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4" r:id="rId3"/>
    <p:sldId id="263" r:id="rId4"/>
    <p:sldId id="265" r:id="rId5"/>
    <p:sldId id="298" r:id="rId6"/>
    <p:sldId id="267" r:id="rId7"/>
    <p:sldId id="257" r:id="rId8"/>
    <p:sldId id="262" r:id="rId9"/>
    <p:sldId id="258" r:id="rId10"/>
    <p:sldId id="266" r:id="rId11"/>
    <p:sldId id="259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7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4660"/>
  </p:normalViewPr>
  <p:slideViewPr>
    <p:cSldViewPr snapToGrid="0">
      <p:cViewPr>
        <p:scale>
          <a:sx n="94" d="100"/>
          <a:sy n="94" d="100"/>
        </p:scale>
        <p:origin x="-1640" y="-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E8EB-57C6-784B-BE45-1FFE8574ADA0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D73E-FF50-EC49-B7A3-81006FE3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Let audience </a:t>
            </a:r>
            <a:r>
              <a:rPr lang="en-US" smtClean="0"/>
              <a:t>trace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13-03-21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37733" y="2765249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850700" y="2919138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65147" y="2154346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5837961" y="1832085"/>
            <a:ext cx="327777" cy="158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3481" y="2735619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175292" y="2576519"/>
            <a:ext cx="1440898" cy="2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0262" y="2766397"/>
            <a:ext cx="167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hi) = 1/2.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91502" y="2741746"/>
            <a:ext cx="1831842" cy="301650"/>
          </a:xfrm>
          <a:prstGeom prst="wedgeRectCallout">
            <a:avLst>
              <a:gd name="adj1" fmla="val 65001"/>
              <a:gd name="adj2" fmla="val -103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8396" y="1641836"/>
            <a:ext cx="3120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false, I(S)=</a:t>
            </a:r>
            <a:r>
              <a:rPr lang="en-US" sz="1400" dirty="0" err="1" smtClean="0"/>
              <a:t>x</a:t>
            </a:r>
            <a:r>
              <a:rPr lang="en-US" sz="1400" dirty="0" smtClean="0"/>
              <a:t>) = 0.5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I(S)=hi) = 0.6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I(S)=lo) = 0.5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948396" y="1641836"/>
            <a:ext cx="3120656" cy="781275"/>
          </a:xfrm>
          <a:prstGeom prst="wedgeRectCallout">
            <a:avLst>
              <a:gd name="adj1" fmla="val -15081"/>
              <a:gd name="adj2" fmla="val 9372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60067" y="2765249"/>
            <a:ext cx="15130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Intelligence(Anna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695051" y="2789900"/>
            <a:ext cx="83573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Diff(250)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373109" y="2919138"/>
            <a:ext cx="305673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87481" y="2154346"/>
            <a:ext cx="175885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Registered(Anna,250)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3226024" y="1903006"/>
            <a:ext cx="327777" cy="144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8831" y="2783328"/>
            <a:ext cx="142117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956245" y="2172425"/>
            <a:ext cx="166698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Registered(Bob,250)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112921" y="2480201"/>
            <a:ext cx="1797859" cy="2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rot="10800000" flipV="1">
            <a:off x="4530783" y="2937217"/>
            <a:ext cx="498048" cy="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73845" y="215434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87586" y="215434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786812" y="2308235"/>
            <a:ext cx="1122554" cy="48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02033" y="2789900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5400000">
            <a:off x="5196117" y="2175372"/>
            <a:ext cx="327777" cy="90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06147" y="2943788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943788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24862" y="294378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7886" y="2173557"/>
            <a:ext cx="491228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0415" y="2173557"/>
            <a:ext cx="504465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rot="16200000" flipH="1">
            <a:off x="4423922" y="2030911"/>
            <a:ext cx="462454" cy="136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697877" y="2279017"/>
            <a:ext cx="462454" cy="86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19465" y="2589755"/>
            <a:ext cx="462454" cy="24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0"/>
          </p:cNvCxnSpPr>
          <p:nvPr/>
        </p:nvCxnSpPr>
        <p:spPr>
          <a:xfrm rot="16200000" flipV="1">
            <a:off x="6347985" y="2495998"/>
            <a:ext cx="462454" cy="43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>
            <a:off x="1800333" y="31100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57952" y="33642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ranking(S</a:t>
            </a:r>
            <a:r>
              <a:rPr lang="en-US" sz="1400" dirty="0"/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5552" y="28127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15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912036" y="31205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40536" y="28127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54417" y="33642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18" name="AutoShape 1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63594" y="31205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18519" y="2966615"/>
            <a:ext cx="605748" cy="123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18519" y="21894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>
            <a:off x="6161296" y="2497274"/>
            <a:ext cx="302298" cy="3154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4" idx="0"/>
            <a:endCxn id="20" idx="2"/>
          </p:cNvCxnSpPr>
          <p:nvPr/>
        </p:nvCxnSpPr>
        <p:spPr>
          <a:xfrm flipV="1">
            <a:off x="4912036" y="2497274"/>
            <a:ext cx="1249260" cy="31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67165" y="3951119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P(i(C</a:t>
            </a:r>
            <a:r>
              <a:rPr lang="en-US" sz="1200" dirty="0" smtClean="0"/>
              <a:t>) = </a:t>
            </a:r>
            <a:r>
              <a:rPr lang="en-US" sz="1200" dirty="0" err="1" smtClean="0"/>
              <a:t>x|d(C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267165" y="3951119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4013481" y="2143891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</a:t>
            </a:r>
            <a:r>
              <a:rPr lang="en-US" sz="1200" dirty="0" smtClean="0"/>
              <a:t>, </a:t>
            </a:r>
            <a:r>
              <a:rPr lang="en-US" sz="1200" dirty="0" err="1" smtClean="0"/>
              <a:t>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13481" y="2143891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5399293" y="3969198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ψ(l(C</a:t>
            </a:r>
            <a:r>
              <a:rPr lang="en-US" sz="1200" dirty="0" smtClean="0"/>
              <a:t>) = </a:t>
            </a:r>
            <a:r>
              <a:rPr lang="en-US" sz="1200" dirty="0" err="1" smtClean="0"/>
              <a:t>x,d(C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399293" y="3969198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examp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27251"/>
            <a:ext cx="4201643" cy="1824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1866092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76"/>
                <a:gridCol w="534789"/>
                <a:gridCol w="915927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2054834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28"/>
                <a:gridCol w="750096"/>
                <a:gridCol w="837510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111776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ranking(bob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4178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16200000" flipH="1">
            <a:off x="1782091" y="3230681"/>
            <a:ext cx="243719" cy="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611688" y="2956115"/>
            <a:ext cx="400876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614420" y="2178997"/>
            <a:ext cx="148639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Registered(bob,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5400000">
            <a:off x="3197028" y="2641638"/>
            <a:ext cx="315452" cy="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620" y="2138023"/>
            <a:ext cx="19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P(i(bob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x|r(bob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940620" y="2138023"/>
            <a:ext cx="1563891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334093" y="3211493"/>
            <a:ext cx="219798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81" y="2155896"/>
            <a:ext cx="348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Model:</a:t>
            </a:r>
          </a:p>
          <a:p>
            <a:r>
              <a:rPr lang="en-US" sz="1400" dirty="0" smtClean="0"/>
              <a:t>  (</a:t>
            </a:r>
            <a:r>
              <a:rPr lang="en-US" sz="1400" dirty="0" err="1" smtClean="0"/>
              <a:t>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</a:t>
            </a:r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lo|r(bob</a:t>
            </a:r>
            <a:r>
              <a:rPr lang="en-US" sz="1400" dirty="0" smtClean="0"/>
              <a:t>) = lo)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lo|diff(100) = lo, R(bob,100) = T)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lo|diff(200) = hi, R(bob,200) = T) </a:t>
            </a:r>
          </a:p>
          <a:p>
            <a:r>
              <a:rPr lang="en-US" sz="1400" dirty="0" smtClean="0"/>
              <a:t>= 70% </a:t>
            </a:r>
            <a:r>
              <a:rPr lang="en-US" sz="1400" dirty="0" err="1" smtClean="0"/>
              <a:t>x</a:t>
            </a:r>
            <a:r>
              <a:rPr lang="en-US" sz="1400" dirty="0" smtClean="0"/>
              <a:t> 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 = 0.168.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8762" y="3661499"/>
            <a:ext cx="222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Model:</a:t>
            </a:r>
          </a:p>
          <a:p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(bob)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 </a:t>
            </a:r>
          </a:p>
          <a:p>
            <a:r>
              <a:rPr lang="en-US" sz="1400" dirty="0" smtClean="0"/>
              <a:t>70% </a:t>
            </a:r>
            <a:r>
              <a:rPr lang="en-US" sz="1400" dirty="0" err="1" smtClean="0"/>
              <a:t>x</a:t>
            </a:r>
            <a:r>
              <a:rPr lang="en-US" sz="1400" dirty="0" smtClean="0"/>
              <a:t> (60%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40%)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= 0.34.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7276" y="244085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76" y="244085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668708" y="394867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08" y="3948678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3020" y="1174173"/>
            <a:ext cx="97671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coffee_dr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63461" y="706389"/>
            <a:ext cx="938898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</a:t>
            </a:r>
            <a:r>
              <a:rPr lang="en-US" sz="1000" dirty="0" err="1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8439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32910" y="952610"/>
            <a:ext cx="139304" cy="21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 flipV="1">
            <a:off x="3309732" y="1286233"/>
            <a:ext cx="601227" cy="110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33020" y="706389"/>
            <a:ext cx="70630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gender(Y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36" idx="3"/>
          </p:cNvCxnSpPr>
          <p:nvPr/>
        </p:nvCxnSpPr>
        <p:spPr>
          <a:xfrm>
            <a:off x="3039324" y="829500"/>
            <a:ext cx="1317227" cy="35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4015" y="2091839"/>
            <a:ext cx="348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P(cd(sam) = </a:t>
            </a:r>
            <a:r>
              <a:rPr lang="en-US" sz="1200" dirty="0" err="1" smtClean="0"/>
              <a:t>T|gd</a:t>
            </a:r>
            <a:r>
              <a:rPr lang="en-US" sz="1200" dirty="0" smtClean="0"/>
              <a:t>(sam) = W)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</a:t>
            </a:r>
            <a:r>
              <a:rPr lang="en-US" sz="1200" dirty="0" err="1" smtClean="0"/>
              <a:t>anna</a:t>
            </a:r>
            <a:r>
              <a:rPr lang="en-US" sz="1200" dirty="0" smtClean="0"/>
              <a:t>)=W,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sam,anna</a:t>
            </a:r>
            <a:r>
              <a:rPr lang="en-US" sz="1200" dirty="0" smtClean="0"/>
              <a:t>) = T)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(bob) = M,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sam,bob</a:t>
            </a:r>
            <a:r>
              <a:rPr lang="en-US" sz="1200" dirty="0" smtClean="0"/>
              <a:t>) = T) </a:t>
            </a:r>
          </a:p>
          <a:p>
            <a:r>
              <a:rPr lang="en-US" sz="1200" dirty="0" smtClean="0"/>
              <a:t>= 70% </a:t>
            </a:r>
            <a:r>
              <a:rPr lang="en-US" sz="1200" dirty="0" err="1" smtClean="0"/>
              <a:t>x</a:t>
            </a:r>
            <a:r>
              <a:rPr lang="en-US" sz="1200" dirty="0" smtClean="0"/>
              <a:t> 60% </a:t>
            </a:r>
            <a:r>
              <a:rPr lang="en-US" sz="1200" dirty="0" err="1" smtClean="0"/>
              <a:t>x</a:t>
            </a:r>
            <a:r>
              <a:rPr lang="en-US" sz="1200" dirty="0" smtClean="0"/>
              <a:t> 40% = 0.168.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81162" y="2091839"/>
            <a:ext cx="222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70% x (60% x 40%)</a:t>
            </a:r>
            <a:r>
              <a:rPr lang="en-US" sz="1200" baseline="30000" dirty="0" smtClean="0"/>
              <a:t>1/2</a:t>
            </a:r>
            <a:r>
              <a:rPr lang="en-US" sz="1200" dirty="0" smtClean="0"/>
              <a:t>= </a:t>
            </a:r>
          </a:p>
          <a:p>
            <a:r>
              <a:rPr lang="en-US" sz="1200" dirty="0" smtClean="0"/>
              <a:t>0.34 = exp(-1.07).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380832" y="2754069"/>
            <a:ext cx="132446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743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410"/>
              </p:ext>
            </p:extLst>
          </p:nvPr>
        </p:nvGraphicFramePr>
        <p:xfrm>
          <a:off x="857250" y="186127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7283"/>
              </p:ext>
            </p:extLst>
          </p:nvPr>
        </p:nvGraphicFramePr>
        <p:xfrm>
          <a:off x="5837155" y="504154"/>
          <a:ext cx="2685622" cy="961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657"/>
                <a:gridCol w="894307"/>
                <a:gridCol w="895658"/>
              </a:tblGrid>
              <a:tr h="2016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11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popularity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teaching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Ability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4194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06200"/>
              </p:ext>
            </p:extLst>
          </p:nvPr>
        </p:nvGraphicFramePr>
        <p:xfrm>
          <a:off x="4663622" y="2019242"/>
          <a:ext cx="2897498" cy="1232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499"/>
                <a:gridCol w="682130"/>
                <a:gridCol w="742869"/>
                <a:gridCol w="665000"/>
              </a:tblGrid>
              <a:tr h="3139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RA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S.Name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P.Name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salary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c</a:t>
                      </a:r>
                      <a:r>
                        <a:rPr lang="en-US" sz="1200" smtClean="0"/>
                        <a:t>apability 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Jack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 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Low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6" y="1481336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904" y="1454971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59" y="1348164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1348164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2816" y="1242223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6069" y="1143000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B5CC72F-AE10-4879-9CAA-E81FDC41BB39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12192" y="1168468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504" y="2684823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752" y="2658458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507" y="2551651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61448" y="2551651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3664" y="2445710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6917" y="2346487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83040" y="2371955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4733905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Markov Logic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7943" y="4733905"/>
            <a:ext cx="1456657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496250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1600" b="1" dirty="0" smtClean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 </a:t>
            </a: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</a:t>
            </a:r>
            <a:endParaRPr lang="en-US" sz="1600" dirty="0">
              <a:ln w="18415" cmpd="sng">
                <a:solidFill>
                  <a:schemeClr val="tx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4886305"/>
            <a:ext cx="990600" cy="48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47800" y="4886305"/>
            <a:ext cx="12192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589" y="4505305"/>
            <a:ext cx="2133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Learn-and-join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810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6479" y="4377730"/>
            <a:ext cx="1325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Decision Tree</a:t>
            </a:r>
          </a:p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learner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77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4547751"/>
            <a:ext cx="1219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Moralize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ranking(S)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intelligence(S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38" name="AutoShape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diff(C)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rating(C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1" name="AutoShape 18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grade(S,C)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satisfaction(S,C)</a:t>
            </a:r>
          </a:p>
        </p:txBody>
      </p: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Registered(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50"/>
          <p:cNvGrpSpPr/>
          <p:nvPr/>
        </p:nvGrpSpPr>
        <p:grpSpPr>
          <a:xfrm>
            <a:off x="5197985" y="2193602"/>
            <a:ext cx="2125199" cy="1524280"/>
            <a:chOff x="6496674" y="648453"/>
            <a:chExt cx="2125199" cy="152428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Teaches(P,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53" name="Group 70"/>
            <p:cNvGrpSpPr/>
            <p:nvPr/>
          </p:nvGrpSpPr>
          <p:grpSpPr>
            <a:xfrm>
              <a:off x="6496674" y="802342"/>
              <a:ext cx="2125199" cy="1370391"/>
              <a:chOff x="6496674" y="802342"/>
              <a:chExt cx="2125199" cy="1370391"/>
            </a:xfrm>
          </p:grpSpPr>
          <p:cxnSp>
            <p:nvCxnSpPr>
              <p:cNvPr id="54" name="AutoShape 17"/>
              <p:cNvCxnSpPr>
                <a:cxnSpLocks noChangeShapeType="1"/>
                <a:stCxn id="56" idx="2"/>
                <a:endCxn id="55" idx="0"/>
              </p:cNvCxnSpPr>
              <p:nvPr/>
            </p:nvCxnSpPr>
            <p:spPr bwMode="auto">
              <a:xfrm rot="5400000">
                <a:off x="7681045" y="1652815"/>
                <a:ext cx="344732" cy="79551"/>
              </a:xfrm>
              <a:prstGeom prst="straightConnector1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popularity(P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457375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teachingability(P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Arrow Connector 58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60" name="Straight Connector 59"/>
          <p:cNvCxnSpPr>
            <a:stCxn id="47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>
            <a:stCxn id="52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39519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304800" y="2057396"/>
            <a:ext cx="1752600" cy="404321"/>
          </a:xfrm>
          <a:prstGeom prst="wedgeRectCallout">
            <a:avLst>
              <a:gd name="adj1" fmla="val -9741"/>
              <a:gd name="adj2" fmla="val 238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6829410" y="2110533"/>
            <a:ext cx="1819971" cy="339050"/>
          </a:xfrm>
          <a:prstGeom prst="wedgeRectCallout">
            <a:avLst>
              <a:gd name="adj1" fmla="val 4100"/>
              <a:gd name="adj2" fmla="val 2840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0015" y="1834499"/>
            <a:ext cx="40055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0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1/2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1/2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" y="3276599"/>
            <a:ext cx="198120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intelligence(S</a:t>
            </a:r>
            <a:r>
              <a:rPr lang="en-US" sz="2400" dirty="0"/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81798" y="3260451"/>
            <a:ext cx="1298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diff(C)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209801" y="3507435"/>
            <a:ext cx="121920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29006" y="3886200"/>
            <a:ext cx="21335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Registered(</a:t>
            </a:r>
            <a:r>
              <a:rPr lang="en-US" sz="2400" dirty="0" err="1"/>
              <a:t>S,C</a:t>
            </a:r>
            <a:r>
              <a:rPr lang="en-US" sz="2400" dirty="0"/>
              <a:t>)</a:t>
            </a:r>
          </a:p>
        </p:txBody>
      </p: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 flipH="1">
            <a:off x="5562599" y="3722115"/>
            <a:ext cx="1868465" cy="39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" y="2002225"/>
            <a:ext cx="192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P(i(S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5380" y="2057397"/>
            <a:ext cx="1790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P(d(C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1752600"/>
            <a:ext cx="3657599" cy="1524000"/>
          </a:xfrm>
          <a:prstGeom prst="wedgeRectCallout">
            <a:avLst>
              <a:gd name="adj1" fmla="val 1104"/>
              <a:gd name="adj2" fmla="val 8583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9300" y="829761"/>
            <a:ext cx="1866901" cy="2891339"/>
            <a:chOff x="1270000" y="829761"/>
            <a:chExt cx="1866901" cy="2891339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2286000" y="2270321"/>
              <a:ext cx="7074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Anna</a:t>
              </a:r>
              <a:endParaRPr lang="en-US" sz="1400" dirty="0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98472" y="2270321"/>
              <a:ext cx="5371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Bob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70000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721100"/>
              <a:ext cx="1841501" cy="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111501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2516" y="829761"/>
              <a:ext cx="1435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Population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7765" y="1616790"/>
              <a:ext cx="75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People</a:t>
              </a:r>
              <a:endParaRPr lang="en-US" sz="1400" dirty="0"/>
            </a:p>
          </p:txBody>
        </p:sp>
        <p:pic>
          <p:nvPicPr>
            <p:cNvPr id="25" name="Picture 24" descr="200387787-0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2" y="2699345"/>
              <a:ext cx="377243" cy="797619"/>
            </a:xfrm>
            <a:prstGeom prst="rect">
              <a:avLst/>
            </a:prstGeom>
          </p:spPr>
        </p:pic>
        <p:pic>
          <p:nvPicPr>
            <p:cNvPr id="26" name="Picture 25" descr="728845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472" y="2738917"/>
              <a:ext cx="697028" cy="69702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441699" y="829761"/>
            <a:ext cx="191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Population variables</a:t>
            </a:r>
            <a:endParaRPr 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18229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P(X = Anna) = ½.</a:t>
            </a:r>
            <a:endParaRPr lang="en-US" sz="140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94100" y="33215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Y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P(Y = Anna) = ½.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5199" y="829761"/>
            <a:ext cx="22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Functor</a:t>
            </a:r>
            <a:r>
              <a:rPr lang="en-US" sz="1400" dirty="0"/>
              <a:t> </a:t>
            </a:r>
            <a:r>
              <a:rPr lang="en-US" sz="1400" dirty="0" smtClean="0"/>
              <a:t>Random Variables</a:t>
            </a:r>
            <a:endParaRPr lang="en-US" sz="1400" dirty="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172200" y="1632467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Gender(X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P(Gender(X) = W) = ½.</a:t>
            </a:r>
            <a:endParaRPr lang="en-US" sz="14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10300" y="3885168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</a:t>
            </a:r>
            <a:r>
              <a:rPr lang="en-US" sz="1400" dirty="0" smtClean="0"/>
              <a:t>(Y)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P(Gender(Y) = W) = ½.</a:t>
            </a:r>
            <a:endParaRPr lang="en-US" sz="1400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2641313"/>
            <a:ext cx="21717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Friend(X,Y) =</a:t>
            </a:r>
            <a:br>
              <a:rPr lang="en-US" sz="1400" dirty="0" smtClean="0"/>
            </a:br>
            <a:r>
              <a:rPr lang="en-US" sz="1400" dirty="0" smtClean="0"/>
              <a:t>T if selected people are friends, F otherwise</a:t>
            </a:r>
            <a:br>
              <a:rPr lang="en-US" sz="1400" dirty="0" smtClean="0"/>
            </a:br>
            <a:r>
              <a:rPr lang="en-US" sz="1400" dirty="0" smtClean="0"/>
              <a:t>P(Friend(X,Y) = T) =  ½.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 flipV="1">
            <a:off x="2616201" y="2300021"/>
            <a:ext cx="914399" cy="59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16201" y="2895600"/>
            <a:ext cx="977899" cy="90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080000" y="2001799"/>
            <a:ext cx="1092200" cy="29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080000" y="2300021"/>
            <a:ext cx="1117600" cy="81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143500" y="3118367"/>
            <a:ext cx="1054100" cy="68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143500" y="3798621"/>
            <a:ext cx="1066800" cy="45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3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5305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coffee_dr(X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79751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099970" y="946913"/>
            <a:ext cx="425955" cy="6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101" y="1654310"/>
            <a:ext cx="2843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P(g(</a:t>
            </a:r>
            <a:r>
              <a:rPr lang="en-US" sz="1100" dirty="0"/>
              <a:t>X</a:t>
            </a:r>
            <a:r>
              <a:rPr lang="en-US" sz="1100" dirty="0" smtClean="0"/>
              <a:t>) = W |g(Y) = W, F(X,Y) = T)= .6</a:t>
            </a:r>
          </a:p>
          <a:p>
            <a:r>
              <a:rPr lang="en-US" sz="1100" dirty="0" err="1" smtClean="0"/>
              <a:t>P(g(X</a:t>
            </a:r>
            <a:r>
              <a:rPr lang="en-US" sz="1100" dirty="0" smtClean="0"/>
              <a:t>) = </a:t>
            </a:r>
            <a:r>
              <a:rPr lang="en-US" sz="1100" dirty="0" err="1" smtClean="0"/>
              <a:t>M|g(Y</a:t>
            </a:r>
            <a:r>
              <a:rPr lang="en-US" sz="1100" dirty="0" smtClean="0"/>
              <a:t>) = M, F(X,Y) = T) = .6</a:t>
            </a:r>
          </a:p>
          <a:p>
            <a:r>
              <a:rPr lang="en-US" sz="1100" dirty="0" smtClean="0"/>
              <a:t>...</a:t>
            </a:r>
            <a:endParaRPr lang="en-US" sz="1100" dirty="0"/>
          </a:p>
        </p:txBody>
      </p:sp>
      <p:sp>
        <p:nvSpPr>
          <p:cNvPr id="52" name="Rectangular Callout 51"/>
          <p:cNvSpPr/>
          <p:nvPr/>
        </p:nvSpPr>
        <p:spPr>
          <a:xfrm>
            <a:off x="800101" y="1600388"/>
            <a:ext cx="2203810" cy="654086"/>
          </a:xfrm>
          <a:prstGeom prst="wedgeRectCallout">
            <a:avLst>
              <a:gd name="adj1" fmla="val 106394"/>
              <a:gd name="adj2" fmla="val -673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21965" y="1301622"/>
            <a:ext cx="588994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7926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 rot="16200000" flipH="1">
            <a:off x="3354035" y="148356"/>
            <a:ext cx="425955" cy="160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568550"/>
            <a:ext cx="2203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P(cd(X) = </a:t>
            </a:r>
            <a:r>
              <a:rPr lang="en-US" sz="1100" dirty="0" err="1" smtClean="0"/>
              <a:t>T|g</a:t>
            </a:r>
            <a:r>
              <a:rPr lang="en-US" sz="1100" dirty="0" smtClean="0"/>
              <a:t>(X) = W) = .7</a:t>
            </a:r>
          </a:p>
          <a:p>
            <a:r>
              <a:rPr lang="en-US" sz="1100" dirty="0" err="1" smtClean="0"/>
              <a:t>P(cd(X</a:t>
            </a:r>
            <a:r>
              <a:rPr lang="en-US" sz="1100" dirty="0" smtClean="0"/>
              <a:t>) = </a:t>
            </a:r>
            <a:r>
              <a:rPr lang="en-US" sz="1100" dirty="0" err="1" smtClean="0"/>
              <a:t>T|g(X</a:t>
            </a:r>
            <a:r>
              <a:rPr lang="en-US" sz="1100" dirty="0" smtClean="0"/>
              <a:t>) = M) = .3</a:t>
            </a:r>
            <a:endParaRPr lang="en-US" sz="11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25810" y="580793"/>
            <a:ext cx="1879600" cy="430887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100" y="3120331"/>
            <a:ext cx="2349500" cy="523220"/>
            <a:chOff x="419100" y="2675831"/>
            <a:chExt cx="23495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2679700"/>
              <a:ext cx="10160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" y="26758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>
              <a:off x="1422400" y="2884012"/>
              <a:ext cx="330200" cy="1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9100" y="1719462"/>
            <a:ext cx="2327275" cy="523220"/>
            <a:chOff x="419100" y="1719462"/>
            <a:chExt cx="2327275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774825" y="1739900"/>
              <a:ext cx="97155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" y="1719462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bad</a:t>
              </a:r>
              <a:br>
                <a:rPr lang="en-US" sz="1400" dirty="0" smtClean="0"/>
              </a:br>
              <a:r>
                <a:rPr lang="en-US" sz="1400" dirty="0" smtClean="0"/>
                <a:t>programmer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stCxn id="2" idx="1"/>
            </p:cNvCxnSpPr>
            <p:nvPr/>
          </p:nvCxnSpPr>
          <p:spPr>
            <a:xfrm flipH="1">
              <a:off x="1422400" y="1944212"/>
              <a:ext cx="3524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100" y="4517331"/>
            <a:ext cx="2298700" cy="523220"/>
            <a:chOff x="419100" y="3590231"/>
            <a:chExt cx="2298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803400" y="3619500"/>
              <a:ext cx="9144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" y="35902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5" idx="1"/>
            </p:cNvCxnSpPr>
            <p:nvPr/>
          </p:nvCxnSpPr>
          <p:spPr>
            <a:xfrm flipH="1">
              <a:off x="1422400" y="3823812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630613" y="4035009"/>
            <a:ext cx="1082675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379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3950" y="3131224"/>
            <a:ext cx="10160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3950" y="1750616"/>
            <a:ext cx="9144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308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7120" y="1790323"/>
            <a:ext cx="96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38" y="3160811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easy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3638" y="4076323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" idx="3"/>
            <a:endCxn id="18" idx="2"/>
          </p:cNvCxnSpPr>
          <p:nvPr/>
        </p:nvCxnSpPr>
        <p:spPr>
          <a:xfrm>
            <a:off x="2746375" y="1944212"/>
            <a:ext cx="917575" cy="13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17" idx="2"/>
          </p:cNvCxnSpPr>
          <p:nvPr/>
        </p:nvCxnSpPr>
        <p:spPr>
          <a:xfrm>
            <a:off x="2768600" y="3328512"/>
            <a:ext cx="862013" cy="900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7" idx="2"/>
          </p:cNvCxnSpPr>
          <p:nvPr/>
        </p:nvCxnSpPr>
        <p:spPr>
          <a:xfrm flipV="1">
            <a:off x="2717800" y="4228605"/>
            <a:ext cx="912813" cy="52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9" idx="2"/>
          </p:cNvCxnSpPr>
          <p:nvPr/>
        </p:nvCxnSpPr>
        <p:spPr>
          <a:xfrm>
            <a:off x="2746375" y="1944212"/>
            <a:ext cx="91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  <a:endCxn id="18" idx="2"/>
          </p:cNvCxnSpPr>
          <p:nvPr/>
        </p:nvCxnSpPr>
        <p:spPr>
          <a:xfrm flipV="1">
            <a:off x="2768600" y="3324820"/>
            <a:ext cx="895350" cy="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2"/>
          </p:cNvCxnSpPr>
          <p:nvPr/>
        </p:nvCxnSpPr>
        <p:spPr>
          <a:xfrm flipV="1">
            <a:off x="2438400" y="3324820"/>
            <a:ext cx="1225550" cy="1192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5800" y="21378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3800" y="240256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20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84400" y="21485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7900" y="251028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5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32000" y="35475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200" y="3716631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47900" y="35582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43455" y="38243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1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19" idx="0"/>
            <a:endCxn id="27" idx="1"/>
          </p:cNvCxnSpPr>
          <p:nvPr/>
        </p:nvCxnSpPr>
        <p:spPr>
          <a:xfrm>
            <a:off x="4578350" y="1944212"/>
            <a:ext cx="31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79950" y="3340100"/>
            <a:ext cx="293688" cy="1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0"/>
            <a:endCxn id="29" idx="1"/>
          </p:cNvCxnSpPr>
          <p:nvPr/>
        </p:nvCxnSpPr>
        <p:spPr>
          <a:xfrm>
            <a:off x="4713288" y="4228605"/>
            <a:ext cx="260350" cy="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524317" y="5384800"/>
            <a:ext cx="1193483" cy="2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767" y="522247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7800" y="5191204"/>
            <a:ext cx="1082675" cy="322659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Course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2880" y="5191204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takes course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087" y="586255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717800" y="586279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544637" y="5982016"/>
            <a:ext cx="1173163" cy="236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2880" y="581096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has sent </a:t>
            </a:r>
            <a:br>
              <a:rPr lang="en-US" sz="1400" dirty="0" smtClean="0"/>
            </a:br>
            <a:r>
              <a:rPr lang="en-US" sz="1400" i="1" dirty="0" smtClean="0"/>
              <a:t>n</a:t>
            </a:r>
            <a:r>
              <a:rPr lang="en-US" sz="1400" dirty="0" smtClean="0"/>
              <a:t> emails to Student2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3247" y="643151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7960" y="643175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54797" y="6550976"/>
            <a:ext cx="1173163" cy="236"/>
          </a:xfrm>
          <a:prstGeom prst="straightConnector1">
            <a:avLst/>
          </a:prstGeom>
          <a:ln w="3810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03040" y="6400244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rates Student2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17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362593" y="2178997"/>
            <a:ext cx="64611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diff(C)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97777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Registered(</a:t>
            </a:r>
            <a:r>
              <a:rPr lang="en-US" sz="1000" dirty="0" err="1"/>
              <a:t>S,C</a:t>
            </a:r>
            <a:r>
              <a:rPr lang="en-US" sz="1000" dirty="0"/>
              <a:t>)</a:t>
            </a: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2008708" y="2302108"/>
            <a:ext cx="495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00033" y="2554917"/>
            <a:ext cx="87896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emails(S1,S2)</a:t>
            </a:r>
            <a:endParaRPr lang="en-US" sz="1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33378" y="2554917"/>
            <a:ext cx="84759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rating(S1,S2)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079000" y="2678028"/>
            <a:ext cx="554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1153" y="2173595"/>
            <a:ext cx="124852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Registered(S,379)</a:t>
            </a:r>
            <a:endParaRPr lang="en-US" sz="10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16694" y="2173595"/>
            <a:ext cx="132724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Good_Programmer</a:t>
            </a:r>
            <a:r>
              <a:rPr lang="en-US" sz="1000" dirty="0" smtClean="0"/>
              <a:t>(S)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5059680" y="2296706"/>
            <a:ext cx="557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Parameters for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Types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412835"/>
            <a:ext cx="8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complexity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12440" y="269299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statistical power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080" y="1659058"/>
            <a:ext cx="904240" cy="5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639820" y="1659056"/>
            <a:ext cx="1054100" cy="58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3639820" y="2247146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2080" y="2247146"/>
            <a:ext cx="10668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Identify Influential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 Latent Features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331555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class-level Bayes net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97990" y="166936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predictive baseline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837940" y="1731665"/>
            <a:ext cx="855980" cy="515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5030" y="1692811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50" y="1592420"/>
            <a:ext cx="14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shrinkage model</a:t>
            </a:r>
            <a:br>
              <a:rPr lang="en-US" sz="1000" dirty="0" smtClean="0"/>
            </a:br>
            <a:r>
              <a:rPr lang="en-US" sz="1000" dirty="0" smtClean="0"/>
              <a:t>link type dependencies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380" y="740489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Analysis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7280" y="986710"/>
            <a:ext cx="0" cy="34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9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9" y="1484784"/>
            <a:ext cx="936104" cy="43204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9706" y="1546505"/>
            <a:ext cx="546061" cy="263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400" b="1" dirty="0" smtClean="0"/>
              <a:t>Bob</a:t>
            </a:r>
            <a:endParaRPr lang="en-CA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52936"/>
            <a:ext cx="936104" cy="432048"/>
            <a:chOff x="1259632" y="2276872"/>
            <a:chExt cx="864096" cy="504056"/>
          </a:xfrm>
        </p:grpSpPr>
        <p:sp>
          <p:nvSpPr>
            <p:cNvPr id="8" name="Rounded Rectangle 7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Alice</a:t>
              </a:r>
              <a:endParaRPr lang="en-CA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3689" y="4221088"/>
            <a:ext cx="936104" cy="432048"/>
            <a:chOff x="1259632" y="2276872"/>
            <a:chExt cx="864096" cy="504056"/>
          </a:xfrm>
        </p:grpSpPr>
        <p:sp>
          <p:nvSpPr>
            <p:cNvPr id="20" name="Rounded Rectangle 19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Sam</a:t>
              </a:r>
              <a:endParaRPr lang="en-CA" sz="1400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051721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3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 flipV="1">
            <a:off x="134151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emails:20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 rot="16200000" flipV="1">
            <a:off x="206159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rates:5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176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172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 flipV="1">
            <a:off x="1413522" y="3635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 rot="16200000" flipV="1">
            <a:off x="2061594" y="35631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rates:1</a:t>
            </a:r>
            <a:endParaRPr lang="en-CA" sz="14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>
            <a:off x="1475656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565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1340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Bad Programmer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</a:t>
            </a:r>
          </a:p>
          <a:p>
            <a:pPr algn="ctr"/>
            <a:r>
              <a:rPr lang="en-CA" sz="1400" dirty="0" smtClean="0"/>
              <a:t>Programmer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40770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 Programmer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3888" y="1412776"/>
            <a:ext cx="1080120" cy="576064"/>
            <a:chOff x="4487991" y="1495071"/>
            <a:chExt cx="936104" cy="432048"/>
          </a:xfrm>
        </p:grpSpPr>
        <p:sp>
          <p:nvSpPr>
            <p:cNvPr id="61" name="Rounded Rectangle 6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308</a:t>
              </a:r>
              <a:endParaRPr lang="en-CA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35896" y="2780928"/>
            <a:ext cx="1080120" cy="576064"/>
            <a:chOff x="4487991" y="1495071"/>
            <a:chExt cx="936104" cy="432048"/>
          </a:xfrm>
        </p:grpSpPr>
        <p:sp>
          <p:nvSpPr>
            <p:cNvPr id="71" name="Rounded Rectangle 7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100</a:t>
              </a:r>
              <a:endParaRPr lang="en-CA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5896" y="4149080"/>
            <a:ext cx="1080120" cy="576064"/>
            <a:chOff x="4487991" y="1495071"/>
            <a:chExt cx="936104" cy="432048"/>
          </a:xfrm>
        </p:grpSpPr>
        <p:sp>
          <p:nvSpPr>
            <p:cNvPr id="74" name="Rounded Rectangle 73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379</a:t>
              </a:r>
              <a:endParaRPr lang="en-CA" sz="1200" b="1" dirty="0"/>
            </a:p>
          </p:txBody>
        </p:sp>
      </p:grpSp>
      <p:cxnSp>
        <p:nvCxnSpPr>
          <p:cNvPr id="77" name="Straight Connector 76"/>
          <p:cNvCxnSpPr>
            <a:stCxn id="61" idx="1"/>
            <a:endCxn id="4" idx="3"/>
          </p:cNvCxnSpPr>
          <p:nvPr/>
        </p:nvCxnSpPr>
        <p:spPr>
          <a:xfrm flipH="1">
            <a:off x="2699793" y="1700808"/>
            <a:ext cx="86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1"/>
            <a:endCxn id="4" idx="3"/>
          </p:cNvCxnSpPr>
          <p:nvPr/>
        </p:nvCxnSpPr>
        <p:spPr>
          <a:xfrm flipH="1" flipV="1">
            <a:off x="2699793" y="1700808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1"/>
            <a:endCxn id="20" idx="3"/>
          </p:cNvCxnSpPr>
          <p:nvPr/>
        </p:nvCxnSpPr>
        <p:spPr>
          <a:xfrm flipH="1">
            <a:off x="2699793" y="3068960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1" idx="1"/>
          </p:cNvCxnSpPr>
          <p:nvPr/>
        </p:nvCxnSpPr>
        <p:spPr>
          <a:xfrm flipH="1">
            <a:off x="2699793" y="3068960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" idx="3"/>
          </p:cNvCxnSpPr>
          <p:nvPr/>
        </p:nvCxnSpPr>
        <p:spPr>
          <a:xfrm flipH="1" flipV="1">
            <a:off x="2699792" y="3068960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0" idx="3"/>
          </p:cNvCxnSpPr>
          <p:nvPr/>
        </p:nvCxnSpPr>
        <p:spPr>
          <a:xfrm flipH="1">
            <a:off x="2699793" y="4437112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4008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71601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1601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16016" y="15567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44008" y="29249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Easy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8024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452320" y="2204864"/>
            <a:ext cx="64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08104" y="20608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takes course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452320" y="29249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08104" y="26369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sends </a:t>
            </a:r>
            <a:r>
              <a:rPr lang="en-CA" sz="1400" i="1" dirty="0" smtClean="0"/>
              <a:t>n</a:t>
            </a:r>
            <a:r>
              <a:rPr lang="en-CA" sz="1400" dirty="0" smtClean="0"/>
              <a:t> emails to other student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5232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8104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rates </a:t>
            </a:r>
            <a:r>
              <a:rPr lang="en-CA" sz="1400" i="1" dirty="0" smtClean="0"/>
              <a:t>r</a:t>
            </a:r>
            <a:r>
              <a:rPr lang="en-CA" sz="1400" dirty="0" smtClean="0"/>
              <a:t> other student</a:t>
            </a:r>
          </a:p>
        </p:txBody>
      </p:sp>
    </p:spTree>
    <p:extLst>
      <p:ext uri="{BB962C8B-B14F-4D97-AF65-F5344CB8AC3E}">
        <p14:creationId xmlns:p14="http://schemas.microsoft.com/office/powerpoint/2010/main" val="355852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552" y="2276872"/>
            <a:ext cx="1368152" cy="432048"/>
            <a:chOff x="1403648" y="1124744"/>
            <a:chExt cx="792088" cy="576064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119675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Registered(S,C)</a:t>
              </a:r>
              <a:endParaRPr lang="en-CA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9552" y="1412776"/>
            <a:ext cx="1368151" cy="36004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1038" y="1457781"/>
            <a:ext cx="120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difficulty(C)</a:t>
            </a:r>
            <a:endParaRPr lang="en-CA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392456"/>
            <a:ext cx="1247408" cy="432048"/>
            <a:chOff x="1348026" y="1124744"/>
            <a:chExt cx="847710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8026" y="1196752"/>
              <a:ext cx="847710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  emails(S1,S2)</a:t>
              </a:r>
              <a:endParaRPr lang="en-CA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12648" y="2307352"/>
            <a:ext cx="1296144" cy="432048"/>
            <a:chOff x="1403648" y="1124744"/>
            <a:chExt cx="792088" cy="576064"/>
          </a:xfrm>
        </p:grpSpPr>
        <p:sp>
          <p:nvSpPr>
            <p:cNvPr id="23" name="Rounded Rectangle 22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1196752"/>
              <a:ext cx="79208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smtClean="0"/>
                <a:t>rating(</a:t>
              </a:r>
              <a:r>
                <a:rPr lang="en-CA" sz="1400" dirty="0" smtClean="0"/>
                <a:t>S1,S2)</a:t>
              </a:r>
              <a:endParaRPr lang="en-CA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9632" y="3501008"/>
            <a:ext cx="1728192" cy="577226"/>
            <a:chOff x="1403648" y="1124744"/>
            <a:chExt cx="792088" cy="769635"/>
          </a:xfrm>
        </p:grpSpPr>
        <p:sp>
          <p:nvSpPr>
            <p:cNvPr id="29" name="Rounded Rectangle 28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648" y="1196752"/>
              <a:ext cx="7920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Registered(S,CS379)</a:t>
              </a:r>
              <a:endParaRPr lang="en-CA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4437112"/>
            <a:ext cx="1368152" cy="538972"/>
            <a:chOff x="1403648" y="1124744"/>
            <a:chExt cx="792088" cy="576064"/>
          </a:xfrm>
        </p:grpSpPr>
        <p:sp>
          <p:nvSpPr>
            <p:cNvPr id="32" name="Rounded Rectangle 31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648" y="1124744"/>
              <a:ext cx="792088" cy="5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Programming skills(S)</a:t>
              </a:r>
              <a:endParaRPr lang="en-CA" sz="1400" dirty="0"/>
            </a:p>
          </p:txBody>
        </p:sp>
      </p:grpSp>
      <p:cxnSp>
        <p:nvCxnSpPr>
          <p:cNvPr id="35" name="Straight Arrow Connector 34"/>
          <p:cNvCxnSpPr>
            <a:stCxn id="8" idx="2"/>
            <a:endCxn id="4" idx="0"/>
          </p:cNvCxnSpPr>
          <p:nvPr/>
        </p:nvCxnSpPr>
        <p:spPr>
          <a:xfrm>
            <a:off x="1223628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7824" y="18245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9573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0192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40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Class Level Bayesnet</a:t>
            </a:r>
            <a:endParaRPr lang="en-CA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4088" y="24208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Multiple Link Analysis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 rot="-2700000">
            <a:off x="4540108" y="39993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Predictive Baselines</a:t>
            </a:r>
            <a:endParaRPr lang="en-CA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148064" y="3645024"/>
            <a:ext cx="1152128" cy="120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00193" y="3645024"/>
            <a:ext cx="1224135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700000">
            <a:off x="6344470" y="39677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Shrinkage Model </a:t>
            </a:r>
            <a:br>
              <a:rPr lang="en-CA" sz="1400" dirty="0" smtClean="0"/>
            </a:br>
            <a:r>
              <a:rPr lang="en-CA" sz="1400" dirty="0" smtClean="0"/>
              <a:t>Link </a:t>
            </a:r>
            <a:r>
              <a:rPr lang="en-CA" sz="1400" dirty="0"/>
              <a:t>T</a:t>
            </a:r>
            <a:r>
              <a:rPr lang="en-CA" sz="1400" dirty="0" smtClean="0"/>
              <a:t>ype </a:t>
            </a:r>
            <a:r>
              <a:rPr lang="en-CA" sz="1400" dirty="0"/>
              <a:t>C</a:t>
            </a:r>
            <a:r>
              <a:rPr lang="en-CA" sz="1400" dirty="0" smtClean="0"/>
              <a:t>orrelations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3928" y="48691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Identify Influential Individuals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88224" y="4941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Learn Latent Features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829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648" y="2636912"/>
            <a:ext cx="5472608" cy="2683460"/>
            <a:chOff x="3491880" y="2420888"/>
            <a:chExt cx="5472608" cy="26834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00192" y="270892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4088" y="328498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Class Level Bayesnet</a:t>
              </a:r>
              <a:endParaRPr lang="en-CA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42088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Multiple Link Analysis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-1500000">
              <a:off x="4257925" y="389742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Predictive Baselines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88024" y="3789040"/>
              <a:ext cx="1512168" cy="699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3789040"/>
              <a:ext cx="1593619" cy="785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500000">
              <a:off x="6463690" y="3743312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Shrink Model link type dependencies</a:t>
              </a:r>
              <a:endParaRPr lang="en-CA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458112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Identify Influential Individuals</a:t>
              </a:r>
              <a:endParaRPr lang="en-CA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653136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Learn Latent Features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9253" y="577699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Conditional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Inverse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3331" y="4812150"/>
            <a:ext cx="219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Conditional Probability Formula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2088859" y="481648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35534"/>
              </p:ext>
            </p:extLst>
          </p:nvPr>
        </p:nvGraphicFramePr>
        <p:xfrm>
          <a:off x="499374" y="3462594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</a:t>
                      </a:r>
                    </a:p>
                    <a:p>
                      <a:r>
                        <a:rPr lang="en-US" sz="1200" dirty="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474"/>
              </p:ext>
            </p:extLst>
          </p:nvPr>
        </p:nvGraphicFramePr>
        <p:xfrm>
          <a:off x="485212" y="5336000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Conditional</a:t>
                      </a:r>
                    </a:p>
                    <a:p>
                      <a:r>
                        <a:rPr lang="en-US" sz="120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46103"/>
              </p:ext>
            </p:extLst>
          </p:nvPr>
        </p:nvGraphicFramePr>
        <p:xfrm>
          <a:off x="5073650" y="4806950"/>
          <a:ext cx="237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4" imgW="2374900" imgH="774700" progId="Equation.3">
                  <p:embed/>
                </p:oleObj>
              </mc:Choice>
              <mc:Fallback>
                <p:oleObj name="Equation" r:id="rId4" imgW="2374900" imgH="774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806950"/>
                        <a:ext cx="2374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628244" y="5161280"/>
            <a:ext cx="333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2734"/>
              </p:ext>
            </p:extLst>
          </p:nvPr>
        </p:nvGraphicFramePr>
        <p:xfrm>
          <a:off x="278190" y="3740956"/>
          <a:ext cx="2303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59"/>
                <a:gridCol w="521529"/>
                <a:gridCol w="478930"/>
                <a:gridCol w="699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54" y="2912581"/>
            <a:ext cx="24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Initial Möbius table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7091374"/>
              </p:ext>
            </p:extLst>
          </p:nvPr>
        </p:nvGraphicFramePr>
        <p:xfrm>
          <a:off x="3414361" y="3751385"/>
          <a:ext cx="224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1"/>
                <a:gridCol w="476243"/>
                <a:gridCol w="390625"/>
                <a:gridCol w="756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93370"/>
              </p:ext>
            </p:extLst>
          </p:nvPr>
        </p:nvGraphicFramePr>
        <p:xfrm>
          <a:off x="6674143" y="3751385"/>
          <a:ext cx="2153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85"/>
                <a:gridCol w="459579"/>
                <a:gridCol w="447706"/>
                <a:gridCol w="65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81589" y="4668056"/>
            <a:ext cx="832772" cy="10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581589" y="4303534"/>
            <a:ext cx="832772" cy="37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5374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1846" y="427670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1589" y="5440486"/>
            <a:ext cx="83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809" y="5014572"/>
            <a:ext cx="898552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5904" y="4303534"/>
            <a:ext cx="955340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5904" y="5440486"/>
            <a:ext cx="955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55904" y="5053438"/>
            <a:ext cx="8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>
          <a:xfrm>
            <a:off x="5655904" y="4678485"/>
            <a:ext cx="955340" cy="61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05918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table with joint probabilities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1864" y="2917495"/>
            <a:ext cx="13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1 step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2326" y="2287609"/>
            <a:ext cx="5581955" cy="400110"/>
            <a:chOff x="26273276" y="13823971"/>
            <a:chExt cx="5581955" cy="40011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665601" y="13823971"/>
              <a:ext cx="189649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Follows(X,Y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6273276" y="13823971"/>
              <a:ext cx="177677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Friend(X,Y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1261173" y="13823971"/>
              <a:ext cx="594058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g(X</a:t>
              </a:r>
              <a:r>
                <a:rPr lang="en-US" sz="2000" dirty="0" smtClean="0"/>
                <a:t>)</a:t>
              </a:r>
              <a:endParaRPr lang="en-US" sz="20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823518" y="2472327"/>
            <a:ext cx="685372" cy="1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84" y="2296695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6839" y="2472326"/>
            <a:ext cx="62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63506" y="2564795"/>
            <a:ext cx="81835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Follows(X,Y)</a:t>
            </a:r>
            <a:endParaRPr lang="en-US" sz="1000" baseline="-25000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49105" y="1669505"/>
            <a:ext cx="7551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Friend(X,Y)</a:t>
            </a:r>
            <a:endParaRPr lang="en-US" sz="1000" baseline="-25000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626660" y="1915726"/>
            <a:ext cx="46023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33254" y="1920150"/>
            <a:ext cx="69643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gender(X)</a:t>
            </a:r>
            <a:endParaRPr lang="en-US" sz="1000" baseline="-250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801863" y="2166371"/>
            <a:ext cx="779610" cy="39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9236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7427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21285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8392697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495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|g(Y) =</a:t>
            </a:r>
            <a:r>
              <a:rPr lang="en-US" sz="1400" dirty="0"/>
              <a:t>M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</a:t>
            </a:r>
            <a:r>
              <a:rPr lang="en-US" sz="1400" dirty="0" err="1" smtClean="0"/>
              <a:t>M|g</a:t>
            </a:r>
            <a:r>
              <a:rPr lang="en-US" sz="1400" dirty="0" smtClean="0"/>
              <a:t>(Y) = W, F(X,Y) = T) = .3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199000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7555397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279236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6846985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426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P(cd(X</a:t>
            </a:r>
            <a:r>
              <a:rPr lang="en-US" sz="1400" dirty="0" smtClean="0"/>
              <a:t>) = </a:t>
            </a:r>
            <a:r>
              <a:rPr lang="en-US" sz="1400" dirty="0" err="1" smtClean="0"/>
              <a:t>T|g(X</a:t>
            </a:r>
            <a:r>
              <a:rPr lang="en-US" sz="1400" dirty="0" smtClean="0"/>
              <a:t>) = M) = .6</a:t>
            </a:r>
          </a:p>
          <a:p>
            <a:r>
              <a:rPr lang="en-US" sz="1400" dirty="0" smtClean="0"/>
              <a:t>P(cd(X) = </a:t>
            </a:r>
            <a:r>
              <a:rPr lang="en-US" sz="1400" dirty="0" err="1" smtClean="0"/>
              <a:t>T|g</a:t>
            </a:r>
            <a:r>
              <a:rPr lang="en-US" sz="1400" dirty="0" smtClean="0"/>
              <a:t>(X) = W)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075426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6762"/>
              </p:ext>
            </p:extLst>
          </p:nvPr>
        </p:nvGraphicFramePr>
        <p:xfrm>
          <a:off x="1361012" y="1748935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6612" y="1744916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0615"/>
              </p:ext>
            </p:extLst>
          </p:nvPr>
        </p:nvGraphicFramePr>
        <p:xfrm>
          <a:off x="1361012" y="443420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612" y="379167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32402"/>
              </p:ext>
            </p:extLst>
          </p:nvPr>
        </p:nvGraphicFramePr>
        <p:xfrm>
          <a:off x="683684" y="2706996"/>
          <a:ext cx="16552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8606" y="2337264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</a:t>
            </a:r>
            <a:r>
              <a:rPr lang="en-US" sz="1200" dirty="0" smtClean="0"/>
              <a:t>(</a:t>
            </a:r>
            <a:r>
              <a:rPr lang="en-US" sz="1200" dirty="0" smtClean="0"/>
              <a:t>excerpt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48501"/>
              </p:ext>
            </p:extLst>
          </p:nvPr>
        </p:nvGraphicFramePr>
        <p:xfrm>
          <a:off x="413451" y="9244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</a:t>
            </a:r>
            <a:r>
              <a:rPr lang="en-US" sz="1200" dirty="0" smtClean="0"/>
              <a:t>(</a:t>
            </a:r>
            <a:r>
              <a:rPr lang="en-US" sz="1200" dirty="0" smtClean="0"/>
              <a:t>excerpt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42880"/>
              </p:ext>
            </p:extLst>
          </p:nvPr>
        </p:nvGraphicFramePr>
        <p:xfrm>
          <a:off x="6472767" y="1981339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8367" y="19773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6931"/>
              </p:ext>
            </p:extLst>
          </p:nvPr>
        </p:nvGraphicFramePr>
        <p:xfrm>
          <a:off x="6472767" y="4726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8367" y="4845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8463"/>
              </p:ext>
            </p:extLst>
          </p:nvPr>
        </p:nvGraphicFramePr>
        <p:xfrm>
          <a:off x="2931584" y="530475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287" y="195625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0801"/>
              </p:ext>
            </p:extLst>
          </p:nvPr>
        </p:nvGraphicFramePr>
        <p:xfrm>
          <a:off x="275167" y="530475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167" y="207572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2634</Words>
  <Application>Microsoft Macintosh PowerPoint</Application>
  <PresentationFormat>On-screen Show (4:3)</PresentationFormat>
  <Paragraphs>765</Paragraphs>
  <Slides>39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136</cp:revision>
  <cp:lastPrinted>2013-03-21T21:46:59Z</cp:lastPrinted>
  <dcterms:created xsi:type="dcterms:W3CDTF">2013-03-19T05:43:21Z</dcterms:created>
  <dcterms:modified xsi:type="dcterms:W3CDTF">2013-03-21T22:24:59Z</dcterms:modified>
</cp:coreProperties>
</file>