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1" r:id="rId10"/>
    <p:sldId id="272" r:id="rId11"/>
    <p:sldId id="268" r:id="rId12"/>
    <p:sldId id="269" r:id="rId13"/>
    <p:sldId id="270" r:id="rId14"/>
    <p:sldId id="282" r:id="rId15"/>
    <p:sldId id="273" r:id="rId16"/>
    <p:sldId id="274" r:id="rId17"/>
    <p:sldId id="283" r:id="rId18"/>
    <p:sldId id="275" r:id="rId19"/>
    <p:sldId id="276" r:id="rId20"/>
    <p:sldId id="299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7" r:id="rId29"/>
    <p:sldId id="288" r:id="rId30"/>
    <p:sldId id="289" r:id="rId31"/>
    <p:sldId id="291" r:id="rId32"/>
    <p:sldId id="290" r:id="rId33"/>
    <p:sldId id="296" r:id="rId34"/>
    <p:sldId id="293" r:id="rId35"/>
    <p:sldId id="294" r:id="rId36"/>
    <p:sldId id="295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6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0C259-9479-4684-BB56-544DE25010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284B-2713-48E9-8E7D-2CA8A6B3E1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8480-DE93-4C32-87E4-BC33D48E3B2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FB0D-EF5B-453C-96A2-8D51D4F18A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CFB0D-EF5B-453C-96A2-8D51D4F18A8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1F08-7502-4BDF-BD49-2FCF703637A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CA81-7149-4E9E-B826-0A78A8CB6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spanish.fansshare.com/gallery/photo" TargetMode="External"/><Relationship Id="rId3" Type="http://schemas.openxmlformats.org/officeDocument/2006/relationships/oleObject" Target="../embeddings/oleObject8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hyperlink" Target="http://rexdl.com/android/striker-soccer-america-2015-apk.htm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llustration-business-concept-build-destroy-vector-cartoon-image4417624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Model-based Outlier Detection for Object-Relational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Fatemeh</a:t>
            </a:r>
            <a:r>
              <a:rPr lang="en-US" dirty="0" smtClean="0"/>
              <a:t> </a:t>
            </a:r>
            <a:r>
              <a:rPr lang="en-US" dirty="0" err="1" smtClean="0"/>
              <a:t>Riahi</a:t>
            </a:r>
            <a:endParaRPr lang="en-US" dirty="0" smtClean="0"/>
          </a:p>
          <a:p>
            <a:r>
              <a:rPr lang="en-US" dirty="0" smtClean="0"/>
              <a:t>Dec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Anomaly Injection: model is expected to detect the injected data points as outlier.</a:t>
            </a:r>
          </a:p>
          <a:p>
            <a:pPr lvl="1"/>
            <a:r>
              <a:rPr lang="en-US" sz="2000" dirty="0" smtClean="0"/>
              <a:t>Anomaly Injection in real world datasets:</a:t>
            </a:r>
          </a:p>
          <a:p>
            <a:pPr lvl="2"/>
            <a:r>
              <a:rPr lang="en-US" sz="1800" dirty="0" smtClean="0"/>
              <a:t>In Soccer dataset there are players with different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positions</a:t>
            </a:r>
            <a:r>
              <a:rPr lang="en-US" sz="1800" dirty="0" smtClean="0"/>
              <a:t>; we consider players of a specific position as normal population and inject players of a different position as outliers. </a:t>
            </a:r>
            <a:endParaRPr lang="en-US" sz="1800" dirty="0" smtClean="0"/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Strikers</a:t>
            </a:r>
            <a:r>
              <a:rPr lang="en-US" sz="1200" dirty="0" smtClean="0"/>
              <a:t> as normal; </a:t>
            </a:r>
            <a:r>
              <a:rPr lang="en-US" sz="1200" dirty="0" smtClean="0">
                <a:solidFill>
                  <a:srgbClr val="FF0000"/>
                </a:solidFill>
              </a:rPr>
              <a:t>Goalies</a:t>
            </a:r>
            <a:r>
              <a:rPr lang="en-US" sz="1200" dirty="0" smtClean="0"/>
              <a:t> as outlier</a:t>
            </a:r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Midfielders</a:t>
            </a:r>
            <a:r>
              <a:rPr lang="en-US" sz="1200" dirty="0" smtClean="0"/>
              <a:t> as normal; </a:t>
            </a:r>
            <a:r>
              <a:rPr lang="en-US" sz="1200" dirty="0" smtClean="0">
                <a:solidFill>
                  <a:srgbClr val="FF0000"/>
                </a:solidFill>
              </a:rPr>
              <a:t>Strikers</a:t>
            </a:r>
            <a:r>
              <a:rPr lang="en-US" sz="1200" dirty="0" smtClean="0"/>
              <a:t> as outlier</a:t>
            </a:r>
          </a:p>
          <a:p>
            <a:pPr lvl="2"/>
            <a:r>
              <a:rPr lang="en-US" sz="1800" dirty="0" smtClean="0"/>
              <a:t>In </a:t>
            </a:r>
            <a:r>
              <a:rPr lang="en-US" sz="1800" dirty="0" err="1" smtClean="0"/>
              <a:t>IMDb</a:t>
            </a:r>
            <a:r>
              <a:rPr lang="en-US" sz="1800" dirty="0" smtClean="0"/>
              <a:t> dataset, there movies with different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genres</a:t>
            </a:r>
            <a:r>
              <a:rPr lang="en-US" sz="1800" dirty="0" smtClean="0"/>
              <a:t>; we consider movies of a specific genre as normal population and inject movies of different genre as outliers.</a:t>
            </a:r>
          </a:p>
          <a:p>
            <a:pPr lvl="3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Drama</a:t>
            </a:r>
            <a:r>
              <a:rPr lang="en-US" sz="1200" dirty="0" smtClean="0"/>
              <a:t> vs. </a:t>
            </a:r>
            <a:r>
              <a:rPr lang="en-US" sz="1200" dirty="0" smtClean="0">
                <a:solidFill>
                  <a:srgbClr val="FF0000"/>
                </a:solidFill>
              </a:rPr>
              <a:t>Comedy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Synthetic Datasets: High Correlation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8629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7" name="Oval 6"/>
          <p:cNvSpPr/>
          <p:nvPr/>
        </p:nvSpPr>
        <p:spPr>
          <a:xfrm>
            <a:off x="28956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9192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15" name="Down Arrow Callout 14"/>
          <p:cNvSpPr/>
          <p:nvPr/>
        </p:nvSpPr>
        <p:spPr>
          <a:xfrm>
            <a:off x="457200" y="1948543"/>
            <a:ext cx="1295400" cy="9144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1992086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P(F1=1)=0.5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2895600" y="1828800"/>
            <a:ext cx="1828800" cy="9144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600" y="175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P(F1=1|F2=1)=0.9</a:t>
            </a:r>
          </a:p>
          <a:p>
            <a:r>
              <a:rPr lang="en-US" dirty="0" smtClean="0"/>
              <a:t>P(F1=0|F2=0)=0.9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382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52814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21" name="Oval 20"/>
          <p:cNvSpPr/>
          <p:nvPr/>
        </p:nvSpPr>
        <p:spPr>
          <a:xfrm>
            <a:off x="28194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52251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4474811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P(F1=1)=0.5</a:t>
            </a:r>
            <a:endParaRPr lang="en-US" dirty="0"/>
          </a:p>
        </p:txBody>
      </p:sp>
      <p:sp>
        <p:nvSpPr>
          <p:cNvPr id="25" name="Down Arrow Callout 24"/>
          <p:cNvSpPr/>
          <p:nvPr/>
        </p:nvSpPr>
        <p:spPr>
          <a:xfrm>
            <a:off x="304800" y="4386943"/>
            <a:ext cx="1295400" cy="914400"/>
          </a:xfrm>
          <a:prstGeom prst="downArrow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Callout 25"/>
          <p:cNvSpPr/>
          <p:nvPr/>
        </p:nvSpPr>
        <p:spPr>
          <a:xfrm>
            <a:off x="2743200" y="4310743"/>
            <a:ext cx="1676400" cy="8382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43869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P(F2=1)=0.5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1896215"/>
              </p:ext>
            </p:extLst>
          </p:nvPr>
        </p:nvGraphicFramePr>
        <p:xfrm>
          <a:off x="5715000" y="1981200"/>
          <a:ext cx="26431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264"/>
                <a:gridCol w="455930"/>
                <a:gridCol w="4559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200" y="2907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534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6"/>
            <a:endCxn id="7" idx="2"/>
          </p:cNvCxnSpPr>
          <p:nvPr/>
        </p:nvCxnSpPr>
        <p:spPr>
          <a:xfrm>
            <a:off x="2286000" y="3129643"/>
            <a:ext cx="6096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Synthetic Datasets: Low Correlation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8629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7" name="Oval 6"/>
          <p:cNvSpPr/>
          <p:nvPr/>
        </p:nvSpPr>
        <p:spPr>
          <a:xfrm>
            <a:off x="28956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9192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15" name="Down Arrow Callout 14"/>
          <p:cNvSpPr/>
          <p:nvPr/>
        </p:nvSpPr>
        <p:spPr>
          <a:xfrm>
            <a:off x="457200" y="4267200"/>
            <a:ext cx="1295400" cy="9144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310743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P(F1=1)=0.5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19400" y="4114800"/>
            <a:ext cx="1981200" cy="990600"/>
            <a:chOff x="2895600" y="1752600"/>
            <a:chExt cx="1981200" cy="990600"/>
          </a:xfrm>
        </p:grpSpPr>
        <p:sp>
          <p:nvSpPr>
            <p:cNvPr id="17" name="Down Arrow Callout 16"/>
            <p:cNvSpPr/>
            <p:nvPr/>
          </p:nvSpPr>
          <p:spPr>
            <a:xfrm>
              <a:off x="2895600" y="1828800"/>
              <a:ext cx="1828800" cy="914400"/>
            </a:xfrm>
            <a:prstGeom prst="down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7526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P(F1=1|F2=1)=0.9</a:t>
              </a:r>
            </a:p>
            <a:p>
              <a:r>
                <a:rPr lang="en-US" dirty="0" smtClean="0"/>
                <a:t>P(F1=0|F2=0)=0.9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8382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52814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21" name="Oval 20"/>
          <p:cNvSpPr/>
          <p:nvPr/>
        </p:nvSpPr>
        <p:spPr>
          <a:xfrm>
            <a:off x="28194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52251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191666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P(F1=1)=0.5</a:t>
            </a:r>
            <a:endParaRPr lang="en-US" dirty="0"/>
          </a:p>
        </p:txBody>
      </p:sp>
      <p:sp>
        <p:nvSpPr>
          <p:cNvPr id="25" name="Down Arrow Callout 24"/>
          <p:cNvSpPr/>
          <p:nvPr/>
        </p:nvSpPr>
        <p:spPr>
          <a:xfrm>
            <a:off x="533400" y="1828800"/>
            <a:ext cx="1295400" cy="914400"/>
          </a:xfrm>
          <a:prstGeom prst="downArrow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19400" y="1905000"/>
            <a:ext cx="2133600" cy="838200"/>
            <a:chOff x="2743200" y="4310743"/>
            <a:chExt cx="2133600" cy="838200"/>
          </a:xfrm>
        </p:grpSpPr>
        <p:sp>
          <p:nvSpPr>
            <p:cNvPr id="26" name="Down Arrow Callout 25"/>
            <p:cNvSpPr/>
            <p:nvPr/>
          </p:nvSpPr>
          <p:spPr>
            <a:xfrm>
              <a:off x="2743200" y="4310743"/>
              <a:ext cx="1676400" cy="838200"/>
            </a:xfrm>
            <a:prstGeom prst="down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386943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P(F2=1)=0.5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200" y="2907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534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09800" y="5486400"/>
            <a:ext cx="6096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8585869"/>
              </p:ext>
            </p:extLst>
          </p:nvPr>
        </p:nvGraphicFramePr>
        <p:xfrm>
          <a:off x="5562600" y="2057400"/>
          <a:ext cx="265017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13"/>
                <a:gridCol w="455930"/>
                <a:gridCol w="4559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Datasets: Single Feature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8629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7" name="Oval 6"/>
          <p:cNvSpPr/>
          <p:nvPr/>
        </p:nvSpPr>
        <p:spPr>
          <a:xfrm>
            <a:off x="2895600" y="2786743"/>
            <a:ext cx="13716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9192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15" name="Down Arrow Callout 14"/>
          <p:cNvSpPr/>
          <p:nvPr/>
        </p:nvSpPr>
        <p:spPr>
          <a:xfrm>
            <a:off x="457200" y="4267200"/>
            <a:ext cx="1295400" cy="9144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310743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P(F1=1)=0.9</a:t>
            </a:r>
            <a:endParaRPr lang="en-US" dirty="0"/>
          </a:p>
        </p:txBody>
      </p:sp>
      <p:grpSp>
        <p:nvGrpSpPr>
          <p:cNvPr id="3" name="Group 31"/>
          <p:cNvGrpSpPr/>
          <p:nvPr/>
        </p:nvGrpSpPr>
        <p:grpSpPr>
          <a:xfrm>
            <a:off x="2819400" y="4114800"/>
            <a:ext cx="1981200" cy="990600"/>
            <a:chOff x="2895600" y="1752600"/>
            <a:chExt cx="1981200" cy="990600"/>
          </a:xfrm>
        </p:grpSpPr>
        <p:sp>
          <p:nvSpPr>
            <p:cNvPr id="17" name="Down Arrow Callout 16"/>
            <p:cNvSpPr/>
            <p:nvPr/>
          </p:nvSpPr>
          <p:spPr>
            <a:xfrm>
              <a:off x="2895600" y="1828800"/>
              <a:ext cx="1828800" cy="914400"/>
            </a:xfrm>
            <a:prstGeom prst="down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7526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P(F1=1|F2=1)=0.9</a:t>
              </a:r>
            </a:p>
            <a:p>
              <a:r>
                <a:rPr lang="en-US" dirty="0" smtClean="0"/>
                <a:t>P(F1=0|F2=0)=0.9</a:t>
              </a:r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8382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5281489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F1</a:t>
            </a:r>
            <a:endParaRPr lang="en-US" sz="2500" b="1" dirty="0"/>
          </a:p>
        </p:txBody>
      </p:sp>
      <p:sp>
        <p:nvSpPr>
          <p:cNvPr id="21" name="Oval 20"/>
          <p:cNvSpPr/>
          <p:nvPr/>
        </p:nvSpPr>
        <p:spPr>
          <a:xfrm>
            <a:off x="2819400" y="5181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5225143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F2</a:t>
            </a:r>
            <a:endParaRPr lang="en-US" sz="2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191666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P(F1=1)=0.5</a:t>
            </a:r>
            <a:endParaRPr lang="en-US" dirty="0"/>
          </a:p>
        </p:txBody>
      </p:sp>
      <p:sp>
        <p:nvSpPr>
          <p:cNvPr id="25" name="Down Arrow Callout 24"/>
          <p:cNvSpPr/>
          <p:nvPr/>
        </p:nvSpPr>
        <p:spPr>
          <a:xfrm>
            <a:off x="533400" y="1828800"/>
            <a:ext cx="1295400" cy="914400"/>
          </a:xfrm>
          <a:prstGeom prst="downArrow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" y="2907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534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09800" y="5486400"/>
            <a:ext cx="6096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8585869"/>
              </p:ext>
            </p:extLst>
          </p:nvPr>
        </p:nvGraphicFramePr>
        <p:xfrm>
          <a:off x="5562600" y="2057400"/>
          <a:ext cx="265017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13"/>
                <a:gridCol w="455930"/>
                <a:gridCol w="4559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286000" y="3124200"/>
            <a:ext cx="6096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1"/>
          <p:cNvGrpSpPr/>
          <p:nvPr/>
        </p:nvGrpSpPr>
        <p:grpSpPr>
          <a:xfrm>
            <a:off x="2895600" y="1752600"/>
            <a:ext cx="1981200" cy="990600"/>
            <a:chOff x="2895600" y="1752600"/>
            <a:chExt cx="1981200" cy="990600"/>
          </a:xfrm>
        </p:grpSpPr>
        <p:sp>
          <p:nvSpPr>
            <p:cNvPr id="36" name="Down Arrow Callout 35"/>
            <p:cNvSpPr/>
            <p:nvPr/>
          </p:nvSpPr>
          <p:spPr>
            <a:xfrm>
              <a:off x="2895600" y="1828800"/>
              <a:ext cx="1828800" cy="914400"/>
            </a:xfrm>
            <a:prstGeom prst="down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5600" y="17526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P(F1=1|F2=1)=0.9</a:t>
              </a:r>
            </a:p>
            <a:p>
              <a:r>
                <a:rPr lang="en-US" dirty="0" smtClean="0"/>
                <a:t>P(F1=0|F2=0)=0.9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Model-based Approach: Propositionalization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5410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* Propositionalization for Unsupervised Outlier Detection in Multi-relational data,</a:t>
            </a:r>
            <a:r>
              <a:rPr lang="en-US" sz="2000" i="1" dirty="0" smtClean="0"/>
              <a:t> In the proceeding of Florida Association of Artificial Intelligence, 2016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2971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Propositionalization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Transform the object-relational representation of data into a propositional representation.</a:t>
            </a:r>
          </a:p>
          <a:p>
            <a:r>
              <a:rPr lang="en-US" dirty="0" smtClean="0"/>
              <a:t>Construct features that capture relational properties </a:t>
            </a:r>
          </a:p>
          <a:p>
            <a:r>
              <a:rPr lang="en-US" dirty="0" smtClean="0"/>
              <a:t> Define features as conjunction of literals.</a:t>
            </a:r>
          </a:p>
          <a:p>
            <a:r>
              <a:rPr lang="en-US" dirty="0" smtClean="0"/>
              <a:t>Example individuals (e.g. players) are represented as a feature-vectors of fixed size. </a:t>
            </a:r>
          </a:p>
          <a:p>
            <a:r>
              <a:rPr lang="en-US" dirty="0" smtClean="0"/>
              <a:t>Apply propositional outlier detection methods to the constructed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C</a:t>
            </a:r>
            <a:r>
              <a:rPr lang="en-US" dirty="0" smtClean="0"/>
              <a:t>onstruct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 generative model such as MLN</a:t>
            </a:r>
          </a:p>
          <a:p>
            <a:r>
              <a:rPr lang="en-US" dirty="0" smtClean="0"/>
              <a:t>Markov Logic Network is a set                                    where      is a formula and     is the weight of the formula.</a:t>
            </a:r>
          </a:p>
          <a:p>
            <a:r>
              <a:rPr lang="en-US" dirty="0" smtClean="0"/>
              <a:t>Markov Logic Learning: </a:t>
            </a:r>
          </a:p>
          <a:p>
            <a:pPr lvl="1"/>
            <a:r>
              <a:rPr lang="en-US" dirty="0" smtClean="0"/>
              <a:t>Input: A relational database.</a:t>
            </a:r>
          </a:p>
          <a:p>
            <a:pPr lvl="1"/>
            <a:r>
              <a:rPr lang="en-US" dirty="0" smtClean="0"/>
              <a:t>Output: A set of conjunctive formulas that describe statistical patterns in the relational data.</a:t>
            </a:r>
          </a:p>
          <a:p>
            <a:pPr lvl="1"/>
            <a:r>
              <a:rPr lang="en-US" dirty="0" smtClean="0"/>
              <a:t>We use the moralization method introduced by </a:t>
            </a:r>
            <a:r>
              <a:rPr lang="en-US" dirty="0" err="1" smtClean="0"/>
              <a:t>Khosravi</a:t>
            </a:r>
            <a:r>
              <a:rPr lang="en-US" dirty="0" smtClean="0"/>
              <a:t> et al.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133600"/>
            <a:ext cx="2730500" cy="495300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14600"/>
            <a:ext cx="495300" cy="71120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514600"/>
            <a:ext cx="393700" cy="50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77000" y="1524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63246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A Unifying Framework for Statistical Relational Learning, ICML, 2004</a:t>
            </a:r>
            <a:endParaRPr lang="en-US" sz="1000" dirty="0" smtClean="0"/>
          </a:p>
          <a:p>
            <a:r>
              <a:rPr lang="en-US" sz="1000" dirty="0" smtClean="0"/>
              <a:t>**Structure Learning for Markov Logic Network, </a:t>
            </a:r>
            <a:r>
              <a:rPr lang="en-US" sz="1000" dirty="0" err="1" smtClean="0"/>
              <a:t>Khosravi</a:t>
            </a:r>
            <a:r>
              <a:rPr lang="en-US" sz="1000" dirty="0" smtClean="0"/>
              <a:t> et al.  2010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**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Extraction and Enumeration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02271" y="1905000"/>
            <a:ext cx="2209800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Relational Data tables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2057" y="4626114"/>
            <a:ext cx="3747543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Count number of sub graphs that satisfy the template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3178314"/>
            <a:ext cx="3581400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Learn a set of </a:t>
            </a:r>
            <a:r>
              <a:rPr lang="en-US" sz="2000" dirty="0" smtClean="0"/>
              <a:t>MLN Formulas or Templates</a:t>
            </a:r>
            <a:endParaRPr lang="en-US" sz="2000" dirty="0"/>
          </a:p>
        </p:txBody>
      </p:sp>
      <p:sp>
        <p:nvSpPr>
          <p:cNvPr id="21" name="Down Arrow 20"/>
          <p:cNvSpPr/>
          <p:nvPr/>
        </p:nvSpPr>
        <p:spPr>
          <a:xfrm>
            <a:off x="2362200" y="4114800"/>
            <a:ext cx="218077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159"/>
          <p:cNvSpPr/>
          <p:nvPr/>
        </p:nvSpPr>
        <p:spPr>
          <a:xfrm>
            <a:off x="6239925" y="3533025"/>
            <a:ext cx="1456275" cy="505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Match</a:t>
            </a:r>
          </a:p>
        </p:txBody>
      </p:sp>
      <p:cxnSp>
        <p:nvCxnSpPr>
          <p:cNvPr id="23" name="Shape 160"/>
          <p:cNvCxnSpPr>
            <a:stCxn id="39" idx="2"/>
            <a:endCxn id="22" idx="0"/>
          </p:cNvCxnSpPr>
          <p:nvPr/>
        </p:nvCxnSpPr>
        <p:spPr>
          <a:xfrm>
            <a:off x="5943600" y="2804450"/>
            <a:ext cx="1024463" cy="7285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161"/>
          <p:cNvSpPr/>
          <p:nvPr/>
        </p:nvSpPr>
        <p:spPr>
          <a:xfrm>
            <a:off x="7108500" y="2362200"/>
            <a:ext cx="19593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Javier Hernandez</a:t>
            </a:r>
          </a:p>
        </p:txBody>
      </p:sp>
      <p:sp>
        <p:nvSpPr>
          <p:cNvPr id="25" name="Shape 162"/>
          <p:cNvSpPr txBox="1"/>
          <p:nvPr/>
        </p:nvSpPr>
        <p:spPr>
          <a:xfrm>
            <a:off x="4732650" y="2971800"/>
            <a:ext cx="1744350" cy="3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 i="1" dirty="0" err="1"/>
              <a:t>ShotEff</a:t>
            </a:r>
            <a:r>
              <a:rPr lang="en-GB" sz="1500" i="1" dirty="0"/>
              <a:t>(P,M)=high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 i="1" dirty="0" err="1"/>
              <a:t>PassEff</a:t>
            </a:r>
            <a:r>
              <a:rPr lang="en-GB" sz="1500" i="1" dirty="0"/>
              <a:t>(P,M)=high</a:t>
            </a:r>
          </a:p>
        </p:txBody>
      </p:sp>
      <p:cxnSp>
        <p:nvCxnSpPr>
          <p:cNvPr id="26" name="Shape 163"/>
          <p:cNvCxnSpPr>
            <a:stCxn id="24" idx="2"/>
            <a:endCxn id="22" idx="0"/>
          </p:cNvCxnSpPr>
          <p:nvPr/>
        </p:nvCxnSpPr>
        <p:spPr>
          <a:xfrm flipH="1">
            <a:off x="6968063" y="2819400"/>
            <a:ext cx="1120087" cy="7136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" name="Shape 164"/>
          <p:cNvSpPr txBox="1"/>
          <p:nvPr/>
        </p:nvSpPr>
        <p:spPr>
          <a:xfrm>
            <a:off x="7543800" y="2975400"/>
            <a:ext cx="1905000" cy="3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i="1" dirty="0" err="1"/>
              <a:t>ShotEff</a:t>
            </a:r>
            <a:r>
              <a:rPr lang="en-GB" sz="1500" i="1" dirty="0"/>
              <a:t>(P,M)=high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 i="1" dirty="0" err="1"/>
              <a:t>PassEff</a:t>
            </a:r>
            <a:r>
              <a:rPr lang="en-GB" sz="1500" i="1" dirty="0"/>
              <a:t>(P,M)=high</a:t>
            </a:r>
          </a:p>
        </p:txBody>
      </p:sp>
      <p:sp>
        <p:nvSpPr>
          <p:cNvPr id="28" name="Shape 165"/>
          <p:cNvSpPr txBox="1"/>
          <p:nvPr/>
        </p:nvSpPr>
        <p:spPr>
          <a:xfrm>
            <a:off x="5334000" y="4114800"/>
            <a:ext cx="1752600" cy="1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 dirty="0"/>
              <a:t>Result(T,M)=Win</a:t>
            </a:r>
          </a:p>
        </p:txBody>
      </p:sp>
      <p:sp>
        <p:nvSpPr>
          <p:cNvPr id="29" name="Shape 166"/>
          <p:cNvSpPr/>
          <p:nvPr/>
        </p:nvSpPr>
        <p:spPr>
          <a:xfrm>
            <a:off x="5867400" y="4546125"/>
            <a:ext cx="2182475" cy="635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Manchester United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2362200" y="2743200"/>
            <a:ext cx="218077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hape 158"/>
          <p:cNvSpPr/>
          <p:nvPr/>
        </p:nvSpPr>
        <p:spPr>
          <a:xfrm>
            <a:off x="5105400" y="2362200"/>
            <a:ext cx="1676400" cy="442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Wayne Rooney</a:t>
            </a:r>
          </a:p>
        </p:txBody>
      </p:sp>
      <p:cxnSp>
        <p:nvCxnSpPr>
          <p:cNvPr id="51" name="Straight Connector 50"/>
          <p:cNvCxnSpPr>
            <a:stCxn id="22" idx="2"/>
            <a:endCxn id="29" idx="0"/>
          </p:cNvCxnSpPr>
          <p:nvPr/>
        </p:nvCxnSpPr>
        <p:spPr>
          <a:xfrm flipH="1">
            <a:off x="6958638" y="4038600"/>
            <a:ext cx="9425" cy="507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Way to Construct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Wordification</a:t>
            </a:r>
            <a:r>
              <a:rPr lang="en-US" dirty="0" smtClean="0"/>
              <a:t>: Using the concept of n-grams from NLP:</a:t>
            </a:r>
          </a:p>
          <a:p>
            <a:pPr lvl="1"/>
            <a:r>
              <a:rPr lang="en-US" dirty="0" smtClean="0"/>
              <a:t>Unigram: All single literals.</a:t>
            </a:r>
          </a:p>
          <a:p>
            <a:pPr lvl="1"/>
            <a:r>
              <a:rPr lang="en-US" dirty="0" smtClean="0"/>
              <a:t>Bigram: All conjunctions of two literals.</a:t>
            </a:r>
          </a:p>
          <a:p>
            <a:r>
              <a:rPr lang="en-US" dirty="0" err="1" smtClean="0"/>
              <a:t>TreeLiker</a:t>
            </a:r>
            <a:r>
              <a:rPr lang="en-US" dirty="0" smtClean="0"/>
              <a:t>, WARMAR and basically any Propositionalization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46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smtClean="0"/>
              <a:t>A </a:t>
            </a:r>
            <a:r>
              <a:rPr lang="en-US" sz="1000" dirty="0" err="1" smtClean="0"/>
              <a:t>Wordification</a:t>
            </a:r>
            <a:r>
              <a:rPr lang="en-US" sz="1000" dirty="0" smtClean="0"/>
              <a:t> Approach to Relational Data Mining, </a:t>
            </a:r>
            <a:r>
              <a:rPr lang="en-US" sz="1000" dirty="0" err="1" smtClean="0"/>
              <a:t>Perovsek</a:t>
            </a:r>
            <a:r>
              <a:rPr lang="en-US" sz="1000" dirty="0" smtClean="0"/>
              <a:t> et. Al, 2013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658779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</a:t>
            </a:r>
            <a:r>
              <a:rPr lang="en-CA" dirty="0" smtClean="0"/>
              <a:t>aggregates the multiple instantiations to derive a real number that is the value of the attribute.</a:t>
            </a:r>
          </a:p>
          <a:p>
            <a:pPr lvl="1"/>
            <a:r>
              <a:rPr lang="en-US" dirty="0" smtClean="0"/>
              <a:t>We can use either term frequency (TF) or term frequency/inverse document frequency (TF-IDF).</a:t>
            </a:r>
          </a:p>
          <a:p>
            <a:pPr lvl="1"/>
            <a:r>
              <a:rPr lang="en-US" dirty="0" smtClean="0"/>
              <a:t>We call TF and TF-IDF that map multiple instances of a formula to real values: </a:t>
            </a:r>
            <a:r>
              <a:rPr lang="en-US" b="1" dirty="0" smtClean="0">
                <a:solidFill>
                  <a:srgbClr val="FF0000"/>
                </a:solidFill>
              </a:rPr>
              <a:t>Feature Functions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Outlier Definition</a:t>
            </a:r>
          </a:p>
          <a:p>
            <a:pPr lvl="1"/>
            <a:r>
              <a:rPr lang="en-US" dirty="0" smtClean="0"/>
              <a:t>Outlier Detection Challenges</a:t>
            </a:r>
          </a:p>
          <a:p>
            <a:pPr lvl="1"/>
            <a:r>
              <a:rPr lang="en-US" dirty="0" smtClean="0"/>
              <a:t>Existing outlier detection methods</a:t>
            </a:r>
          </a:p>
          <a:p>
            <a:pPr lvl="1"/>
            <a:r>
              <a:rPr lang="en-US" dirty="0" smtClean="0"/>
              <a:t>Data Model and Datasets</a:t>
            </a:r>
          </a:p>
          <a:p>
            <a:pPr lvl="1"/>
            <a:r>
              <a:rPr lang="en-US" dirty="0" smtClean="0"/>
              <a:t>Contribution</a:t>
            </a:r>
          </a:p>
          <a:p>
            <a:r>
              <a:rPr lang="en-US" dirty="0" smtClean="0"/>
              <a:t>Model-based outlier detection</a:t>
            </a:r>
          </a:p>
          <a:p>
            <a:pPr lvl="1"/>
            <a:r>
              <a:rPr lang="en-US" dirty="0" smtClean="0"/>
              <a:t>Propositionalization for outlier detection </a:t>
            </a:r>
            <a:endParaRPr lang="fa-IR" dirty="0" smtClean="0"/>
          </a:p>
          <a:p>
            <a:pPr lvl="1"/>
            <a:r>
              <a:rPr lang="en-US" dirty="0" smtClean="0"/>
              <a:t>Model-based outlier detection</a:t>
            </a:r>
          </a:p>
          <a:p>
            <a:r>
              <a:rPr lang="en-US" dirty="0" smtClean="0"/>
              <a:t>Success and </a:t>
            </a:r>
            <a:r>
              <a:rPr lang="en-US" dirty="0" err="1" smtClean="0"/>
              <a:t>Outlierness</a:t>
            </a:r>
            <a:endParaRPr lang="en-US" dirty="0" smtClean="0"/>
          </a:p>
          <a:p>
            <a:r>
              <a:rPr lang="en-US" dirty="0" smtClean="0"/>
              <a:t>Limitation, Future work, Conclusion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Outlier Detection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KNN: Distance-based method</a:t>
            </a:r>
          </a:p>
          <a:p>
            <a:pPr lvl="1"/>
            <a:r>
              <a:rPr lang="en-US" dirty="0" smtClean="0"/>
              <a:t> I</a:t>
            </a:r>
            <a:r>
              <a:rPr lang="en-CA" dirty="0" smtClean="0"/>
              <a:t>t assigns a score to each data point on the basis of distance of the point from its k nearest neighbor</a:t>
            </a:r>
            <a:endParaRPr lang="en-US" dirty="0" smtClean="0"/>
          </a:p>
          <a:p>
            <a:r>
              <a:rPr lang="en-US" dirty="0" smtClean="0"/>
              <a:t>LOF: </a:t>
            </a:r>
            <a:r>
              <a:rPr lang="en-US" dirty="0" smtClean="0"/>
              <a:t>Density-based method</a:t>
            </a:r>
            <a:endParaRPr lang="en-US" dirty="0" smtClean="0"/>
          </a:p>
          <a:p>
            <a:pPr lvl="1"/>
            <a:r>
              <a:rPr lang="en-CA" dirty="0" smtClean="0"/>
              <a:t>It quantify the </a:t>
            </a:r>
            <a:r>
              <a:rPr lang="en-CA" dirty="0" err="1" smtClean="0"/>
              <a:t>outlierness</a:t>
            </a:r>
            <a:r>
              <a:rPr lang="en-CA" dirty="0" smtClean="0"/>
              <a:t> of the data points relative to regions of different densities. </a:t>
            </a:r>
            <a:endParaRPr lang="en-US" dirty="0" smtClean="0"/>
          </a:p>
          <a:p>
            <a:r>
              <a:rPr lang="en-US" dirty="0" err="1" smtClean="0"/>
              <a:t>OutRank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ubspace-based method</a:t>
            </a:r>
          </a:p>
          <a:p>
            <a:pPr lvl="1"/>
            <a:r>
              <a:rPr lang="en-CA" dirty="0" smtClean="0"/>
              <a:t> It compares clusters in different subspace to derive an outlier score for each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116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*      </a:t>
            </a:r>
            <a:r>
              <a:rPr lang="en-CA" sz="1000" dirty="0" smtClean="0"/>
              <a:t>Efficient Algorithms for Mining Outliers from Large Data Sets, </a:t>
            </a:r>
            <a:r>
              <a:rPr lang="en-CA" sz="1000" dirty="0" err="1" smtClean="0"/>
              <a:t>Ramaswamy</a:t>
            </a:r>
            <a:r>
              <a:rPr lang="en-CA" sz="1000" dirty="0" smtClean="0"/>
              <a:t> et al., 2000</a:t>
            </a:r>
            <a:r>
              <a:rPr lang="en-US" sz="1000" dirty="0" smtClean="0"/>
              <a:t>     </a:t>
            </a:r>
          </a:p>
          <a:p>
            <a:r>
              <a:rPr lang="en-US" sz="1000" dirty="0" smtClean="0"/>
              <a:t>**    Outlier Ranking via Subspace Analysis in Multiple views of Data, Muller et al., 2012</a:t>
            </a:r>
          </a:p>
          <a:p>
            <a:r>
              <a:rPr lang="en-US" sz="1000" dirty="0" smtClean="0"/>
              <a:t>***  LOF: Identifying Density-based Local Outliers, </a:t>
            </a:r>
            <a:r>
              <a:rPr lang="en-US" sz="1000" dirty="0" err="1" smtClean="0"/>
              <a:t>Breunig</a:t>
            </a:r>
            <a:r>
              <a:rPr lang="en-US" sz="1000" dirty="0" smtClean="0"/>
              <a:t> et al., 2000</a:t>
            </a:r>
          </a:p>
          <a:p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47800" y="1600200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971800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**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477435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***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815737"/>
            <a:ext cx="6456485" cy="2872838"/>
            <a:chOff x="3506174" y="2841817"/>
            <a:chExt cx="4746873" cy="2313672"/>
          </a:xfrm>
        </p:grpSpPr>
        <p:sp>
          <p:nvSpPr>
            <p:cNvPr id="5" name="TextBox 4"/>
            <p:cNvSpPr txBox="1"/>
            <p:nvPr/>
          </p:nvSpPr>
          <p:spPr>
            <a:xfrm>
              <a:off x="3627909" y="2841817"/>
              <a:ext cx="1206089" cy="384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DB</a:t>
              </a:r>
              <a:endParaRPr lang="en-US" sz="25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858" y="3774320"/>
              <a:ext cx="1966189" cy="570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Feature-Function</a:t>
              </a:r>
              <a:br>
                <a:rPr lang="en-US" sz="2000" dirty="0" smtClean="0"/>
              </a:br>
              <a:r>
                <a:rPr lang="en-US" sz="2000" dirty="0" smtClean="0"/>
                <a:t>e.g. TF, TF-IDF</a:t>
              </a:r>
              <a:endParaRPr lang="en-US" sz="2000" dirty="0"/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3506174" y="3071692"/>
              <a:ext cx="3821848" cy="2083797"/>
              <a:chOff x="7418718" y="3326669"/>
              <a:chExt cx="3821848" cy="2083797"/>
            </a:xfrm>
          </p:grpSpPr>
          <p:pic>
            <p:nvPicPr>
              <p:cNvPr id="8" name="Picture 4" descr="database.pdf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4741" y="3326669"/>
                <a:ext cx="1212095" cy="9715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0149484" y="3555145"/>
                <a:ext cx="1057268" cy="322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Formulas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183298" y="4625037"/>
                <a:ext cx="1057268" cy="5701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Pseudo-</a:t>
                </a:r>
                <a:r>
                  <a:rPr lang="en-US" sz="2000" dirty="0" err="1" smtClean="0"/>
                  <a:t>iid</a:t>
                </a:r>
                <a:r>
                  <a:rPr lang="en-US" sz="2000" dirty="0" smtClean="0"/>
                  <a:t> data table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8718" y="4559975"/>
                <a:ext cx="1057268" cy="817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KNN</a:t>
                </a:r>
                <a:br>
                  <a:rPr lang="en-US" sz="2000" dirty="0" smtClean="0"/>
                </a:br>
                <a:r>
                  <a:rPr lang="en-US" sz="2000" dirty="0" smtClean="0"/>
                  <a:t>LOF</a:t>
                </a:r>
                <a:br>
                  <a:rPr lang="en-US" sz="2000" dirty="0" smtClean="0"/>
                </a:br>
                <a:r>
                  <a:rPr lang="en-US" sz="2000" dirty="0" err="1" smtClean="0"/>
                  <a:t>OutRank</a:t>
                </a:r>
                <a:endParaRPr lang="en-US" sz="2000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9871093" y="3999536"/>
                <a:ext cx="227048" cy="509186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 Arrow 12"/>
              <p:cNvSpPr/>
              <p:nvPr/>
            </p:nvSpPr>
            <p:spPr>
              <a:xfrm rot="5400000">
                <a:off x="9168825" y="4232811"/>
                <a:ext cx="170285" cy="1193581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49903" y="4964298"/>
                <a:ext cx="2163398" cy="446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Attribute Vector for Outlier Detection Methods</a:t>
                </a:r>
                <a:endParaRPr lang="en-US" sz="1500" dirty="0"/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6200000">
                <a:off x="9219708" y="3063335"/>
                <a:ext cx="191739" cy="1476756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048000" y="990600"/>
            <a:ext cx="203686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000" dirty="0" smtClean="0"/>
              <a:t>MLN-Learning</a:t>
            </a:r>
          </a:p>
          <a:p>
            <a:r>
              <a:rPr lang="en-US" sz="2000" dirty="0" err="1" smtClean="0"/>
              <a:t>UniGram</a:t>
            </a:r>
            <a:endParaRPr lang="en-US" sz="2000" dirty="0" smtClean="0"/>
          </a:p>
          <a:p>
            <a:r>
              <a:rPr lang="en-US" sz="2000" dirty="0" err="1" smtClean="0"/>
              <a:t>BiGram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365752"/>
            <a:ext cx="6324600" cy="4670026"/>
            <a:chOff x="0" y="1752600"/>
            <a:chExt cx="6857760" cy="4730080"/>
          </a:xfrm>
        </p:grpSpPr>
        <p:graphicFrame>
          <p:nvGraphicFramePr>
            <p:cNvPr id="20" name="Table 1"/>
            <p:cNvGraphicFramePr/>
            <p:nvPr>
              <p:extLst/>
            </p:nvPr>
          </p:nvGraphicFramePr>
          <p:xfrm>
            <a:off x="100965" y="2032081"/>
            <a:ext cx="2617104" cy="874624"/>
          </p:xfrm>
          <a:graphic>
            <a:graphicData uri="http://schemas.openxmlformats.org/drawingml/2006/table">
              <a:tbl>
                <a:tblPr>
                  <a:tableStyleId>{3C2FFA5D-87B4-456A-9821-1D502468CF0F}</a:tableStyleId>
                </a:tblPr>
                <a:tblGrid>
                  <a:gridCol w="730568"/>
                  <a:gridCol w="768668"/>
                  <a:gridCol w="457200"/>
                  <a:gridCol w="457200"/>
                </a:tblGrid>
                <a:tr h="152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err="1" smtClean="0"/>
                          <a:t>ShotEff</a:t>
                        </a:r>
                        <a:r>
                          <a:rPr lang="en-CA" sz="800" dirty="0" smtClean="0"/>
                          <a:t>(P,M)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err="1" smtClean="0"/>
                          <a:t>PassEff</a:t>
                        </a:r>
                        <a:r>
                          <a:rPr lang="en-CA" sz="800" dirty="0" smtClean="0"/>
                          <a:t>(P,M)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CP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Prior</a:t>
                        </a:r>
                        <a:endParaRPr dirty="0"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1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0.95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0.5</a:t>
                        </a:r>
                        <a:endParaRPr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21" name="CustomShape 3"/>
            <p:cNvSpPr/>
            <p:nvPr/>
          </p:nvSpPr>
          <p:spPr>
            <a:xfrm>
              <a:off x="2891827" y="2454122"/>
              <a:ext cx="532284" cy="76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</a:ln>
          </p:spPr>
        </p:sp>
        <p:graphicFrame>
          <p:nvGraphicFramePr>
            <p:cNvPr id="22" name="Table 5"/>
            <p:cNvGraphicFramePr/>
            <p:nvPr/>
          </p:nvGraphicFramePr>
          <p:xfrm>
            <a:off x="3656963" y="1967759"/>
            <a:ext cx="2562022" cy="1094131"/>
          </p:xfrm>
          <a:graphic>
            <a:graphicData uri="http://schemas.openxmlformats.org/drawingml/2006/table">
              <a:tbl>
                <a:tblPr>
                  <a:tableStyleId>{69C7853C-536D-4A76-A0AE-DD22124D55A5}</a:tableStyleId>
                </a:tblPr>
                <a:tblGrid>
                  <a:gridCol w="730568"/>
                  <a:gridCol w="717868"/>
                  <a:gridCol w="457200"/>
                  <a:gridCol w="457200"/>
                </a:tblGrid>
                <a:tr h="1372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err="1" smtClean="0"/>
                          <a:t>ShotEff</a:t>
                        </a:r>
                        <a:r>
                          <a:rPr lang="en-CA" sz="800" dirty="0" smtClean="0"/>
                          <a:t>(P,M)</a:t>
                        </a:r>
                        <a:endParaRPr sz="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err="1" smtClean="0"/>
                          <a:t>PassEff</a:t>
                        </a:r>
                        <a:r>
                          <a:rPr lang="en-CA" sz="800" dirty="0" smtClean="0"/>
                          <a:t>(</a:t>
                        </a:r>
                        <a:r>
                          <a:rPr lang="en-CA" sz="800" dirty="0" err="1" smtClean="0"/>
                          <a:t>P,m</a:t>
                        </a:r>
                        <a:r>
                          <a:rPr lang="en-CA" sz="800" dirty="0" smtClean="0"/>
                          <a:t>)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CP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Prior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0.5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0.5</a:t>
                        </a:r>
                        <a:endParaRPr dirty="0"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1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0.95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0.5</a:t>
                        </a:r>
                        <a:endParaRPr dirty="0"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High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 smtClean="0"/>
                          <a:t>Low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</a:t>
                        </a:r>
                        <a:endParaRPr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23" name="Table 11"/>
            <p:cNvGraphicFramePr/>
            <p:nvPr/>
          </p:nvGraphicFramePr>
          <p:xfrm>
            <a:off x="4038841" y="5273160"/>
            <a:ext cx="1817459" cy="447400"/>
          </p:xfrm>
          <a:graphic>
            <a:graphicData uri="http://schemas.openxmlformats.org/drawingml/2006/table">
              <a:tbl>
                <a:tblPr>
                  <a:tableStyleId>{08FB837D-C827-4EFA-A057-4D05807E0F7C}</a:tableStyleId>
                </a:tblPr>
                <a:tblGrid>
                  <a:gridCol w="380880"/>
                  <a:gridCol w="380880"/>
                  <a:gridCol w="457200"/>
                  <a:gridCol w="457200"/>
                </a:tblGrid>
                <a:tr h="2250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f1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f2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f3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f4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0.5</a:t>
                        </a:r>
                        <a:endParaRPr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</a:t>
                        </a:r>
                        <a:endParaRPr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24" name="Table 12"/>
            <p:cNvGraphicFramePr/>
            <p:nvPr/>
          </p:nvGraphicFramePr>
          <p:xfrm>
            <a:off x="4038841" y="6035280"/>
            <a:ext cx="1817459" cy="447400"/>
          </p:xfrm>
          <a:graphic>
            <a:graphicData uri="http://schemas.openxmlformats.org/drawingml/2006/table">
              <a:tbl>
                <a:tblPr>
                  <a:tableStyleId>{35758FB7-9AC5-4552-8A53-C91805E547FA}</a:tableStyleId>
                </a:tblPr>
                <a:tblGrid>
                  <a:gridCol w="380880"/>
                  <a:gridCol w="380880"/>
                  <a:gridCol w="457200"/>
                  <a:gridCol w="457200"/>
                </a:tblGrid>
                <a:tr h="2250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f1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f2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f3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f4</a:t>
                        </a:r>
                        <a:endParaRPr/>
                      </a:p>
                    </a:txBody>
                    <a:tcPr/>
                  </a:tc>
                </a:tr>
                <a:tr h="216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1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/>
                          <a:t>0.95</a:t>
                        </a:r>
                        <a:endParaRPr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CA" sz="800" dirty="0"/>
                          <a:t>0</a:t>
                        </a:r>
                        <a:endParaRPr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25" name="CustomShape 13"/>
            <p:cNvSpPr/>
            <p:nvPr/>
          </p:nvSpPr>
          <p:spPr>
            <a:xfrm>
              <a:off x="3886440" y="5029200"/>
              <a:ext cx="14475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000" b="1" dirty="0">
                  <a:solidFill>
                    <a:srgbClr val="000000"/>
                  </a:solidFill>
                  <a:latin typeface="Calibri"/>
                </a:rPr>
                <a:t>Prior Vector</a:t>
              </a:r>
              <a:endParaRPr dirty="0"/>
            </a:p>
          </p:txBody>
        </p:sp>
        <p:sp>
          <p:nvSpPr>
            <p:cNvPr id="26" name="CustomShape 14"/>
            <p:cNvSpPr/>
            <p:nvPr/>
          </p:nvSpPr>
          <p:spPr>
            <a:xfrm>
              <a:off x="4038840" y="5806680"/>
              <a:ext cx="14475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000" b="1">
                  <a:solidFill>
                    <a:srgbClr val="000000"/>
                  </a:solidFill>
                  <a:latin typeface="Calibri"/>
                </a:rPr>
                <a:t>CP Vector</a:t>
              </a:r>
              <a:endParaRPr/>
            </a:p>
          </p:txBody>
        </p:sp>
        <p:sp>
          <p:nvSpPr>
            <p:cNvPr id="27" name="CustomShape 16"/>
            <p:cNvSpPr/>
            <p:nvPr/>
          </p:nvSpPr>
          <p:spPr>
            <a:xfrm>
              <a:off x="0" y="1752600"/>
              <a:ext cx="14475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000" b="1" dirty="0">
                  <a:solidFill>
                    <a:srgbClr val="000000"/>
                  </a:solidFill>
                  <a:latin typeface="Calibri"/>
                </a:rPr>
                <a:t>CP Table</a:t>
              </a:r>
              <a:endParaRPr dirty="0"/>
            </a:p>
          </p:txBody>
        </p:sp>
        <p:sp>
          <p:nvSpPr>
            <p:cNvPr id="28" name="CustomShape 18"/>
            <p:cNvSpPr/>
            <p:nvPr/>
          </p:nvSpPr>
          <p:spPr>
            <a:xfrm>
              <a:off x="2683620" y="2127400"/>
              <a:ext cx="14475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800" b="1" dirty="0">
                  <a:solidFill>
                    <a:srgbClr val="000000"/>
                  </a:solidFill>
                  <a:latin typeface="Calibri"/>
                </a:rPr>
                <a:t>Smooth CP Table</a:t>
              </a:r>
              <a:endParaRPr sz="800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225800" y="3657600"/>
            <a:ext cx="3098800" cy="889000"/>
          </p:xfrm>
          <a:graphic>
            <a:graphicData uri="http://schemas.openxmlformats.org/presentationml/2006/ole">
              <p:oleObj spid="_x0000_s1027" name="Equation" r:id="rId3" imgW="3098157" imgH="889046" progId="Equation.3">
                <p:embed/>
              </p:oleObj>
            </a:graphicData>
          </a:graphic>
        </p:graphicFrame>
        <p:sp>
          <p:nvSpPr>
            <p:cNvPr id="30" name="Down Arrow 29"/>
            <p:cNvSpPr/>
            <p:nvPr/>
          </p:nvSpPr>
          <p:spPr>
            <a:xfrm>
              <a:off x="4648200" y="4572000"/>
              <a:ext cx="1524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4648200" y="3124200"/>
              <a:ext cx="152400" cy="5334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stomShape 18"/>
            <p:cNvSpPr/>
            <p:nvPr/>
          </p:nvSpPr>
          <p:spPr>
            <a:xfrm>
              <a:off x="3429240" y="3186360"/>
              <a:ext cx="14475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000" b="1" dirty="0">
                  <a:solidFill>
                    <a:srgbClr val="000000"/>
                  </a:solidFill>
                  <a:latin typeface="Calibri"/>
                </a:rPr>
                <a:t>Extract Formulas</a:t>
              </a:r>
              <a:endParaRPr dirty="0"/>
            </a:p>
          </p:txBody>
        </p:sp>
        <p:sp>
          <p:nvSpPr>
            <p:cNvPr id="33" name="CustomShape 18"/>
            <p:cNvSpPr/>
            <p:nvPr/>
          </p:nvSpPr>
          <p:spPr>
            <a:xfrm>
              <a:off x="4953000" y="4724400"/>
              <a:ext cx="1904760" cy="242640"/>
            </a:xfrm>
            <a:prstGeom prst="rect">
              <a:avLst/>
            </a:prstGeom>
            <a:noFill/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000" b="1" dirty="0">
                  <a:solidFill>
                    <a:srgbClr val="000000"/>
                  </a:solidFill>
                  <a:latin typeface="Calibri"/>
                </a:rPr>
                <a:t>Choose weighting function</a:t>
              </a:r>
              <a:endParaRPr dirty="0"/>
            </a:p>
          </p:txBody>
        </p:sp>
      </p:grpSp>
      <p:sp>
        <p:nvSpPr>
          <p:cNvPr id="34" name="Left Arrow 33"/>
          <p:cNvSpPr/>
          <p:nvPr/>
        </p:nvSpPr>
        <p:spPr>
          <a:xfrm>
            <a:off x="3420182" y="5562600"/>
            <a:ext cx="762000" cy="22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stomShape 18"/>
          <p:cNvSpPr/>
          <p:nvPr/>
        </p:nvSpPr>
        <p:spPr>
          <a:xfrm>
            <a:off x="2743201" y="5112034"/>
            <a:ext cx="2286000" cy="23955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400" b="1" dirty="0">
                <a:solidFill>
                  <a:srgbClr val="000000"/>
                </a:solidFill>
                <a:latin typeface="Calibri"/>
              </a:rPr>
              <a:t>Apply feature function</a:t>
            </a:r>
          </a:p>
          <a:p>
            <a:pPr>
              <a:lnSpc>
                <a:spcPct val="100000"/>
              </a:lnSpc>
            </a:pPr>
            <a:r>
              <a:rPr lang="en-CA" sz="1400" b="1" dirty="0">
                <a:solidFill>
                  <a:srgbClr val="000000"/>
                </a:solidFill>
                <a:latin typeface="Calibri"/>
              </a:rPr>
              <a:t>e.g. TF,TFIDF</a:t>
            </a:r>
            <a:endParaRPr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5040923"/>
            <a:ext cx="1295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KNN</a:t>
            </a:r>
          </a:p>
          <a:p>
            <a:r>
              <a:rPr lang="en-US" dirty="0"/>
              <a:t>LOF</a:t>
            </a:r>
          </a:p>
          <a:p>
            <a:r>
              <a:rPr lang="en-US" dirty="0" err="1"/>
              <a:t>OutRank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Dimensionality: </a:t>
            </a:r>
            <a:r>
              <a:rPr lang="en-US" dirty="0" smtClean="0"/>
              <a:t>The number of attributes in the final attribute table</a:t>
            </a:r>
          </a:p>
          <a:p>
            <a:r>
              <a:rPr lang="en-US" b="1" dirty="0" smtClean="0"/>
              <a:t>Attribute Complexity: </a:t>
            </a:r>
            <a:r>
              <a:rPr lang="en-US" dirty="0" smtClean="0"/>
              <a:t>The length of conjunctions that define attributes</a:t>
            </a:r>
          </a:p>
          <a:p>
            <a:r>
              <a:rPr lang="en-US" b="1" dirty="0" smtClean="0"/>
              <a:t>Outlier Analysis Run Time</a:t>
            </a:r>
          </a:p>
          <a:p>
            <a:r>
              <a:rPr lang="en-US" b="1" dirty="0" smtClean="0"/>
              <a:t>Attribute Construction Time</a:t>
            </a:r>
          </a:p>
          <a:p>
            <a:r>
              <a:rPr lang="en-US" dirty="0" smtClean="0"/>
              <a:t>Apply state-of-the-art outlier detection methods to the attribute table in order to compare the performance of different feature generation methods. </a:t>
            </a:r>
          </a:p>
          <a:p>
            <a:pPr marL="971550" lvl="1" indent="-514350"/>
            <a:r>
              <a:rPr lang="en-US" dirty="0" smtClean="0"/>
              <a:t>Performance accuracy score: AUC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propositionalization method is scored 1 point if it produces the best accuracy on a dataset, and 0.5 points if it ties. The table shows the total number of wins and average of AUC over all datasets.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191000"/>
          <a:ext cx="836942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43"/>
                <a:gridCol w="614680"/>
                <a:gridCol w="997966"/>
                <a:gridCol w="614680"/>
                <a:gridCol w="997966"/>
                <a:gridCol w="614680"/>
                <a:gridCol w="997966"/>
                <a:gridCol w="614680"/>
                <a:gridCol w="997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Propositional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Outlier</a:t>
                      </a:r>
                      <a:r>
                        <a:rPr lang="en-US" sz="1500" baseline="0" dirty="0" smtClean="0"/>
                        <a:t> </a:t>
                      </a:r>
                    </a:p>
                    <a:p>
                      <a:r>
                        <a:rPr lang="en-US" sz="1500" baseline="0" dirty="0" smtClean="0"/>
                        <a:t>Detection </a:t>
                      </a:r>
                      <a:r>
                        <a:rPr lang="en-US" sz="1500" baseline="0" dirty="0" smtClean="0"/>
                        <a:t>Method</a:t>
                      </a:r>
                      <a:endParaRPr 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MLN-TF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Bigram-IDF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Unigram-TF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Treeliker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Wins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AVG(AUC)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Wins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AVG(AUC)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Wins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AVG(AUC)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Wins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AVG(AUC)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OutRank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2.50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0.79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2.50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0.70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KNN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3.50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0.78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1.50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1.50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0.64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LOF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4.00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0.63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0.55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1.00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0.61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Impedance mismatch: Standard outlier methods assume single-table data, but relational databases maintain multiple interrelated tables.</a:t>
            </a:r>
          </a:p>
          <a:p>
            <a:r>
              <a:rPr lang="en-CA" dirty="0" smtClean="0"/>
              <a:t>AI-based solution: Discover informative features in the relational database, use them to construct a single-data table.</a:t>
            </a:r>
          </a:p>
          <a:p>
            <a:r>
              <a:rPr lang="en-CA" dirty="0" smtClean="0"/>
              <a:t>Efficient conjunctive feature discovery = Markov Logic Network structure learning.</a:t>
            </a:r>
          </a:p>
          <a:p>
            <a:r>
              <a:rPr lang="en-CA" dirty="0" smtClean="0"/>
              <a:t>Works better than baselines with isolated attributes (unigrams) or enumerating all binary conjunctions of attributes (bigrams).</a:t>
            </a:r>
          </a:p>
          <a:p>
            <a:r>
              <a:rPr lang="en-CA" dirty="0" smtClean="0"/>
              <a:t>More results on comparing with supervised propositionalization (not in paper).</a:t>
            </a:r>
          </a:p>
          <a:p>
            <a:r>
              <a:rPr lang="en-CA" dirty="0" smtClean="0"/>
              <a:t>Other ways of generating unsupervised formula: WARMR</a:t>
            </a:r>
          </a:p>
          <a:p>
            <a:r>
              <a:rPr lang="en-CA" dirty="0" smtClean="0"/>
              <a:t>Use heuristic (partial) propositionalization instead of complete </a:t>
            </a:r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Model-based Approach: Propositionalization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Model-based Outlier Detection for Object-relational data, </a:t>
            </a:r>
            <a:r>
              <a:rPr lang="en-US" sz="2000" i="1" dirty="0" smtClean="0"/>
              <a:t>in Computation Intelligence, IEEE Symposium Series, 2015</a:t>
            </a:r>
          </a:p>
          <a:p>
            <a:pPr algn="l"/>
            <a:r>
              <a:rPr lang="en-US" sz="2000" i="1" dirty="0" smtClean="0"/>
              <a:t>Identifying Important Nodes in Relational Data, AAAI Late Breaking Paper Track, 2013</a:t>
            </a:r>
          </a:p>
          <a:p>
            <a:pPr algn="l"/>
            <a:endParaRPr lang="en-US" sz="20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Model-based Outlier Detection: </a:t>
            </a:r>
            <a:r>
              <a:rPr lang="en-US" dirty="0" err="1" smtClean="0"/>
              <a:t>Loglikelihood</a:t>
            </a:r>
            <a:r>
              <a:rPr lang="en-US" dirty="0" smtClean="0"/>
              <a:t>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different is an individual from a reference population.</a:t>
            </a:r>
          </a:p>
          <a:p>
            <a:pPr lvl="1"/>
            <a:r>
              <a:rPr lang="en-US" dirty="0" smtClean="0"/>
              <a:t>How different is a “Brave Hearth” from a random movie?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Outlierness</a:t>
            </a:r>
            <a:r>
              <a:rPr lang="en-US" dirty="0" smtClean="0"/>
              <a:t> metric based on comparing an individual to a random individual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Random Selection Pseudo-Likelihood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generative model represents normal behavior. </a:t>
            </a:r>
          </a:p>
          <a:p>
            <a:pPr lvl="1"/>
            <a:r>
              <a:rPr lang="en-US" dirty="0" smtClean="0"/>
              <a:t>If the model assigns a low likelihood to generating an individual      outlier.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Could not detect outliers in Single-Feature synthetic dataset.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3200400" y="3276600"/>
            <a:ext cx="3810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3962400"/>
          <a:ext cx="6425514" cy="990600"/>
        </p:xfrm>
        <a:graphic>
          <a:graphicData uri="http://schemas.openxmlformats.org/presentationml/2006/ole">
            <p:oleObj spid="_x0000_s2050" name="Equation" r:id="rId3" imgW="304776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each feature independently.</a:t>
            </a:r>
          </a:p>
          <a:p>
            <a:r>
              <a:rPr lang="en-US" dirty="0" smtClean="0"/>
              <a:t>Feature Outlier: unusual distribution over </a:t>
            </a:r>
            <a:r>
              <a:rPr lang="en-US" i="1" dirty="0" smtClean="0"/>
              <a:t>single attribute </a:t>
            </a:r>
            <a:r>
              <a:rPr lang="en-US" dirty="0" smtClean="0"/>
              <a:t>in isolation.</a:t>
            </a:r>
          </a:p>
          <a:p>
            <a:pPr lvl="1"/>
            <a:r>
              <a:rPr lang="en-US" dirty="0" smtClean="0"/>
              <a:t>Compare </a:t>
            </a:r>
            <a:r>
              <a:rPr lang="en-US" i="1" dirty="0" err="1" smtClean="0"/>
              <a:t>DribbleEfficiency</a:t>
            </a:r>
            <a:r>
              <a:rPr lang="en-US" dirty="0" smtClean="0"/>
              <a:t> distribution in Class and individual data.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Failed to detect outliers in High correlation and low correlation datasets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4114800"/>
          <a:ext cx="3449411" cy="1651000"/>
        </p:xfrm>
        <a:graphic>
          <a:graphicData uri="http://schemas.openxmlformats.org/presentationml/2006/ole">
            <p:oleObj spid="_x0000_s3074" name="Equation" r:id="rId3" imgW="148572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definition; no generally accepted one.</a:t>
            </a:r>
          </a:p>
          <a:p>
            <a:pPr lvl="1"/>
            <a:r>
              <a:rPr lang="en-US" dirty="0" smtClean="0"/>
              <a:t>Observation that are generated by a different mechanism.</a:t>
            </a:r>
          </a:p>
          <a:p>
            <a:pPr lvl="1"/>
            <a:r>
              <a:rPr lang="en-US" dirty="0" smtClean="0"/>
              <a:t>Rare graph objects that differ significantly from the majority of reference objects. </a:t>
            </a:r>
          </a:p>
          <a:p>
            <a:r>
              <a:rPr lang="en-US" dirty="0" smtClean="0"/>
              <a:t>Different Types of outlier</a:t>
            </a:r>
          </a:p>
          <a:p>
            <a:pPr lvl="1"/>
            <a:r>
              <a:rPr lang="en-US" dirty="0" smtClean="0"/>
              <a:t>Global Outlier</a:t>
            </a:r>
          </a:p>
          <a:p>
            <a:pPr lvl="1"/>
            <a:r>
              <a:rPr lang="en-US" dirty="0" smtClean="0"/>
              <a:t>Contextual Outlier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Contextual Attributes</a:t>
            </a:r>
          </a:p>
          <a:p>
            <a:pPr lvl="2"/>
            <a:r>
              <a:rPr lang="en-US" dirty="0" smtClean="0"/>
              <a:t>Behavioral Attributes</a:t>
            </a:r>
          </a:p>
          <a:p>
            <a:pPr lvl="1"/>
            <a:r>
              <a:rPr lang="en-US" dirty="0" smtClean="0"/>
              <a:t>Collective Outlier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4432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Identification of Outliers, </a:t>
            </a:r>
            <a:r>
              <a:rPr lang="en-US" sz="1000" dirty="0" err="1" smtClean="0"/>
              <a:t>Hawkings</a:t>
            </a:r>
            <a:r>
              <a:rPr lang="en-US" sz="1000" dirty="0" smtClean="0"/>
              <a:t>, 1998</a:t>
            </a:r>
          </a:p>
          <a:p>
            <a:r>
              <a:rPr lang="en-US" sz="1000" dirty="0" smtClean="0"/>
              <a:t>ODDBALL</a:t>
            </a:r>
            <a:r>
              <a:rPr lang="en-US" sz="1000" dirty="0" smtClean="0"/>
              <a:t>, </a:t>
            </a:r>
            <a:r>
              <a:rPr lang="en-US" sz="1000" dirty="0" err="1" smtClean="0"/>
              <a:t>Akoglu</a:t>
            </a:r>
            <a:r>
              <a:rPr lang="en-US" sz="1000" dirty="0" smtClean="0"/>
              <a:t>, 2010</a:t>
            </a:r>
            <a:endParaRPr lang="en-US" sz="1000" dirty="0"/>
          </a:p>
        </p:txBody>
      </p:sp>
      <p:pic>
        <p:nvPicPr>
          <p:cNvPr id="5" name="Picture 4" descr="outlierType-c-page-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1656" y="2895600"/>
            <a:ext cx="1969008" cy="1694688"/>
          </a:xfrm>
          <a:prstGeom prst="rect">
            <a:avLst/>
          </a:prstGeom>
        </p:spPr>
      </p:pic>
      <p:pic>
        <p:nvPicPr>
          <p:cNvPr id="6" name="Picture 5" descr="outlierType-c-page-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7856" y="4648200"/>
            <a:ext cx="1914144" cy="17922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Kulback-Leibler</a:t>
            </a:r>
            <a:r>
              <a:rPr lang="en-US" dirty="0" smtClean="0"/>
              <a:t> Divergence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KLD is the individual data log-likelihood ratio: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95400" y="3276600"/>
          <a:ext cx="6748463" cy="990600"/>
        </p:xfrm>
        <a:graphic>
          <a:graphicData uri="http://schemas.openxmlformats.org/presentationml/2006/ole">
            <p:oleObj spid="_x0000_s4100" name="Equation" r:id="rId3" imgW="4671720" imgH="6854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019300" y="5486400"/>
          <a:ext cx="4076700" cy="419100"/>
        </p:xfrm>
        <a:graphic>
          <a:graphicData uri="http://schemas.openxmlformats.org/presentationml/2006/ole">
            <p:oleObj spid="_x0000_s4104" name="Equation" r:id="rId4" imgW="2248920" imgH="20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KLD performs very good on all three synthetic dataset. Not perfect though.</a:t>
            </a:r>
          </a:p>
          <a:p>
            <a:r>
              <a:rPr lang="en-US" sz="2800" dirty="0" smtClean="0"/>
              <a:t>A problem with KLD: some log ratios are positive, some negative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cancelling of differences</a:t>
            </a:r>
          </a:p>
          <a:p>
            <a:r>
              <a:rPr lang="en-US" sz="2800" dirty="0" smtClean="0"/>
              <a:t>Can fix by taking log-distances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Better but again not perfect.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89000" y="4173538"/>
          <a:ext cx="7172325" cy="1027112"/>
        </p:xfrm>
        <a:graphic>
          <a:graphicData uri="http://schemas.openxmlformats.org/presentationml/2006/ole">
            <p:oleObj spid="_x0000_s6148" name="Equation" r:id="rId3" imgW="496548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interpretability of the metric can be increased by a mutual information decomposition of KLD </a:t>
            </a:r>
          </a:p>
          <a:p>
            <a:endParaRPr 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2400" y="3581400"/>
          <a:ext cx="8763000" cy="1485900"/>
        </p:xfrm>
        <a:graphic>
          <a:graphicData uri="http://schemas.openxmlformats.org/presentationml/2006/ole">
            <p:oleObj spid="_x0000_s5123" name="Equation" r:id="rId3" imgW="6171120" imgH="1042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3048000"/>
            <a:ext cx="565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910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5181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lift of parent </a:t>
            </a:r>
            <a:r>
              <a:rPr lang="en-US" dirty="0" smtClean="0">
                <a:latin typeface="+mn-lt"/>
              </a:rPr>
              <a:t>condition </a:t>
            </a:r>
          </a:p>
          <a:p>
            <a:r>
              <a:rPr lang="en-US" dirty="0" smtClean="0">
                <a:latin typeface="+mn-lt"/>
              </a:rPr>
              <a:t>in class distribution </a:t>
            </a:r>
            <a:endParaRPr lang="en-US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1603" y="5235714"/>
            <a:ext cx="360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lift of parent condition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in individual distribution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05600" y="480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587460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Mutual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1447800"/>
          <a:ext cx="6546476" cy="584200"/>
        </p:xfrm>
        <a:graphic>
          <a:graphicData uri="http://schemas.openxmlformats.org/presentationml/2006/ole">
            <p:oleObj spid="_x0000_s7170" name="Equation" r:id="rId3" imgW="483840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61021" y="2667000"/>
          <a:ext cx="3482779" cy="460375"/>
        </p:xfrm>
        <a:graphic>
          <a:graphicData uri="http://schemas.openxmlformats.org/presentationml/2006/ole">
            <p:oleObj spid="_x0000_s7171" name="Equation" r:id="rId4" imgW="153648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0" y="4953000"/>
          <a:ext cx="3733800" cy="463107"/>
        </p:xfrm>
        <a:graphic>
          <a:graphicData uri="http://schemas.openxmlformats.org/presentationml/2006/ole">
            <p:oleObj spid="_x0000_s7172" name="Equation" r:id="rId5" imgW="1638000" imgH="203040" progId="Equation.3">
              <p:embed/>
            </p:oleObj>
          </a:graphicData>
        </a:graphic>
      </p:graphicFrame>
      <p:pic>
        <p:nvPicPr>
          <p:cNvPr id="8" name="Picture 7" descr="randomstri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600" y="3733800"/>
            <a:ext cx="2514600" cy="25146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600" y="1828800"/>
            <a:ext cx="2633689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11690" y="1981200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Confidence=0.50</a:t>
            </a:r>
          </a:p>
          <a:p>
            <a:r>
              <a:rPr lang="en-US" dirty="0" smtClean="0"/>
              <a:t>Support=0.16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2307" y="4154269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Confidence=0.38</a:t>
            </a:r>
          </a:p>
          <a:p>
            <a:r>
              <a:rPr lang="en-US" dirty="0" smtClean="0"/>
              <a:t>Support=0.5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94847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Images are from:</a:t>
            </a:r>
          </a:p>
          <a:p>
            <a:r>
              <a:rPr lang="en-US" sz="800" dirty="0" smtClean="0"/>
              <a:t> </a:t>
            </a:r>
            <a:r>
              <a:rPr lang="en-US" sz="800" dirty="0" smtClean="0">
                <a:hlinkClick r:id="rId8"/>
              </a:rPr>
              <a:t>http://spanish.fansshare.com/gallery/photo</a:t>
            </a:r>
            <a:r>
              <a:rPr lang="en-US" sz="800" dirty="0" smtClean="0"/>
              <a:t> </a:t>
            </a:r>
          </a:p>
          <a:p>
            <a:r>
              <a:rPr lang="en-US" sz="800" dirty="0" smtClean="0">
                <a:hlinkClick r:id="rId9"/>
              </a:rPr>
              <a:t>http://rexdl.com/android/striker-soccer-america-2015-apk.html/</a:t>
            </a:r>
            <a:endParaRPr lang="en-US" sz="800" dirty="0" smtClean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Approach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348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1130" y="3931920"/>
          <a:ext cx="464947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95"/>
                <a:gridCol w="567055"/>
                <a:gridCol w="595630"/>
                <a:gridCol w="567055"/>
                <a:gridCol w="567055"/>
                <a:gridCol w="563880"/>
              </a:tblGrid>
              <a:tr h="370840"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ELD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|LR|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 Correlation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 Correlation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0.35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Single Feature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0.79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Striker </a:t>
                      </a:r>
                      <a:r>
                        <a:rPr lang="en-US" sz="1500" dirty="0" err="1" smtClean="0"/>
                        <a:t>vs</a:t>
                      </a:r>
                      <a:r>
                        <a:rPr lang="en-US" sz="1500" dirty="0" smtClean="0"/>
                        <a:t> Goalie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0.89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Midfielder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vs</a:t>
                      </a:r>
                      <a:r>
                        <a:rPr lang="en-US" sz="1500" baseline="0" dirty="0" smtClean="0"/>
                        <a:t> Striker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0.66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0.54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Drama </a:t>
                      </a:r>
                      <a:r>
                        <a:rPr lang="en-US" sz="1500" dirty="0" err="1" smtClean="0"/>
                        <a:t>vs</a:t>
                      </a:r>
                      <a:r>
                        <a:rPr lang="en-US" sz="1500" dirty="0" smtClean="0"/>
                        <a:t> Comedy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0.70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0.66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343400" y="1295400"/>
          <a:ext cx="4422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95"/>
                <a:gridCol w="567055"/>
                <a:gridCol w="567055"/>
                <a:gridCol w="917893"/>
                <a:gridCol w="581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Dataset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ELD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OutRank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KNN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 Correlation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0.97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 Correlation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0.97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Single Feature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1.00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0.63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0.88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0.86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Striker </a:t>
                      </a:r>
                      <a:r>
                        <a:rPr lang="en-US" sz="1500" dirty="0" err="1" smtClean="0"/>
                        <a:t>vs</a:t>
                      </a:r>
                      <a:r>
                        <a:rPr lang="en-US" sz="1500" dirty="0" smtClean="0"/>
                        <a:t> Goalie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0.89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Midfielder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vs</a:t>
                      </a:r>
                      <a:r>
                        <a:rPr lang="en-US" sz="1500" baseline="0" dirty="0" smtClean="0"/>
                        <a:t> Striker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0.66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0.76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Drama </a:t>
                      </a:r>
                      <a:r>
                        <a:rPr lang="en-US" sz="1500" dirty="0" err="1" smtClean="0"/>
                        <a:t>vs</a:t>
                      </a:r>
                      <a:r>
                        <a:rPr lang="en-US" sz="1500" dirty="0" smtClean="0"/>
                        <a:t> Comedy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0.70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0.68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Metric= AUC; max=1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Relational anomaly detection: how different is the feature distribution of an individual from the feature distribution of its class?</a:t>
            </a:r>
          </a:p>
          <a:p>
            <a:r>
              <a:rPr lang="en-CA" dirty="0" smtClean="0"/>
              <a:t>Basic idea: compare individual model likelihood of with class model likelihood of class features.</a:t>
            </a:r>
          </a:p>
          <a:p>
            <a:r>
              <a:rPr lang="en-CA" dirty="0" smtClean="0"/>
              <a:t>Key point: </a:t>
            </a:r>
            <a:r>
              <a:rPr lang="en-CA" i="1" dirty="0" smtClean="0"/>
              <a:t>avoid cancellations </a:t>
            </a:r>
            <a:r>
              <a:rPr lang="en-CA" dirty="0" smtClean="0"/>
              <a:t>in log-likelihood comparison -&gt; use distances, not differences. </a:t>
            </a:r>
          </a:p>
          <a:p>
            <a:r>
              <a:rPr lang="en-CA" dirty="0" smtClean="0"/>
              <a:t>Bayesian network model:</a:t>
            </a:r>
          </a:p>
          <a:p>
            <a:pPr lvl="1"/>
            <a:r>
              <a:rPr lang="en-CA" dirty="0" smtClean="0"/>
              <a:t>computationally feasible</a:t>
            </a:r>
          </a:p>
          <a:p>
            <a:pPr lvl="1"/>
            <a:r>
              <a:rPr lang="en-CA" dirty="0" smtClean="0"/>
              <a:t>accurate</a:t>
            </a:r>
          </a:p>
          <a:p>
            <a:pPr lvl="1"/>
            <a:r>
              <a:rPr lang="en-CA" dirty="0" smtClean="0"/>
              <a:t>interpretable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Success and </a:t>
            </a:r>
            <a:r>
              <a:rPr lang="en-US" dirty="0" err="1" smtClean="0"/>
              <a:t>Outlierness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ELD metric to compare individuals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accurate is the ranking? </a:t>
            </a:r>
          </a:p>
          <a:p>
            <a:r>
              <a:rPr lang="en-US" dirty="0" smtClean="0"/>
              <a:t>Compare it with independent ranking metric of the individuals, e.g. salary of players or rating of the movie</a:t>
            </a:r>
          </a:p>
          <a:p>
            <a:r>
              <a:rPr lang="en-US" dirty="0" smtClean="0"/>
              <a:t>What to expect? Both exceptionally good and exceptionally bad individuals will be on 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1905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 Class BN for entire population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2291262" y="2585539"/>
            <a:ext cx="218077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2438400"/>
            <a:ext cx="21336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 Individual BN and Class BN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4958261" y="2585539"/>
            <a:ext cx="218077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2514600"/>
            <a:ext cx="16002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7091861" y="2585539"/>
            <a:ext cx="218077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400" y="2438400"/>
            <a:ext cx="1676400" cy="6155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Rank Individuals Based on ELD</a:t>
            </a:r>
            <a:endParaRPr 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Ranking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investigate some of the known difficulties of ranking players in our domain:</a:t>
            </a:r>
          </a:p>
          <a:p>
            <a:pPr lvl="1"/>
            <a:r>
              <a:rPr lang="en-US" dirty="0" smtClean="0"/>
              <a:t>Team with larger budgets pay higher wages</a:t>
            </a:r>
          </a:p>
          <a:p>
            <a:pPr lvl="1"/>
            <a:r>
              <a:rPr lang="en-US" dirty="0" smtClean="0"/>
              <a:t>Players Nationality </a:t>
            </a:r>
          </a:p>
          <a:p>
            <a:pPr lvl="1"/>
            <a:r>
              <a:rPr lang="en-US" dirty="0" smtClean="0"/>
              <a:t>Famous players’ salaries are independent of their performance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model “</a:t>
            </a:r>
            <a:r>
              <a:rPr lang="en-US" i="1" dirty="0" smtClean="0"/>
              <a:t>normality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Choosing distance or similarity measure</a:t>
            </a:r>
          </a:p>
          <a:p>
            <a:r>
              <a:rPr lang="en-US" dirty="0" smtClean="0"/>
              <a:t>Noise vs. Outlier</a:t>
            </a:r>
          </a:p>
          <a:p>
            <a:r>
              <a:rPr lang="en-US" dirty="0" smtClean="0"/>
              <a:t>Interpretability </a:t>
            </a:r>
          </a:p>
          <a:p>
            <a:r>
              <a:rPr lang="en-US" dirty="0" smtClean="0"/>
              <a:t>Class Imbalance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Analysis, </a:t>
            </a:r>
            <a:r>
              <a:rPr lang="en-US" sz="1000" dirty="0" err="1" smtClean="0"/>
              <a:t>Aggarwal</a:t>
            </a:r>
            <a:r>
              <a:rPr lang="en-US" sz="1000" dirty="0" smtClean="0"/>
              <a:t>, 2013</a:t>
            </a:r>
            <a:endParaRPr lang="en-US" sz="1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and Ranking: </a:t>
            </a:r>
          </a:p>
          <a:p>
            <a:pPr lvl="1"/>
            <a:r>
              <a:rPr lang="en-US" dirty="0" smtClean="0"/>
              <a:t>All teams and ranking =&gt; not a strong correlation</a:t>
            </a:r>
          </a:p>
          <a:p>
            <a:pPr lvl="1"/>
            <a:r>
              <a:rPr lang="en-US" dirty="0" smtClean="0"/>
              <a:t>Top Teams and ranking =&gt; String correlation</a:t>
            </a:r>
            <a:endParaRPr lang="en-US" dirty="0"/>
          </a:p>
        </p:txBody>
      </p:sp>
      <p:pic>
        <p:nvPicPr>
          <p:cNvPr id="4" name="Picture 3" descr="topTeamStats-Sep-page-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352800"/>
            <a:ext cx="3352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group of players with Success metrics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022600"/>
          <a:ext cx="6688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139317"/>
                <a:gridCol w="709168"/>
                <a:gridCol w="1124585"/>
                <a:gridCol w="1382078"/>
                <a:gridCol w="13169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Class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TimePlayed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Salary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SavesMade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ShotsOnTarget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PassEfficiency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Strikers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Midfielder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0.45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0.89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Goalies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0.69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0.71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All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0.81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0.56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Midfielders have lower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Stephane</a:t>
            </a:r>
            <a:r>
              <a:rPr lang="en-US" dirty="0" smtClean="0"/>
              <a:t> </a:t>
            </a:r>
            <a:r>
              <a:rPr lang="en-US" dirty="0" err="1" smtClean="0"/>
              <a:t>Sessegnon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Steven </a:t>
            </a:r>
            <a:r>
              <a:rPr lang="en-US" dirty="0" err="1" smtClean="0"/>
              <a:t>Gerrard</a:t>
            </a:r>
            <a:r>
              <a:rPr lang="en-US" dirty="0" smtClean="0"/>
              <a:t> (a famous player)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921760"/>
          <a:ext cx="883132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/>
                <a:gridCol w="1049655"/>
                <a:gridCol w="1306005"/>
                <a:gridCol w="1129030"/>
                <a:gridCol w="1077786"/>
                <a:gridCol w="1175195"/>
                <a:gridCol w="976757"/>
                <a:gridCol w="1016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 Ranking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ELD Ranking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TimePlayed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Unsuccessful</a:t>
                      </a:r>
                    </a:p>
                    <a:p>
                      <a:r>
                        <a:rPr lang="en-US" sz="1400" dirty="0" smtClean="0"/>
                        <a:t>Passes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Successful</a:t>
                      </a:r>
                    </a:p>
                    <a:p>
                      <a:r>
                        <a:rPr lang="en-US" sz="1400" dirty="0" smtClean="0"/>
                        <a:t>Passes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Successful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Corners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Gerrard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Liverpool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Sessegnon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Sunderland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ELD results in a meaningful ranking</a:t>
            </a:r>
          </a:p>
          <a:p>
            <a:r>
              <a:rPr lang="en-US" dirty="0" smtClean="0"/>
              <a:t>ELD gives a higher score to both exceptionally good and exceptionally bad individual.</a:t>
            </a:r>
          </a:p>
          <a:p>
            <a:r>
              <a:rPr lang="en-US" dirty="0" smtClean="0"/>
              <a:t>Future work: investigate how other metrics perform in the task of detecting in-class outliers and/or predicting success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Model-based outlier detection methods for relational data</a:t>
            </a:r>
          </a:p>
          <a:p>
            <a:pPr lvl="1"/>
            <a:r>
              <a:rPr lang="en-US" dirty="0" smtClean="0"/>
              <a:t>First one based on propositionalization </a:t>
            </a:r>
          </a:p>
          <a:p>
            <a:pPr lvl="1"/>
            <a:r>
              <a:rPr lang="en-US" dirty="0" smtClean="0"/>
              <a:t>Second one based on difference between </a:t>
            </a:r>
            <a:r>
              <a:rPr lang="en-CA" dirty="0" smtClean="0"/>
              <a:t>the feature distribution of an individual from the feature distribution of its class</a:t>
            </a:r>
          </a:p>
          <a:p>
            <a:pPr lvl="1"/>
            <a:r>
              <a:rPr lang="en-CA" dirty="0" smtClean="0"/>
              <a:t>Proposed a new divergence metrics, ELD</a:t>
            </a:r>
          </a:p>
          <a:p>
            <a:pPr lvl="1"/>
            <a:r>
              <a:rPr lang="en-CA" dirty="0" smtClean="0"/>
              <a:t>ELD correlates with success metrics to some degree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Categorization of Existing outlier detection work</a:t>
            </a:r>
            <a:endParaRPr lang="en-US" dirty="0"/>
          </a:p>
        </p:txBody>
      </p:sp>
      <p:sp>
        <p:nvSpPr>
          <p:cNvPr id="47" name="Shape 68"/>
          <p:cNvSpPr/>
          <p:nvPr/>
        </p:nvSpPr>
        <p:spPr>
          <a:xfrm>
            <a:off x="152400" y="1752600"/>
            <a:ext cx="4419600" cy="8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500" dirty="0"/>
              <a:t>Outlier Detection in </a:t>
            </a:r>
            <a:r>
              <a:rPr lang="en-GB" sz="2500" b="1" dirty="0"/>
              <a:t>Static Data</a:t>
            </a:r>
          </a:p>
        </p:txBody>
      </p:sp>
      <p:sp>
        <p:nvSpPr>
          <p:cNvPr id="48" name="Shape 69"/>
          <p:cNvSpPr/>
          <p:nvPr/>
        </p:nvSpPr>
        <p:spPr>
          <a:xfrm>
            <a:off x="4648200" y="1752600"/>
            <a:ext cx="4419600" cy="8973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chemeClr val="dk1"/>
                </a:solidFill>
              </a:rPr>
              <a:t>Outlier Detection in Dynamic Data</a:t>
            </a:r>
          </a:p>
        </p:txBody>
      </p:sp>
      <p:sp>
        <p:nvSpPr>
          <p:cNvPr id="49" name="Shape 70"/>
          <p:cNvSpPr/>
          <p:nvPr/>
        </p:nvSpPr>
        <p:spPr>
          <a:xfrm>
            <a:off x="457200" y="3276600"/>
            <a:ext cx="2209800" cy="6231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</a:rPr>
              <a:t>Input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</a:rPr>
              <a:t>Propositional Data </a:t>
            </a:r>
          </a:p>
        </p:txBody>
      </p:sp>
      <p:sp>
        <p:nvSpPr>
          <p:cNvPr id="50" name="Shape 71"/>
          <p:cNvSpPr/>
          <p:nvPr/>
        </p:nvSpPr>
        <p:spPr>
          <a:xfrm>
            <a:off x="3575024" y="3276600"/>
            <a:ext cx="2292376" cy="603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Input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dk1"/>
                </a:solidFill>
              </a:rPr>
              <a:t>Structured Data </a:t>
            </a:r>
          </a:p>
        </p:txBody>
      </p:sp>
      <p:cxnSp>
        <p:nvCxnSpPr>
          <p:cNvPr id="51" name="Shape 72"/>
          <p:cNvCxnSpPr>
            <a:stCxn id="47" idx="2"/>
            <a:endCxn id="49" idx="0"/>
          </p:cNvCxnSpPr>
          <p:nvPr/>
        </p:nvCxnSpPr>
        <p:spPr>
          <a:xfrm rot="5400000">
            <a:off x="1648800" y="2563200"/>
            <a:ext cx="626700" cy="800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73"/>
          <p:cNvCxnSpPr>
            <a:stCxn id="47" idx="2"/>
            <a:endCxn id="50" idx="0"/>
          </p:cNvCxnSpPr>
          <p:nvPr/>
        </p:nvCxnSpPr>
        <p:spPr>
          <a:xfrm rot="16200000" flipH="1">
            <a:off x="3228356" y="1783744"/>
            <a:ext cx="626700" cy="23590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74"/>
          <p:cNvSpPr/>
          <p:nvPr/>
        </p:nvSpPr>
        <p:spPr>
          <a:xfrm>
            <a:off x="838200" y="4191000"/>
            <a:ext cx="786275" cy="450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</a:rPr>
              <a:t>Plain</a:t>
            </a:r>
          </a:p>
        </p:txBody>
      </p:sp>
      <p:sp>
        <p:nvSpPr>
          <p:cNvPr id="54" name="Shape 75"/>
          <p:cNvSpPr/>
          <p:nvPr/>
        </p:nvSpPr>
        <p:spPr>
          <a:xfrm>
            <a:off x="2209800" y="4191000"/>
            <a:ext cx="1290450" cy="373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</a:rPr>
              <a:t>Attributed</a:t>
            </a:r>
          </a:p>
        </p:txBody>
      </p:sp>
      <p:sp>
        <p:nvSpPr>
          <p:cNvPr id="55" name="Shape 76"/>
          <p:cNvSpPr/>
          <p:nvPr/>
        </p:nvSpPr>
        <p:spPr>
          <a:xfrm>
            <a:off x="3733800" y="4114800"/>
            <a:ext cx="914399" cy="4500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chemeClr val="dk1"/>
                </a:solidFill>
              </a:rPr>
              <a:t>Plain  </a:t>
            </a:r>
          </a:p>
        </p:txBody>
      </p:sp>
      <p:sp>
        <p:nvSpPr>
          <p:cNvPr id="56" name="Shape 77"/>
          <p:cNvSpPr/>
          <p:nvPr/>
        </p:nvSpPr>
        <p:spPr>
          <a:xfrm>
            <a:off x="4876800" y="4114800"/>
            <a:ext cx="1281450" cy="45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dk1"/>
                </a:solidFill>
              </a:rPr>
              <a:t>Attributed</a:t>
            </a:r>
          </a:p>
        </p:txBody>
      </p:sp>
      <p:cxnSp>
        <p:nvCxnSpPr>
          <p:cNvPr id="57" name="Shape 78"/>
          <p:cNvCxnSpPr>
            <a:stCxn id="49" idx="2"/>
            <a:endCxn id="53" idx="0"/>
          </p:cNvCxnSpPr>
          <p:nvPr/>
        </p:nvCxnSpPr>
        <p:spPr>
          <a:xfrm rot="5400000">
            <a:off x="1251069" y="3879969"/>
            <a:ext cx="291300" cy="33076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79"/>
          <p:cNvCxnSpPr>
            <a:stCxn id="49" idx="2"/>
            <a:endCxn id="54" idx="0"/>
          </p:cNvCxnSpPr>
          <p:nvPr/>
        </p:nvCxnSpPr>
        <p:spPr>
          <a:xfrm rot="16200000" flipH="1">
            <a:off x="2062912" y="3398887"/>
            <a:ext cx="291300" cy="12929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80"/>
          <p:cNvCxnSpPr>
            <a:stCxn id="50" idx="2"/>
            <a:endCxn id="55" idx="0"/>
          </p:cNvCxnSpPr>
          <p:nvPr/>
        </p:nvCxnSpPr>
        <p:spPr>
          <a:xfrm rot="5400000">
            <a:off x="4338619" y="3732206"/>
            <a:ext cx="234975" cy="5302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81"/>
          <p:cNvCxnSpPr>
            <a:stCxn id="50" idx="2"/>
            <a:endCxn id="56" idx="0"/>
          </p:cNvCxnSpPr>
          <p:nvPr/>
        </p:nvCxnSpPr>
        <p:spPr>
          <a:xfrm rot="16200000" flipH="1">
            <a:off x="5001881" y="3599155"/>
            <a:ext cx="234975" cy="7963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84"/>
          <p:cNvCxnSpPr/>
          <p:nvPr/>
        </p:nvCxnSpPr>
        <p:spPr>
          <a:xfrm>
            <a:off x="2743200" y="4564850"/>
            <a:ext cx="0" cy="235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85"/>
          <p:cNvCxnSpPr>
            <a:stCxn id="55" idx="2"/>
          </p:cNvCxnSpPr>
          <p:nvPr/>
        </p:nvCxnSpPr>
        <p:spPr>
          <a:xfrm>
            <a:off x="4191000" y="4564850"/>
            <a:ext cx="0" cy="235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" name="Shape 87"/>
          <p:cNvSpPr/>
          <p:nvPr/>
        </p:nvSpPr>
        <p:spPr>
          <a:xfrm>
            <a:off x="6705600" y="28194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88"/>
          <p:cNvSpPr txBox="1"/>
          <p:nvPr/>
        </p:nvSpPr>
        <p:spPr>
          <a:xfrm>
            <a:off x="5943600" y="3124200"/>
            <a:ext cx="2743200" cy="1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Out of Scope of this </a:t>
            </a:r>
            <a:r>
              <a:rPr lang="en-GB" dirty="0" smtClean="0"/>
              <a:t>Work</a:t>
            </a:r>
            <a:endParaRPr lang="en-GB" dirty="0"/>
          </a:p>
        </p:txBody>
      </p:sp>
      <p:sp>
        <p:nvSpPr>
          <p:cNvPr id="91" name="Shape 82"/>
          <p:cNvSpPr/>
          <p:nvPr/>
        </p:nvSpPr>
        <p:spPr>
          <a:xfrm>
            <a:off x="457200" y="4800600"/>
            <a:ext cx="63246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-GB" dirty="0"/>
              <a:t>Probabilistic, </a:t>
            </a:r>
            <a:r>
              <a:rPr lang="en-GB" b="1" dirty="0"/>
              <a:t>Generative model-based and Statistic-based Methods  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-GB" dirty="0"/>
              <a:t>Proximity-based Methods and Feature-based Methods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●"/>
            </a:pPr>
            <a:r>
              <a:rPr lang="en-GB" dirty="0"/>
              <a:t>Community-based</a:t>
            </a:r>
          </a:p>
          <a:p>
            <a:pPr marL="457200" lvl="0" indent="-292100">
              <a:spcBef>
                <a:spcPts val="0"/>
              </a:spcBef>
              <a:buSzPct val="100000"/>
              <a:buChar char="●"/>
            </a:pPr>
            <a:r>
              <a:rPr lang="en-GB" b="1" dirty="0"/>
              <a:t>Relational Learning-based</a:t>
            </a:r>
          </a:p>
        </p:txBody>
      </p:sp>
      <p:cxnSp>
        <p:nvCxnSpPr>
          <p:cNvPr id="163" name="Shape 84"/>
          <p:cNvCxnSpPr/>
          <p:nvPr/>
        </p:nvCxnSpPr>
        <p:spPr>
          <a:xfrm>
            <a:off x="1219200" y="4648200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8" name="Shape 85"/>
          <p:cNvCxnSpPr/>
          <p:nvPr/>
        </p:nvCxnSpPr>
        <p:spPr>
          <a:xfrm>
            <a:off x="5257800" y="4572000"/>
            <a:ext cx="0" cy="235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</a:t>
            </a:r>
            <a:r>
              <a:rPr lang="en-US" dirty="0"/>
              <a:t>s</a:t>
            </a:r>
            <a:r>
              <a:rPr lang="en-US" dirty="0" smtClean="0"/>
              <a:t>pecific distribution.</a:t>
            </a:r>
          </a:p>
          <a:p>
            <a:r>
              <a:rPr lang="en-US" dirty="0" smtClean="0"/>
              <a:t>Lack of interpretability</a:t>
            </a:r>
          </a:p>
          <a:p>
            <a:r>
              <a:rPr lang="en-US" dirty="0" smtClean="0"/>
              <a:t>Higher level of granularity result in inefficiency</a:t>
            </a:r>
          </a:p>
          <a:p>
            <a:r>
              <a:rPr lang="en-US" dirty="0" smtClean="0"/>
              <a:t>Having hard time in high dimensional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outlier detection method work have been designed for propositional data.</a:t>
            </a:r>
          </a:p>
          <a:p>
            <a:r>
              <a:rPr lang="en-US" dirty="0" smtClean="0"/>
              <a:t>Information loss when using hand crafted features or aggregation based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/19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4131251"/>
              </p:ext>
            </p:extLst>
          </p:nvPr>
        </p:nvGraphicFramePr>
        <p:xfrm>
          <a:off x="4419600" y="4495800"/>
          <a:ext cx="4376222" cy="21031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83203"/>
                <a:gridCol w="998161"/>
                <a:gridCol w="829178"/>
                <a:gridCol w="787351"/>
                <a:gridCol w="778329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Shot_Eff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50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50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50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6705600" y="4191000"/>
            <a:ext cx="304800" cy="30480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38862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Avg</a:t>
            </a:r>
            <a:r>
              <a:rPr lang="en-US" sz="1500" dirty="0" smtClean="0"/>
              <a:t>(</a:t>
            </a:r>
            <a:r>
              <a:rPr lang="en-US" sz="1500" dirty="0" err="1" smtClean="0"/>
              <a:t>ShotEff</a:t>
            </a:r>
            <a:r>
              <a:rPr lang="en-US" sz="1500" dirty="0" smtClean="0"/>
              <a:t>)=0.45</a:t>
            </a:r>
            <a:endParaRPr lang="en-US" sz="1500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7924800" y="4191000"/>
            <a:ext cx="304800" cy="30480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38862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Avg</a:t>
            </a:r>
            <a:r>
              <a:rPr lang="en-US" sz="1500" dirty="0" smtClean="0"/>
              <a:t>(Goals)=0.5</a:t>
            </a:r>
            <a:endParaRPr lang="en-US" sz="1500" dirty="0"/>
          </a:p>
        </p:txBody>
      </p:sp>
      <p:pic>
        <p:nvPicPr>
          <p:cNvPr id="10" name="Picture 9" descr="31365766-vector-cartoon-of-business-concept-build-and-destroy.jpg"/>
          <p:cNvPicPr>
            <a:picLocks noChangeAspect="1"/>
          </p:cNvPicPr>
          <p:nvPr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685800" y="4110873"/>
            <a:ext cx="2819400" cy="23661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4931452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Aggregation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6443246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is downloaded from :</a:t>
            </a:r>
          </a:p>
          <a:p>
            <a:r>
              <a:rPr lang="en-US" sz="800" dirty="0" smtClean="0">
                <a:hlinkClick r:id="rId3"/>
              </a:rPr>
              <a:t>https://www.dreamstime.com/stock-illustration-business-concept-build-destroy-vector-cartoon-image44176241</a:t>
            </a:r>
            <a:endParaRPr lang="en-US" sz="8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 of the main data models for structured data is Object-relational data model.</a:t>
            </a:r>
          </a:p>
          <a:p>
            <a:pPr lvl="1"/>
            <a:r>
              <a:rPr lang="en-US" sz="2400" dirty="0" smtClean="0"/>
              <a:t>Object Identity; Class Membership; Object Relationships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8822459"/>
              </p:ext>
            </p:extLst>
          </p:nvPr>
        </p:nvGraphicFramePr>
        <p:xfrm>
          <a:off x="76201" y="4480560"/>
          <a:ext cx="4507200" cy="1905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50879"/>
                <a:gridCol w="862280"/>
                <a:gridCol w="850879"/>
                <a:gridCol w="838255"/>
                <a:gridCol w="1104907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PlayerID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MatchID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Shot_Eff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Pass_Eff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TimePlayed</a:t>
                      </a:r>
                      <a:endParaRPr lang="en-US" sz="15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Med.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1324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High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Low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 flipV="1">
            <a:off x="4572000" y="4419600"/>
            <a:ext cx="1219200" cy="762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>
            <a:off x="4572000" y="5562600"/>
            <a:ext cx="1219200" cy="10668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4221480"/>
          <a:ext cx="1447800" cy="7315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002919"/>
                <a:gridCol w="444881"/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Object1: Player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4267200"/>
          <a:ext cx="1066800" cy="7315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066800"/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1123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1(</a:t>
                      </a:r>
                      <a:r>
                        <a:rPr lang="en-US" dirty="0" err="1" smtClean="0"/>
                        <a:t>ManU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91400" y="3897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Object1 Instance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Object2: Team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5440680"/>
          <a:ext cx="1375791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930910"/>
                <a:gridCol w="444881"/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0" y="5410200"/>
          <a:ext cx="351155" cy="3657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51155"/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91400" y="510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Object2 Instance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609242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Object2: </a:t>
            </a:r>
            <a:r>
              <a:rPr lang="en-US" b="1" dirty="0" err="1" smtClean="0">
                <a:solidFill>
                  <a:srgbClr val="0070C0"/>
                </a:solidFill>
              </a:rPr>
              <a:t>MatchID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791200" y="6416040"/>
          <a:ext cx="14478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002919"/>
                <a:gridCol w="444881"/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20000" y="6385560"/>
          <a:ext cx="351155" cy="3657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51155"/>
              </a:tblGrid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91400" y="6107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Object2 Instance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Model-based approach:</a:t>
            </a:r>
          </a:p>
          <a:p>
            <a:pPr marL="914400" lvl="1" indent="-514350"/>
            <a:r>
              <a:rPr lang="en-US" dirty="0" smtClean="0"/>
              <a:t>Apply statistical relational learning methods</a:t>
            </a:r>
            <a:r>
              <a:rPr lang="en-US" dirty="0"/>
              <a:t> </a:t>
            </a:r>
            <a:r>
              <a:rPr lang="en-US" dirty="0" smtClean="0"/>
              <a:t>to build the model</a:t>
            </a:r>
          </a:p>
          <a:p>
            <a:pPr marL="914400" lvl="1" indent="-514350"/>
            <a:r>
              <a:rPr lang="en-US" dirty="0" smtClean="0"/>
              <a:t>Leverage statistical concepts such as divergence metric</a:t>
            </a:r>
          </a:p>
          <a:p>
            <a:pPr marL="914400" lvl="1" indent="-514350"/>
            <a:r>
              <a:rPr lang="en-US" dirty="0" smtClean="0"/>
              <a:t>Employ outlier detection methods designed for the propositional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2181</Words>
  <Application>Microsoft Office PowerPoint</Application>
  <PresentationFormat>On-screen Show (4:3)</PresentationFormat>
  <Paragraphs>680</Paragraphs>
  <Slides>44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Equation</vt:lpstr>
      <vt:lpstr>Microsoft Equation 3.0</vt:lpstr>
      <vt:lpstr>Model-based Outlier Detection for Object-Relational Data</vt:lpstr>
      <vt:lpstr>Outline </vt:lpstr>
      <vt:lpstr>Outlier Definition </vt:lpstr>
      <vt:lpstr>Outlier Detection Challenges</vt:lpstr>
      <vt:lpstr>Categorization of Existing outlier detection work</vt:lpstr>
      <vt:lpstr>Limitation of Existing Work</vt:lpstr>
      <vt:lpstr>Problem Definition</vt:lpstr>
      <vt:lpstr>Object Relational Data</vt:lpstr>
      <vt:lpstr>Model-based outlier detection</vt:lpstr>
      <vt:lpstr>Datasets</vt:lpstr>
      <vt:lpstr>Synthetic Datasets: High Correlation</vt:lpstr>
      <vt:lpstr>Synthetic Datasets: Low Correlation</vt:lpstr>
      <vt:lpstr>Synthetic Datasets: Single Feature</vt:lpstr>
      <vt:lpstr>First Model-based Approach: Propositionalization</vt:lpstr>
      <vt:lpstr>Propositionalization for Outlier Detection</vt:lpstr>
      <vt:lpstr>How to Construct Features </vt:lpstr>
      <vt:lpstr>Feature Extraction and Enumeration </vt:lpstr>
      <vt:lpstr>Alternative Way to Construct Feature</vt:lpstr>
      <vt:lpstr>Feature Function</vt:lpstr>
      <vt:lpstr>Propositional Outlier Detection Method</vt:lpstr>
      <vt:lpstr>System Overview</vt:lpstr>
      <vt:lpstr>Example</vt:lpstr>
      <vt:lpstr>Evaluation Metrics</vt:lpstr>
      <vt:lpstr>Evaluation Result</vt:lpstr>
      <vt:lpstr>Summary and Future work</vt:lpstr>
      <vt:lpstr>Second Model-based Approach: Propositionalization</vt:lpstr>
      <vt:lpstr>Model-based Outlier Detection: Loglikelihood distance </vt:lpstr>
      <vt:lpstr>The Random Selection Pseudo-Likelihood</vt:lpstr>
      <vt:lpstr>Feature Divergence</vt:lpstr>
      <vt:lpstr>Kulback-Leibler Divergence</vt:lpstr>
      <vt:lpstr>KLD Performance</vt:lpstr>
      <vt:lpstr>Mutual Information Decomposition</vt:lpstr>
      <vt:lpstr>Example of Mutual Information</vt:lpstr>
      <vt:lpstr>Summary of Approach</vt:lpstr>
      <vt:lpstr>Evaluation</vt:lpstr>
      <vt:lpstr>Summary and Future Work</vt:lpstr>
      <vt:lpstr>Success and Outlierness</vt:lpstr>
      <vt:lpstr>In-class exception</vt:lpstr>
      <vt:lpstr>Challenges of Ranking Individuals</vt:lpstr>
      <vt:lpstr>Correlation with Success</vt:lpstr>
      <vt:lpstr>Correlation with Success</vt:lpstr>
      <vt:lpstr>Why Midfielders have lower Correlation?</vt:lpstr>
      <vt:lpstr>Summary and Conclusion</vt:lpstr>
      <vt:lpstr>Summary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Outlier Detection for Object-Relational Data</dc:title>
  <dc:creator>Fatemeh Riahi</dc:creator>
  <cp:lastModifiedBy>Fatemeh Riahi</cp:lastModifiedBy>
  <cp:revision>235</cp:revision>
  <dcterms:created xsi:type="dcterms:W3CDTF">2016-11-16T18:20:13Z</dcterms:created>
  <dcterms:modified xsi:type="dcterms:W3CDTF">2016-11-23T01:34:35Z</dcterms:modified>
</cp:coreProperties>
</file>