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24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ELD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HighCorrelation</c:v>
                </c:pt>
                <c:pt idx="1">
                  <c:v>LowCorrelation</c:v>
                </c:pt>
                <c:pt idx="2">
                  <c:v>Single Feature</c:v>
                </c:pt>
                <c:pt idx="3">
                  <c:v>Striker vs Goalie</c:v>
                </c:pt>
                <c:pt idx="4">
                  <c:v>Midfielder vs Striker</c:v>
                </c:pt>
                <c:pt idx="5">
                  <c:v>Drama vs Comedy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0.89000000000000024</c:v>
                </c:pt>
                <c:pt idx="4">
                  <c:v>0.66000000000000081</c:v>
                </c:pt>
                <c:pt idx="5">
                  <c:v>0.70000000000000051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|LR|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HighCorrelation</c:v>
                </c:pt>
                <c:pt idx="1">
                  <c:v>LowCorrelation</c:v>
                </c:pt>
                <c:pt idx="2">
                  <c:v>Single Feature</c:v>
                </c:pt>
                <c:pt idx="3">
                  <c:v>Striker vs Goalie</c:v>
                </c:pt>
                <c:pt idx="4">
                  <c:v>Midfielder vs Striker</c:v>
                </c:pt>
                <c:pt idx="5">
                  <c:v>Drama vs Comedy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0.99</c:v>
                </c:pt>
                <c:pt idx="1">
                  <c:v>0.99</c:v>
                </c:pt>
                <c:pt idx="2">
                  <c:v>1</c:v>
                </c:pt>
                <c:pt idx="3">
                  <c:v>0.77000000000000035</c:v>
                </c:pt>
                <c:pt idx="4">
                  <c:v>0.62000000000000055</c:v>
                </c:pt>
                <c:pt idx="5">
                  <c:v>0.68000000000000071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LR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HighCorrelation</c:v>
                </c:pt>
                <c:pt idx="1">
                  <c:v>LowCorrelation</c:v>
                </c:pt>
                <c:pt idx="2">
                  <c:v>Single Feature</c:v>
                </c:pt>
                <c:pt idx="3">
                  <c:v>Striker vs Goalie</c:v>
                </c:pt>
                <c:pt idx="4">
                  <c:v>Midfielder vs Striker</c:v>
                </c:pt>
                <c:pt idx="5">
                  <c:v>Drama vs Comedy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0.97000000000000031</c:v>
                </c:pt>
                <c:pt idx="1">
                  <c:v>0.98</c:v>
                </c:pt>
                <c:pt idx="2">
                  <c:v>1</c:v>
                </c:pt>
                <c:pt idx="3">
                  <c:v>0.6500000000000008</c:v>
                </c:pt>
                <c:pt idx="4">
                  <c:v>0.55000000000000004</c:v>
                </c:pt>
                <c:pt idx="5">
                  <c:v>0.66000000000000081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FD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HighCorrelation</c:v>
                </c:pt>
                <c:pt idx="1">
                  <c:v>LowCorrelation</c:v>
                </c:pt>
                <c:pt idx="2">
                  <c:v>Single Feature</c:v>
                </c:pt>
                <c:pt idx="3">
                  <c:v>Striker vs Goalie</c:v>
                </c:pt>
                <c:pt idx="4">
                  <c:v>Midfielder vs Striker</c:v>
                </c:pt>
                <c:pt idx="5">
                  <c:v>Drama vs Comedy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0.88000000000000023</c:v>
                </c:pt>
                <c:pt idx="1">
                  <c:v>0.35000000000000026</c:v>
                </c:pt>
                <c:pt idx="2">
                  <c:v>1</c:v>
                </c:pt>
                <c:pt idx="3">
                  <c:v>0.71000000000000052</c:v>
                </c:pt>
                <c:pt idx="4">
                  <c:v>0.59000000000000019</c:v>
                </c:pt>
                <c:pt idx="5">
                  <c:v>0.64000000000000068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LOG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HighCorrelation</c:v>
                </c:pt>
                <c:pt idx="1">
                  <c:v>LowCorrelation</c:v>
                </c:pt>
                <c:pt idx="2">
                  <c:v>Single Feature</c:v>
                </c:pt>
                <c:pt idx="3">
                  <c:v>Striker vs Goalie</c:v>
                </c:pt>
                <c:pt idx="4">
                  <c:v>Midfielder vs Striker</c:v>
                </c:pt>
                <c:pt idx="5">
                  <c:v>Drama vs Comedy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0.98</c:v>
                </c:pt>
                <c:pt idx="1">
                  <c:v>0.81</c:v>
                </c:pt>
                <c:pt idx="2">
                  <c:v>0.79</c:v>
                </c:pt>
                <c:pt idx="3">
                  <c:v>0.61000000000000054</c:v>
                </c:pt>
                <c:pt idx="4">
                  <c:v>0.54</c:v>
                </c:pt>
                <c:pt idx="5">
                  <c:v>0.66000000000000081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LOF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HighCorrelation</c:v>
                </c:pt>
                <c:pt idx="1">
                  <c:v>LowCorrelation</c:v>
                </c:pt>
                <c:pt idx="2">
                  <c:v>Single Feature</c:v>
                </c:pt>
                <c:pt idx="3">
                  <c:v>Striker vs Goalie</c:v>
                </c:pt>
                <c:pt idx="4">
                  <c:v>Midfielder vs Striker</c:v>
                </c:pt>
                <c:pt idx="5">
                  <c:v>Drama vs Comedy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0.68000000000000071</c:v>
                </c:pt>
                <c:pt idx="1">
                  <c:v>0.58000000000000018</c:v>
                </c:pt>
                <c:pt idx="2">
                  <c:v>0.63000000000000056</c:v>
                </c:pt>
                <c:pt idx="3">
                  <c:v>0.61000000000000054</c:v>
                </c:pt>
                <c:pt idx="4">
                  <c:v>0.76000000000000056</c:v>
                </c:pt>
                <c:pt idx="5">
                  <c:v>0.51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OutRank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HighCorrelation</c:v>
                </c:pt>
                <c:pt idx="1">
                  <c:v>LowCorrelation</c:v>
                </c:pt>
                <c:pt idx="2">
                  <c:v>Single Feature</c:v>
                </c:pt>
                <c:pt idx="3">
                  <c:v>Striker vs Goalie</c:v>
                </c:pt>
                <c:pt idx="4">
                  <c:v>Midfielder vs Striker</c:v>
                </c:pt>
                <c:pt idx="5">
                  <c:v>Drama vs Comedy</c:v>
                </c:pt>
              </c:strCache>
            </c:strRef>
          </c:cat>
          <c:val>
            <c:numRef>
              <c:f>Sheet1!$H$2:$H$7</c:f>
              <c:numCache>
                <c:formatCode>General</c:formatCode>
                <c:ptCount val="6"/>
                <c:pt idx="0">
                  <c:v>0.99</c:v>
                </c:pt>
                <c:pt idx="1">
                  <c:v>0.83000000000000052</c:v>
                </c:pt>
                <c:pt idx="2">
                  <c:v>0.88000000000000023</c:v>
                </c:pt>
                <c:pt idx="3">
                  <c:v>0.60000000000000053</c:v>
                </c:pt>
                <c:pt idx="4">
                  <c:v>0.71000000000000052</c:v>
                </c:pt>
                <c:pt idx="5">
                  <c:v>0.68000000000000071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KNN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HighCorrelation</c:v>
                </c:pt>
                <c:pt idx="1">
                  <c:v>LowCorrelation</c:v>
                </c:pt>
                <c:pt idx="2">
                  <c:v>Single Feature</c:v>
                </c:pt>
                <c:pt idx="3">
                  <c:v>Striker vs Goalie</c:v>
                </c:pt>
                <c:pt idx="4">
                  <c:v>Midfielder vs Striker</c:v>
                </c:pt>
                <c:pt idx="5">
                  <c:v>Drama vs Comedy</c:v>
                </c:pt>
              </c:strCache>
            </c:strRef>
          </c:cat>
          <c:val>
            <c:numRef>
              <c:f>Sheet1!$I$2:$I$7</c:f>
              <c:numCache>
                <c:formatCode>General</c:formatCode>
                <c:ptCount val="6"/>
                <c:pt idx="0">
                  <c:v>0.97000000000000031</c:v>
                </c:pt>
                <c:pt idx="1">
                  <c:v>0.97000000000000031</c:v>
                </c:pt>
                <c:pt idx="2">
                  <c:v>0.86000000000000054</c:v>
                </c:pt>
                <c:pt idx="3">
                  <c:v>0.63000000000000056</c:v>
                </c:pt>
                <c:pt idx="4">
                  <c:v>0.58000000000000018</c:v>
                </c:pt>
                <c:pt idx="5">
                  <c:v>0.68000000000000071</c:v>
                </c:pt>
              </c:numCache>
            </c:numRef>
          </c:val>
        </c:ser>
        <c:axId val="164074240"/>
        <c:axId val="164076160"/>
      </c:barChart>
      <c:catAx>
        <c:axId val="164074240"/>
        <c:scaling>
          <c:orientation val="minMax"/>
        </c:scaling>
        <c:axPos val="b"/>
        <c:tickLblPos val="nextTo"/>
        <c:crossAx val="164076160"/>
        <c:crosses val="autoZero"/>
        <c:auto val="1"/>
        <c:lblAlgn val="ctr"/>
        <c:lblOffset val="100"/>
      </c:catAx>
      <c:valAx>
        <c:axId val="164076160"/>
        <c:scaling>
          <c:orientation val="minMax"/>
        </c:scaling>
        <c:axPos val="l"/>
        <c:majorGridlines/>
        <c:numFmt formatCode="General" sourceLinked="1"/>
        <c:tickLblPos val="nextTo"/>
        <c:crossAx val="16407424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9C4D5-72CE-49A2-8E02-B0C1E41ECEBE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B3568-6F2E-4B7B-8993-70933CDC4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class-model Bayes net (BN) structure is learned with data for the entire population.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nodes in the BN represent attributes for links, of multiple types and attributes of entities, also of multiple types. Given a set of parameter values and an input database, it is possible to compute a class model likelihood that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quanties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how well the BN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object data. The class model likelihood estimates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BN parameter values from the entire population data. This is a relational extension of the standard log-likelihood method for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i.i.d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data uses the likelihood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datapoint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its outlier score. While the class model likelihood is a good baseline score, it can be improved by comparing it to the object model like-</a:t>
            </a:r>
          </a:p>
          <a:p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lihood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estimates BN parameter values from the object data. The model log-likelihood ratio (LR) is the log-ratio of the object model likelihood to the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model likelihood. This ratio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quanties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how the probabilistic associations that hold in the general population deviate from the associations in the object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substructure. While the likelihood ratio discriminates relational outliers better than the standard log-likelihood, it can be improved further for outlier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 by applying two transformations: (1) a mutual information decomposition, and (2) replacing log-likelihood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dierences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log-likelihood distances.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refer to the resulting score as the log-likelihood distance.</a:t>
            </a:r>
          </a:p>
          <a:p>
            <a:endParaRPr lang="en-CA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terms of the conditional probability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parameters, it measures how much the log-conditional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probabilities in the class distribution differ from those in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 distribution.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33044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D341-C5A8-4E55-B3B2-78A9067FC3B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8121-FC5A-496F-89CE-EB68C01A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D341-C5A8-4E55-B3B2-78A9067FC3B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8121-FC5A-496F-89CE-EB68C01A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D341-C5A8-4E55-B3B2-78A9067FC3B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8121-FC5A-496F-89CE-EB68C01A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D341-C5A8-4E55-B3B2-78A9067FC3B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8121-FC5A-496F-89CE-EB68C01A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D341-C5A8-4E55-B3B2-78A9067FC3B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8121-FC5A-496F-89CE-EB68C01A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D341-C5A8-4E55-B3B2-78A9067FC3B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8121-FC5A-496F-89CE-EB68C01A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D341-C5A8-4E55-B3B2-78A9067FC3B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8121-FC5A-496F-89CE-EB68C01A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D341-C5A8-4E55-B3B2-78A9067FC3B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8121-FC5A-496F-89CE-EB68C01A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D341-C5A8-4E55-B3B2-78A9067FC3B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8121-FC5A-496F-89CE-EB68C01A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D341-C5A8-4E55-B3B2-78A9067FC3B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8121-FC5A-496F-89CE-EB68C01A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D341-C5A8-4E55-B3B2-78A9067FC3B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8121-FC5A-496F-89CE-EB68C01A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D341-C5A8-4E55-B3B2-78A9067FC3B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8121-FC5A-496F-89CE-EB68C01A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Background Slides </a:t>
            </a:r>
            <a:r>
              <a:rPr lang="en-US" dirty="0" smtClean="0"/>
              <a:t>For Defense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Previous Propositional Outlier Detection Method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KNN: Distance-based method</a:t>
            </a:r>
          </a:p>
          <a:p>
            <a:pPr lvl="1"/>
            <a:r>
              <a:rPr lang="en-US" dirty="0" smtClean="0"/>
              <a:t> I</a:t>
            </a:r>
            <a:r>
              <a:rPr lang="en-CA" dirty="0" smtClean="0"/>
              <a:t>t assigns a score to each data point on the basis of distance of the point from its k nearest neighbor</a:t>
            </a:r>
            <a:endParaRPr lang="en-US" dirty="0" smtClean="0"/>
          </a:p>
          <a:p>
            <a:r>
              <a:rPr lang="en-US" dirty="0" smtClean="0"/>
              <a:t>LOF: Density-based method</a:t>
            </a:r>
          </a:p>
          <a:p>
            <a:pPr lvl="1"/>
            <a:r>
              <a:rPr lang="en-CA" dirty="0" smtClean="0"/>
              <a:t>It quantify the </a:t>
            </a:r>
            <a:r>
              <a:rPr lang="en-CA" dirty="0" err="1" smtClean="0"/>
              <a:t>outlierness</a:t>
            </a:r>
            <a:r>
              <a:rPr lang="en-CA" dirty="0" smtClean="0"/>
              <a:t> of the data points relative to regions of different densities. </a:t>
            </a:r>
            <a:endParaRPr lang="en-US" dirty="0" smtClean="0"/>
          </a:p>
          <a:p>
            <a:r>
              <a:rPr lang="en-US" dirty="0" err="1" smtClean="0"/>
              <a:t>OutRank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ubspace-based method</a:t>
            </a:r>
          </a:p>
          <a:p>
            <a:pPr lvl="1"/>
            <a:r>
              <a:rPr lang="en-CA" dirty="0" smtClean="0"/>
              <a:t> It compares clusters in different subspace to derive an outlier score for each object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211669"/>
            <a:ext cx="518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1   </a:t>
            </a:r>
            <a:r>
              <a:rPr lang="en-CA" sz="1000" dirty="0" smtClean="0"/>
              <a:t>Efficient Algorithms for Mining Outliers from Large Data Sets, </a:t>
            </a:r>
            <a:r>
              <a:rPr lang="en-CA" sz="1000" dirty="0" err="1" smtClean="0"/>
              <a:t>Ramaswamy</a:t>
            </a:r>
            <a:r>
              <a:rPr lang="en-CA" sz="1000" dirty="0" smtClean="0"/>
              <a:t> et al., 2000</a:t>
            </a:r>
            <a:r>
              <a:rPr lang="en-US" sz="1000" dirty="0" smtClean="0"/>
              <a:t>     </a:t>
            </a:r>
          </a:p>
          <a:p>
            <a:r>
              <a:rPr lang="en-US" sz="1000" dirty="0" smtClean="0"/>
              <a:t>2  Outlier Ranking via Subspace Analysis in Multiple views of Data, Muller et al., 2012</a:t>
            </a:r>
          </a:p>
          <a:p>
            <a:r>
              <a:rPr lang="en-US" sz="1000" dirty="0" smtClean="0"/>
              <a:t>3  LOF: Identifying Density-based Local Outliers, </a:t>
            </a:r>
            <a:r>
              <a:rPr lang="en-US" sz="1000" dirty="0" err="1" smtClean="0"/>
              <a:t>Breunig</a:t>
            </a:r>
            <a:r>
              <a:rPr lang="en-US" sz="1000" dirty="0" smtClean="0"/>
              <a:t> et al., 2000</a:t>
            </a:r>
          </a:p>
          <a:p>
            <a:endParaRPr 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828800" y="1371600"/>
            <a:ext cx="457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2590800"/>
            <a:ext cx="457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2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3886200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3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Model-based Outlier Detection: </a:t>
            </a:r>
            <a:r>
              <a:rPr lang="en-US" dirty="0" err="1" smtClean="0">
                <a:latin typeface="Garamond" pitchFamily="18" charset="0"/>
              </a:rPr>
              <a:t>Loglikelihood</a:t>
            </a:r>
            <a:r>
              <a:rPr lang="en-US" dirty="0" smtClean="0">
                <a:latin typeface="Garamond" pitchFamily="18" charset="0"/>
              </a:rPr>
              <a:t> distance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different is an individual from a reference population.</a:t>
            </a:r>
          </a:p>
          <a:p>
            <a:pPr lvl="1"/>
            <a:r>
              <a:rPr lang="en-US" dirty="0" smtClean="0"/>
              <a:t>How different is “Brave Hearth” from a random movie?</a:t>
            </a:r>
          </a:p>
          <a:p>
            <a:r>
              <a:rPr lang="en-US" dirty="0" smtClean="0"/>
              <a:t>Define </a:t>
            </a:r>
            <a:r>
              <a:rPr lang="en-US" dirty="0" err="1" smtClean="0"/>
              <a:t>Outlierness</a:t>
            </a:r>
            <a:r>
              <a:rPr lang="en-US" dirty="0" smtClean="0"/>
              <a:t> metric based on comparing an individual to a random individual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Summary of Approach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7391400" cy="432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0" y="3352800"/>
            <a:ext cx="1905000" cy="914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1600200"/>
            <a:ext cx="2209800" cy="11430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76200" y="3200400"/>
            <a:ext cx="2209800" cy="1143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3352800"/>
            <a:ext cx="1600200" cy="990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4648200"/>
            <a:ext cx="2209800" cy="1143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3352800"/>
            <a:ext cx="1600200" cy="990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3276600"/>
            <a:ext cx="1600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590800"/>
            <a:ext cx="12954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77000" y="3352800"/>
            <a:ext cx="16002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34000" y="4724400"/>
            <a:ext cx="1600200" cy="1066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" grpId="0" animBg="1"/>
      <p:bldP spid="13" grpId="0" animBg="1"/>
      <p:bldP spid="13" grpId="1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7" grpId="3" animBg="1"/>
      <p:bldP spid="17" grpId="4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tPowerLaw-page-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066800"/>
            <a:ext cx="5410200" cy="5410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Log-Log Plot</a:t>
            </a:r>
            <a:br>
              <a:rPr lang="en-US" dirty="0" smtClean="0"/>
            </a:br>
            <a:r>
              <a:rPr lang="en-US" dirty="0" smtClean="0"/>
              <a:t>Power Law and Goodness of Fit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1905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Pvalue</a:t>
            </a:r>
            <a:r>
              <a:rPr lang="en-US" dirty="0" smtClean="0"/>
              <a:t> of goodness of Fit test=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</a:t>
            </a:r>
            <a:r>
              <a:rPr lang="en-US" dirty="0" err="1" smtClean="0"/>
              <a:t>vs</a:t>
            </a:r>
            <a:r>
              <a:rPr lang="en-US" dirty="0" smtClean="0"/>
              <a:t> Outlier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significantly interesting deviation are of interest</a:t>
            </a:r>
          </a:p>
          <a:p>
            <a:r>
              <a:rPr lang="en-US" dirty="0" smtClean="0"/>
              <a:t>Anomalies need to be unusual in an interesting way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730823"/>
            <a:ext cx="2743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3730823"/>
            <a:ext cx="2743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600200" y="3959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1447800" y="4035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1600200" y="4111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1371600" y="3883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524000" y="4188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13716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524000" y="3883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1524000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1752600" y="4111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6764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335024" y="4075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1563624" y="4035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752600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18288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1752600" y="4111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1600200" y="4188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17526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524000" y="4035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1676400" y="4340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1524000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676400" y="4035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1676400" y="4569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19050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1828800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1487424" y="42276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1716024" y="4188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1905000" y="4569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1981200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1905000" y="3959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1752600" y="4035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1905000" y="4111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1676400" y="3883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1828800" y="4188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16764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1828800" y="3883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1828800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057400" y="4111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19812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1639824" y="4075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1868424" y="4035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2057400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21336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1484376" y="4188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1331976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1484376" y="4340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1255776" y="4111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1408176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1255776" y="4492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1408176" y="4111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1408176" y="4645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1636776" y="4340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1560576" y="4492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1219200" y="43038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14478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1636776" y="4645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1712976" y="4492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3316224" y="56754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3163824" y="57516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3316224" y="58278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3087624" y="5599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3240024" y="59040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087624" y="5980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3240024" y="5599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3240024" y="61326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3468624" y="58278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3392424" y="5980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3051048" y="5791271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3279648" y="57516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3468624" y="61326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/>
          <p:cNvSpPr/>
          <p:nvPr/>
        </p:nvSpPr>
        <p:spPr>
          <a:xfrm>
            <a:off x="3544824" y="5980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/>
          <p:cNvSpPr/>
          <p:nvPr/>
        </p:nvSpPr>
        <p:spPr>
          <a:xfrm>
            <a:off x="3200400" y="5559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/>
          <p:cNvSpPr/>
          <p:nvPr/>
        </p:nvSpPr>
        <p:spPr>
          <a:xfrm>
            <a:off x="3048000" y="5635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/>
          <p:cNvSpPr/>
          <p:nvPr/>
        </p:nvSpPr>
        <p:spPr>
          <a:xfrm>
            <a:off x="3200400" y="5712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2971800" y="5483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/>
          <p:cNvSpPr/>
          <p:nvPr/>
        </p:nvSpPr>
        <p:spPr>
          <a:xfrm>
            <a:off x="3124200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/>
          <p:cNvSpPr/>
          <p:nvPr/>
        </p:nvSpPr>
        <p:spPr>
          <a:xfrm>
            <a:off x="2971800" y="5864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3124200" y="5483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/>
          <p:cNvSpPr/>
          <p:nvPr/>
        </p:nvSpPr>
        <p:spPr>
          <a:xfrm>
            <a:off x="3124200" y="6016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/>
          <p:cNvSpPr/>
          <p:nvPr/>
        </p:nvSpPr>
        <p:spPr>
          <a:xfrm>
            <a:off x="3352800" y="5712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/>
          <p:cNvSpPr/>
          <p:nvPr/>
        </p:nvSpPr>
        <p:spPr>
          <a:xfrm>
            <a:off x="3276600" y="5864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/>
          <p:cNvSpPr/>
          <p:nvPr/>
        </p:nvSpPr>
        <p:spPr>
          <a:xfrm>
            <a:off x="2935224" y="56754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/>
          <p:cNvSpPr/>
          <p:nvPr/>
        </p:nvSpPr>
        <p:spPr>
          <a:xfrm>
            <a:off x="3163824" y="5635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/>
          <p:cNvSpPr/>
          <p:nvPr/>
        </p:nvSpPr>
        <p:spPr>
          <a:xfrm>
            <a:off x="3352800" y="6016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>
            <a:off x="3429000" y="5864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/>
          <p:cNvSpPr/>
          <p:nvPr/>
        </p:nvSpPr>
        <p:spPr>
          <a:xfrm>
            <a:off x="3352800" y="5712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/>
          <p:cNvSpPr/>
          <p:nvPr/>
        </p:nvSpPr>
        <p:spPr>
          <a:xfrm>
            <a:off x="3200400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Connector 91"/>
          <p:cNvSpPr/>
          <p:nvPr/>
        </p:nvSpPr>
        <p:spPr>
          <a:xfrm>
            <a:off x="3352800" y="5864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3124200" y="5635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/>
          <p:cNvSpPr/>
          <p:nvPr/>
        </p:nvSpPr>
        <p:spPr>
          <a:xfrm>
            <a:off x="3276600" y="5940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Connector 94"/>
          <p:cNvSpPr/>
          <p:nvPr/>
        </p:nvSpPr>
        <p:spPr>
          <a:xfrm>
            <a:off x="3124200" y="6016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/>
          <p:cNvSpPr/>
          <p:nvPr/>
        </p:nvSpPr>
        <p:spPr>
          <a:xfrm>
            <a:off x="3276600" y="5635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3276600" y="6169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/>
          <p:cNvSpPr/>
          <p:nvPr/>
        </p:nvSpPr>
        <p:spPr>
          <a:xfrm>
            <a:off x="3505200" y="5864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/>
          <p:cNvSpPr/>
          <p:nvPr/>
        </p:nvSpPr>
        <p:spPr>
          <a:xfrm>
            <a:off x="3429000" y="6016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/>
          <p:cNvSpPr/>
          <p:nvPr/>
        </p:nvSpPr>
        <p:spPr>
          <a:xfrm>
            <a:off x="3087624" y="58278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/>
          <p:cNvSpPr/>
          <p:nvPr/>
        </p:nvSpPr>
        <p:spPr>
          <a:xfrm>
            <a:off x="3316224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3505200" y="6169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/>
          <p:cNvSpPr/>
          <p:nvPr/>
        </p:nvSpPr>
        <p:spPr>
          <a:xfrm>
            <a:off x="3581400" y="6016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/>
          <p:cNvSpPr/>
          <p:nvPr/>
        </p:nvSpPr>
        <p:spPr>
          <a:xfrm>
            <a:off x="3505200" y="5559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/>
          <p:cNvSpPr/>
          <p:nvPr/>
        </p:nvSpPr>
        <p:spPr>
          <a:xfrm>
            <a:off x="3352800" y="5635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/>
          <p:cNvSpPr/>
          <p:nvPr/>
        </p:nvSpPr>
        <p:spPr>
          <a:xfrm>
            <a:off x="3505200" y="5712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/>
          <p:cNvSpPr/>
          <p:nvPr/>
        </p:nvSpPr>
        <p:spPr>
          <a:xfrm>
            <a:off x="3276600" y="5483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/>
          <p:cNvSpPr/>
          <p:nvPr/>
        </p:nvSpPr>
        <p:spPr>
          <a:xfrm>
            <a:off x="3429000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/>
          <p:cNvSpPr/>
          <p:nvPr/>
        </p:nvSpPr>
        <p:spPr>
          <a:xfrm>
            <a:off x="3276600" y="5864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/>
          <p:cNvSpPr/>
          <p:nvPr/>
        </p:nvSpPr>
        <p:spPr>
          <a:xfrm>
            <a:off x="3429000" y="5483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/>
          <p:cNvSpPr/>
          <p:nvPr/>
        </p:nvSpPr>
        <p:spPr>
          <a:xfrm>
            <a:off x="3429000" y="6016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Connector 111"/>
          <p:cNvSpPr/>
          <p:nvPr/>
        </p:nvSpPr>
        <p:spPr>
          <a:xfrm>
            <a:off x="3657600" y="5712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/>
          <p:cNvSpPr/>
          <p:nvPr/>
        </p:nvSpPr>
        <p:spPr>
          <a:xfrm>
            <a:off x="3581400" y="5864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Connector 113"/>
          <p:cNvSpPr/>
          <p:nvPr/>
        </p:nvSpPr>
        <p:spPr>
          <a:xfrm>
            <a:off x="3240024" y="56754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/>
          <p:cNvSpPr/>
          <p:nvPr/>
        </p:nvSpPr>
        <p:spPr>
          <a:xfrm>
            <a:off x="3468624" y="5635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Connector 115"/>
          <p:cNvSpPr/>
          <p:nvPr/>
        </p:nvSpPr>
        <p:spPr>
          <a:xfrm>
            <a:off x="3657600" y="6016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/>
          <p:cNvSpPr/>
          <p:nvPr/>
        </p:nvSpPr>
        <p:spPr>
          <a:xfrm>
            <a:off x="3733800" y="5864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/>
          <p:cNvSpPr/>
          <p:nvPr/>
        </p:nvSpPr>
        <p:spPr>
          <a:xfrm>
            <a:off x="3084576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/>
          <p:cNvSpPr/>
          <p:nvPr/>
        </p:nvSpPr>
        <p:spPr>
          <a:xfrm>
            <a:off x="2932176" y="5864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Connector 119"/>
          <p:cNvSpPr/>
          <p:nvPr/>
        </p:nvSpPr>
        <p:spPr>
          <a:xfrm>
            <a:off x="3084576" y="5940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Connector 120"/>
          <p:cNvSpPr/>
          <p:nvPr/>
        </p:nvSpPr>
        <p:spPr>
          <a:xfrm>
            <a:off x="2855976" y="5712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Connector 121"/>
          <p:cNvSpPr/>
          <p:nvPr/>
        </p:nvSpPr>
        <p:spPr>
          <a:xfrm>
            <a:off x="3008376" y="6016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Connector 122"/>
          <p:cNvSpPr/>
          <p:nvPr/>
        </p:nvSpPr>
        <p:spPr>
          <a:xfrm>
            <a:off x="2855976" y="6093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owchart: Connector 123"/>
          <p:cNvSpPr/>
          <p:nvPr/>
        </p:nvSpPr>
        <p:spPr>
          <a:xfrm>
            <a:off x="3008376" y="5712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owchart: Connector 124"/>
          <p:cNvSpPr/>
          <p:nvPr/>
        </p:nvSpPr>
        <p:spPr>
          <a:xfrm>
            <a:off x="3008376" y="6245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owchart: Connector 125"/>
          <p:cNvSpPr/>
          <p:nvPr/>
        </p:nvSpPr>
        <p:spPr>
          <a:xfrm>
            <a:off x="3236976" y="5940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/>
          <p:cNvSpPr/>
          <p:nvPr/>
        </p:nvSpPr>
        <p:spPr>
          <a:xfrm>
            <a:off x="3160776" y="6093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/>
          <p:cNvSpPr/>
          <p:nvPr/>
        </p:nvSpPr>
        <p:spPr>
          <a:xfrm>
            <a:off x="2819400" y="59040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Connector 128"/>
          <p:cNvSpPr/>
          <p:nvPr/>
        </p:nvSpPr>
        <p:spPr>
          <a:xfrm>
            <a:off x="3048000" y="5864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/>
          <p:cNvSpPr/>
          <p:nvPr/>
        </p:nvSpPr>
        <p:spPr>
          <a:xfrm>
            <a:off x="3236976" y="6245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Connector 130"/>
          <p:cNvSpPr/>
          <p:nvPr/>
        </p:nvSpPr>
        <p:spPr>
          <a:xfrm>
            <a:off x="3313176" y="6093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/>
          <p:cNvSpPr/>
          <p:nvPr/>
        </p:nvSpPr>
        <p:spPr>
          <a:xfrm>
            <a:off x="3160776" y="5712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lowchart: Connector 132"/>
          <p:cNvSpPr/>
          <p:nvPr/>
        </p:nvSpPr>
        <p:spPr>
          <a:xfrm>
            <a:off x="3008376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/>
          <p:cNvSpPr/>
          <p:nvPr/>
        </p:nvSpPr>
        <p:spPr>
          <a:xfrm>
            <a:off x="3160776" y="5864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/>
          <p:cNvSpPr/>
          <p:nvPr/>
        </p:nvSpPr>
        <p:spPr>
          <a:xfrm>
            <a:off x="2932176" y="5635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/>
          <p:cNvSpPr/>
          <p:nvPr/>
        </p:nvSpPr>
        <p:spPr>
          <a:xfrm>
            <a:off x="3084576" y="5940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/>
          <p:cNvSpPr/>
          <p:nvPr/>
        </p:nvSpPr>
        <p:spPr>
          <a:xfrm>
            <a:off x="2932176" y="6016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/>
          <p:cNvSpPr/>
          <p:nvPr/>
        </p:nvSpPr>
        <p:spPr>
          <a:xfrm>
            <a:off x="3084576" y="5635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/>
          <p:cNvSpPr/>
          <p:nvPr/>
        </p:nvSpPr>
        <p:spPr>
          <a:xfrm>
            <a:off x="3084576" y="6169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/>
          <p:cNvSpPr/>
          <p:nvPr/>
        </p:nvSpPr>
        <p:spPr>
          <a:xfrm>
            <a:off x="3313176" y="5864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/>
          <p:cNvSpPr/>
          <p:nvPr/>
        </p:nvSpPr>
        <p:spPr>
          <a:xfrm>
            <a:off x="3236976" y="6016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Connector 141"/>
          <p:cNvSpPr/>
          <p:nvPr/>
        </p:nvSpPr>
        <p:spPr>
          <a:xfrm>
            <a:off x="2895600" y="58278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/>
          <p:cNvSpPr/>
          <p:nvPr/>
        </p:nvSpPr>
        <p:spPr>
          <a:xfrm>
            <a:off x="3124200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/>
          <p:cNvSpPr/>
          <p:nvPr/>
        </p:nvSpPr>
        <p:spPr>
          <a:xfrm>
            <a:off x="3313176" y="6169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/>
          <p:cNvSpPr/>
          <p:nvPr/>
        </p:nvSpPr>
        <p:spPr>
          <a:xfrm>
            <a:off x="3389376" y="6016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/>
          <p:cNvSpPr/>
          <p:nvPr/>
        </p:nvSpPr>
        <p:spPr>
          <a:xfrm>
            <a:off x="4648200" y="3959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/>
          <p:cNvSpPr/>
          <p:nvPr/>
        </p:nvSpPr>
        <p:spPr>
          <a:xfrm>
            <a:off x="4495800" y="4035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/>
          <p:cNvSpPr/>
          <p:nvPr/>
        </p:nvSpPr>
        <p:spPr>
          <a:xfrm>
            <a:off x="4648200" y="4111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/>
          <p:cNvSpPr/>
          <p:nvPr/>
        </p:nvSpPr>
        <p:spPr>
          <a:xfrm>
            <a:off x="4419600" y="3883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/>
          <p:cNvSpPr/>
          <p:nvPr/>
        </p:nvSpPr>
        <p:spPr>
          <a:xfrm>
            <a:off x="4572000" y="4188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/>
          <p:cNvSpPr/>
          <p:nvPr/>
        </p:nvSpPr>
        <p:spPr>
          <a:xfrm>
            <a:off x="44196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/>
          <p:cNvSpPr/>
          <p:nvPr/>
        </p:nvSpPr>
        <p:spPr>
          <a:xfrm>
            <a:off x="4572000" y="3883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/>
          <p:cNvSpPr/>
          <p:nvPr/>
        </p:nvSpPr>
        <p:spPr>
          <a:xfrm>
            <a:off x="4572000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/>
          <p:cNvSpPr/>
          <p:nvPr/>
        </p:nvSpPr>
        <p:spPr>
          <a:xfrm>
            <a:off x="4800600" y="4111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/>
          <p:cNvSpPr/>
          <p:nvPr/>
        </p:nvSpPr>
        <p:spPr>
          <a:xfrm>
            <a:off x="47244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/>
          <p:cNvSpPr/>
          <p:nvPr/>
        </p:nvSpPr>
        <p:spPr>
          <a:xfrm>
            <a:off x="4383024" y="4075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/>
          <p:cNvSpPr/>
          <p:nvPr/>
        </p:nvSpPr>
        <p:spPr>
          <a:xfrm>
            <a:off x="4611624" y="4035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/>
          <p:cNvSpPr/>
          <p:nvPr/>
        </p:nvSpPr>
        <p:spPr>
          <a:xfrm>
            <a:off x="4800600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/>
          <p:cNvSpPr/>
          <p:nvPr/>
        </p:nvSpPr>
        <p:spPr>
          <a:xfrm>
            <a:off x="48768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/>
          <p:cNvSpPr/>
          <p:nvPr/>
        </p:nvSpPr>
        <p:spPr>
          <a:xfrm>
            <a:off x="4800600" y="4111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/>
          <p:cNvSpPr/>
          <p:nvPr/>
        </p:nvSpPr>
        <p:spPr>
          <a:xfrm>
            <a:off x="4648200" y="4188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/>
          <p:cNvSpPr/>
          <p:nvPr/>
        </p:nvSpPr>
        <p:spPr>
          <a:xfrm>
            <a:off x="48006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/>
          <p:cNvSpPr/>
          <p:nvPr/>
        </p:nvSpPr>
        <p:spPr>
          <a:xfrm>
            <a:off x="4572000" y="4035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/>
          <p:cNvSpPr/>
          <p:nvPr/>
        </p:nvSpPr>
        <p:spPr>
          <a:xfrm>
            <a:off x="4724400" y="4340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/>
          <p:cNvSpPr/>
          <p:nvPr/>
        </p:nvSpPr>
        <p:spPr>
          <a:xfrm>
            <a:off x="4572000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/>
          <p:cNvSpPr/>
          <p:nvPr/>
        </p:nvSpPr>
        <p:spPr>
          <a:xfrm>
            <a:off x="4724400" y="4035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Connector 166"/>
          <p:cNvSpPr/>
          <p:nvPr/>
        </p:nvSpPr>
        <p:spPr>
          <a:xfrm>
            <a:off x="4724400" y="4569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/>
          <p:cNvSpPr/>
          <p:nvPr/>
        </p:nvSpPr>
        <p:spPr>
          <a:xfrm>
            <a:off x="49530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/>
          <p:cNvSpPr/>
          <p:nvPr/>
        </p:nvSpPr>
        <p:spPr>
          <a:xfrm>
            <a:off x="4876800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/>
          <p:cNvSpPr/>
          <p:nvPr/>
        </p:nvSpPr>
        <p:spPr>
          <a:xfrm>
            <a:off x="4535424" y="42276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/>
          <p:cNvSpPr/>
          <p:nvPr/>
        </p:nvSpPr>
        <p:spPr>
          <a:xfrm>
            <a:off x="4764024" y="4188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/>
          <p:cNvSpPr/>
          <p:nvPr/>
        </p:nvSpPr>
        <p:spPr>
          <a:xfrm>
            <a:off x="4953000" y="4569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Connector 172"/>
          <p:cNvSpPr/>
          <p:nvPr/>
        </p:nvSpPr>
        <p:spPr>
          <a:xfrm>
            <a:off x="5029200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/>
          <p:cNvSpPr/>
          <p:nvPr/>
        </p:nvSpPr>
        <p:spPr>
          <a:xfrm>
            <a:off x="4953000" y="3959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/>
          <p:cNvSpPr/>
          <p:nvPr/>
        </p:nvSpPr>
        <p:spPr>
          <a:xfrm>
            <a:off x="4800600" y="4035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Connector 175"/>
          <p:cNvSpPr/>
          <p:nvPr/>
        </p:nvSpPr>
        <p:spPr>
          <a:xfrm>
            <a:off x="4953000" y="4111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lowchart: Connector 176"/>
          <p:cNvSpPr/>
          <p:nvPr/>
        </p:nvSpPr>
        <p:spPr>
          <a:xfrm>
            <a:off x="4724400" y="3883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Connector 177"/>
          <p:cNvSpPr/>
          <p:nvPr/>
        </p:nvSpPr>
        <p:spPr>
          <a:xfrm>
            <a:off x="4876800" y="4188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Connector 178"/>
          <p:cNvSpPr/>
          <p:nvPr/>
        </p:nvSpPr>
        <p:spPr>
          <a:xfrm>
            <a:off x="47244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Connector 179"/>
          <p:cNvSpPr/>
          <p:nvPr/>
        </p:nvSpPr>
        <p:spPr>
          <a:xfrm>
            <a:off x="4876800" y="3883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lowchart: Connector 180"/>
          <p:cNvSpPr/>
          <p:nvPr/>
        </p:nvSpPr>
        <p:spPr>
          <a:xfrm>
            <a:off x="4876800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lowchart: Connector 181"/>
          <p:cNvSpPr/>
          <p:nvPr/>
        </p:nvSpPr>
        <p:spPr>
          <a:xfrm>
            <a:off x="5105400" y="4111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Connector 182"/>
          <p:cNvSpPr/>
          <p:nvPr/>
        </p:nvSpPr>
        <p:spPr>
          <a:xfrm>
            <a:off x="50292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lowchart: Connector 183"/>
          <p:cNvSpPr/>
          <p:nvPr/>
        </p:nvSpPr>
        <p:spPr>
          <a:xfrm>
            <a:off x="4687824" y="4075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lowchart: Connector 184"/>
          <p:cNvSpPr/>
          <p:nvPr/>
        </p:nvSpPr>
        <p:spPr>
          <a:xfrm>
            <a:off x="4916424" y="4035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Connector 185"/>
          <p:cNvSpPr/>
          <p:nvPr/>
        </p:nvSpPr>
        <p:spPr>
          <a:xfrm>
            <a:off x="5105400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lowchart: Connector 186"/>
          <p:cNvSpPr/>
          <p:nvPr/>
        </p:nvSpPr>
        <p:spPr>
          <a:xfrm>
            <a:off x="51816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lowchart: Connector 187"/>
          <p:cNvSpPr/>
          <p:nvPr/>
        </p:nvSpPr>
        <p:spPr>
          <a:xfrm>
            <a:off x="4532376" y="4188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lowchart: Connector 188"/>
          <p:cNvSpPr/>
          <p:nvPr/>
        </p:nvSpPr>
        <p:spPr>
          <a:xfrm>
            <a:off x="4379976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lowchart: Connector 189"/>
          <p:cNvSpPr/>
          <p:nvPr/>
        </p:nvSpPr>
        <p:spPr>
          <a:xfrm>
            <a:off x="4532376" y="4340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Connector 190"/>
          <p:cNvSpPr/>
          <p:nvPr/>
        </p:nvSpPr>
        <p:spPr>
          <a:xfrm>
            <a:off x="4303776" y="4111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lowchart: Connector 191"/>
          <p:cNvSpPr/>
          <p:nvPr/>
        </p:nvSpPr>
        <p:spPr>
          <a:xfrm>
            <a:off x="4456176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lowchart: Connector 192"/>
          <p:cNvSpPr/>
          <p:nvPr/>
        </p:nvSpPr>
        <p:spPr>
          <a:xfrm>
            <a:off x="4303776" y="4492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Connector 193"/>
          <p:cNvSpPr/>
          <p:nvPr/>
        </p:nvSpPr>
        <p:spPr>
          <a:xfrm>
            <a:off x="4456176" y="4111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Connector 194"/>
          <p:cNvSpPr/>
          <p:nvPr/>
        </p:nvSpPr>
        <p:spPr>
          <a:xfrm>
            <a:off x="4456176" y="4645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lowchart: Connector 195"/>
          <p:cNvSpPr/>
          <p:nvPr/>
        </p:nvSpPr>
        <p:spPr>
          <a:xfrm>
            <a:off x="4684776" y="4340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Connector 196"/>
          <p:cNvSpPr/>
          <p:nvPr/>
        </p:nvSpPr>
        <p:spPr>
          <a:xfrm>
            <a:off x="4608576" y="4492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Connector 197"/>
          <p:cNvSpPr/>
          <p:nvPr/>
        </p:nvSpPr>
        <p:spPr>
          <a:xfrm>
            <a:off x="4267200" y="43038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Connector 198"/>
          <p:cNvSpPr/>
          <p:nvPr/>
        </p:nvSpPr>
        <p:spPr>
          <a:xfrm>
            <a:off x="4495800" y="4264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Connector 199"/>
          <p:cNvSpPr/>
          <p:nvPr/>
        </p:nvSpPr>
        <p:spPr>
          <a:xfrm>
            <a:off x="4684776" y="4645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Connector 200"/>
          <p:cNvSpPr/>
          <p:nvPr/>
        </p:nvSpPr>
        <p:spPr>
          <a:xfrm>
            <a:off x="4760976" y="4492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Connector 201"/>
          <p:cNvSpPr/>
          <p:nvPr/>
        </p:nvSpPr>
        <p:spPr>
          <a:xfrm>
            <a:off x="6364224" y="56754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Connector 202"/>
          <p:cNvSpPr/>
          <p:nvPr/>
        </p:nvSpPr>
        <p:spPr>
          <a:xfrm>
            <a:off x="6211824" y="57516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Connector 203"/>
          <p:cNvSpPr/>
          <p:nvPr/>
        </p:nvSpPr>
        <p:spPr>
          <a:xfrm>
            <a:off x="6364224" y="58278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lowchart: Connector 204"/>
          <p:cNvSpPr/>
          <p:nvPr/>
        </p:nvSpPr>
        <p:spPr>
          <a:xfrm>
            <a:off x="6135624" y="5599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lowchart: Connector 205"/>
          <p:cNvSpPr/>
          <p:nvPr/>
        </p:nvSpPr>
        <p:spPr>
          <a:xfrm>
            <a:off x="6288024" y="59040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lowchart: Connector 206"/>
          <p:cNvSpPr/>
          <p:nvPr/>
        </p:nvSpPr>
        <p:spPr>
          <a:xfrm>
            <a:off x="6135624" y="5980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lowchart: Connector 207"/>
          <p:cNvSpPr/>
          <p:nvPr/>
        </p:nvSpPr>
        <p:spPr>
          <a:xfrm>
            <a:off x="6288024" y="5599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lowchart: Connector 208"/>
          <p:cNvSpPr/>
          <p:nvPr/>
        </p:nvSpPr>
        <p:spPr>
          <a:xfrm>
            <a:off x="6288024" y="61326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lowchart: Connector 209"/>
          <p:cNvSpPr/>
          <p:nvPr/>
        </p:nvSpPr>
        <p:spPr>
          <a:xfrm>
            <a:off x="6516624" y="58278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lowchart: Connector 210"/>
          <p:cNvSpPr/>
          <p:nvPr/>
        </p:nvSpPr>
        <p:spPr>
          <a:xfrm>
            <a:off x="6440424" y="5980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lowchart: Connector 211"/>
          <p:cNvSpPr/>
          <p:nvPr/>
        </p:nvSpPr>
        <p:spPr>
          <a:xfrm>
            <a:off x="6099048" y="5791271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lowchart: Connector 212"/>
          <p:cNvSpPr/>
          <p:nvPr/>
        </p:nvSpPr>
        <p:spPr>
          <a:xfrm>
            <a:off x="6327648" y="57516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lowchart: Connector 213"/>
          <p:cNvSpPr/>
          <p:nvPr/>
        </p:nvSpPr>
        <p:spPr>
          <a:xfrm>
            <a:off x="6516624" y="61326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lowchart: Connector 214"/>
          <p:cNvSpPr/>
          <p:nvPr/>
        </p:nvSpPr>
        <p:spPr>
          <a:xfrm>
            <a:off x="6592824" y="5980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lowchart: Connector 215"/>
          <p:cNvSpPr/>
          <p:nvPr/>
        </p:nvSpPr>
        <p:spPr>
          <a:xfrm>
            <a:off x="6172200" y="5483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lowchart: Connector 216"/>
          <p:cNvSpPr/>
          <p:nvPr/>
        </p:nvSpPr>
        <p:spPr>
          <a:xfrm>
            <a:off x="6019800" y="5559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lowchart: Connector 217"/>
          <p:cNvSpPr/>
          <p:nvPr/>
        </p:nvSpPr>
        <p:spPr>
          <a:xfrm>
            <a:off x="6172200" y="5635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lowchart: Connector 218"/>
          <p:cNvSpPr/>
          <p:nvPr/>
        </p:nvSpPr>
        <p:spPr>
          <a:xfrm>
            <a:off x="5943600" y="5407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lowchart: Connector 219"/>
          <p:cNvSpPr/>
          <p:nvPr/>
        </p:nvSpPr>
        <p:spPr>
          <a:xfrm>
            <a:off x="6096000" y="5712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lowchart: Connector 220"/>
          <p:cNvSpPr/>
          <p:nvPr/>
        </p:nvSpPr>
        <p:spPr>
          <a:xfrm>
            <a:off x="5943600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lowchart: Connector 221"/>
          <p:cNvSpPr/>
          <p:nvPr/>
        </p:nvSpPr>
        <p:spPr>
          <a:xfrm>
            <a:off x="6096000" y="5407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lowchart: Connector 222"/>
          <p:cNvSpPr/>
          <p:nvPr/>
        </p:nvSpPr>
        <p:spPr>
          <a:xfrm>
            <a:off x="6096000" y="5940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lowchart: Connector 223"/>
          <p:cNvSpPr/>
          <p:nvPr/>
        </p:nvSpPr>
        <p:spPr>
          <a:xfrm>
            <a:off x="6324600" y="5635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lowchart: Connector 224"/>
          <p:cNvSpPr/>
          <p:nvPr/>
        </p:nvSpPr>
        <p:spPr>
          <a:xfrm>
            <a:off x="6248400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lowchart: Connector 225"/>
          <p:cNvSpPr/>
          <p:nvPr/>
        </p:nvSpPr>
        <p:spPr>
          <a:xfrm>
            <a:off x="5907024" y="5599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lowchart: Connector 226"/>
          <p:cNvSpPr/>
          <p:nvPr/>
        </p:nvSpPr>
        <p:spPr>
          <a:xfrm>
            <a:off x="6135624" y="5559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lowchart: Connector 227"/>
          <p:cNvSpPr/>
          <p:nvPr/>
        </p:nvSpPr>
        <p:spPr>
          <a:xfrm>
            <a:off x="6324600" y="5940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lowchart: Connector 228"/>
          <p:cNvSpPr/>
          <p:nvPr/>
        </p:nvSpPr>
        <p:spPr>
          <a:xfrm>
            <a:off x="6400800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lowchart: Connector 229"/>
          <p:cNvSpPr/>
          <p:nvPr/>
        </p:nvSpPr>
        <p:spPr>
          <a:xfrm>
            <a:off x="6324600" y="5635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lowchart: Connector 230"/>
          <p:cNvSpPr/>
          <p:nvPr/>
        </p:nvSpPr>
        <p:spPr>
          <a:xfrm>
            <a:off x="6172200" y="5712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lowchart: Connector 231"/>
          <p:cNvSpPr/>
          <p:nvPr/>
        </p:nvSpPr>
        <p:spPr>
          <a:xfrm>
            <a:off x="6324600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lowchart: Connector 232"/>
          <p:cNvSpPr/>
          <p:nvPr/>
        </p:nvSpPr>
        <p:spPr>
          <a:xfrm>
            <a:off x="6096000" y="5559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lowchart: Connector 233"/>
          <p:cNvSpPr/>
          <p:nvPr/>
        </p:nvSpPr>
        <p:spPr>
          <a:xfrm>
            <a:off x="6248400" y="5864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lowchart: Connector 234"/>
          <p:cNvSpPr/>
          <p:nvPr/>
        </p:nvSpPr>
        <p:spPr>
          <a:xfrm>
            <a:off x="6096000" y="5940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lowchart: Connector 235"/>
          <p:cNvSpPr/>
          <p:nvPr/>
        </p:nvSpPr>
        <p:spPr>
          <a:xfrm>
            <a:off x="6248400" y="5559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lowchart: Connector 236"/>
          <p:cNvSpPr/>
          <p:nvPr/>
        </p:nvSpPr>
        <p:spPr>
          <a:xfrm>
            <a:off x="6248400" y="6093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lowchart: Connector 237"/>
          <p:cNvSpPr/>
          <p:nvPr/>
        </p:nvSpPr>
        <p:spPr>
          <a:xfrm>
            <a:off x="6477000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lowchart: Connector 238"/>
          <p:cNvSpPr/>
          <p:nvPr/>
        </p:nvSpPr>
        <p:spPr>
          <a:xfrm>
            <a:off x="6400800" y="5940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lowchart: Connector 239"/>
          <p:cNvSpPr/>
          <p:nvPr/>
        </p:nvSpPr>
        <p:spPr>
          <a:xfrm>
            <a:off x="6059424" y="57516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lowchart: Connector 240"/>
          <p:cNvSpPr/>
          <p:nvPr/>
        </p:nvSpPr>
        <p:spPr>
          <a:xfrm>
            <a:off x="6288024" y="5712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lowchart: Connector 241"/>
          <p:cNvSpPr/>
          <p:nvPr/>
        </p:nvSpPr>
        <p:spPr>
          <a:xfrm>
            <a:off x="6477000" y="6093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lowchart: Connector 242"/>
          <p:cNvSpPr/>
          <p:nvPr/>
        </p:nvSpPr>
        <p:spPr>
          <a:xfrm>
            <a:off x="6553200" y="5940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lowchart: Connector 243"/>
          <p:cNvSpPr/>
          <p:nvPr/>
        </p:nvSpPr>
        <p:spPr>
          <a:xfrm>
            <a:off x="6477000" y="5483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lowchart: Connector 244"/>
          <p:cNvSpPr/>
          <p:nvPr/>
        </p:nvSpPr>
        <p:spPr>
          <a:xfrm>
            <a:off x="6324600" y="5559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lowchart: Connector 245"/>
          <p:cNvSpPr/>
          <p:nvPr/>
        </p:nvSpPr>
        <p:spPr>
          <a:xfrm>
            <a:off x="6477000" y="5635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lowchart: Connector 246"/>
          <p:cNvSpPr/>
          <p:nvPr/>
        </p:nvSpPr>
        <p:spPr>
          <a:xfrm>
            <a:off x="6248400" y="5407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lowchart: Connector 247"/>
          <p:cNvSpPr/>
          <p:nvPr/>
        </p:nvSpPr>
        <p:spPr>
          <a:xfrm>
            <a:off x="6400800" y="5712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lowchart: Connector 248"/>
          <p:cNvSpPr/>
          <p:nvPr/>
        </p:nvSpPr>
        <p:spPr>
          <a:xfrm>
            <a:off x="6248400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lowchart: Connector 249"/>
          <p:cNvSpPr/>
          <p:nvPr/>
        </p:nvSpPr>
        <p:spPr>
          <a:xfrm>
            <a:off x="6400800" y="5407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lowchart: Connector 250"/>
          <p:cNvSpPr/>
          <p:nvPr/>
        </p:nvSpPr>
        <p:spPr>
          <a:xfrm>
            <a:off x="6400800" y="5940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lowchart: Connector 251"/>
          <p:cNvSpPr/>
          <p:nvPr/>
        </p:nvSpPr>
        <p:spPr>
          <a:xfrm>
            <a:off x="6629400" y="5635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lowchart: Connector 252"/>
          <p:cNvSpPr/>
          <p:nvPr/>
        </p:nvSpPr>
        <p:spPr>
          <a:xfrm>
            <a:off x="6553200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lowchart: Connector 253"/>
          <p:cNvSpPr/>
          <p:nvPr/>
        </p:nvSpPr>
        <p:spPr>
          <a:xfrm>
            <a:off x="6211824" y="5599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lowchart: Connector 254"/>
          <p:cNvSpPr/>
          <p:nvPr/>
        </p:nvSpPr>
        <p:spPr>
          <a:xfrm>
            <a:off x="6440424" y="5559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lowchart: Connector 255"/>
          <p:cNvSpPr/>
          <p:nvPr/>
        </p:nvSpPr>
        <p:spPr>
          <a:xfrm>
            <a:off x="6629400" y="5940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lowchart: Connector 256"/>
          <p:cNvSpPr/>
          <p:nvPr/>
        </p:nvSpPr>
        <p:spPr>
          <a:xfrm>
            <a:off x="6705600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Connector 257"/>
          <p:cNvSpPr/>
          <p:nvPr/>
        </p:nvSpPr>
        <p:spPr>
          <a:xfrm>
            <a:off x="6056376" y="5712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lowchart: Connector 258"/>
          <p:cNvSpPr/>
          <p:nvPr/>
        </p:nvSpPr>
        <p:spPr>
          <a:xfrm>
            <a:off x="5903976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lowchart: Connector 259"/>
          <p:cNvSpPr/>
          <p:nvPr/>
        </p:nvSpPr>
        <p:spPr>
          <a:xfrm>
            <a:off x="6056376" y="5864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lowchart: Connector 260"/>
          <p:cNvSpPr/>
          <p:nvPr/>
        </p:nvSpPr>
        <p:spPr>
          <a:xfrm>
            <a:off x="5827776" y="5635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lowchart: Connector 261"/>
          <p:cNvSpPr/>
          <p:nvPr/>
        </p:nvSpPr>
        <p:spPr>
          <a:xfrm>
            <a:off x="5980176" y="5940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lowchart: Connector 262"/>
          <p:cNvSpPr/>
          <p:nvPr/>
        </p:nvSpPr>
        <p:spPr>
          <a:xfrm>
            <a:off x="5827776" y="6016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lowchart: Connector 263"/>
          <p:cNvSpPr/>
          <p:nvPr/>
        </p:nvSpPr>
        <p:spPr>
          <a:xfrm>
            <a:off x="5980176" y="5635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lowchart: Connector 264"/>
          <p:cNvSpPr/>
          <p:nvPr/>
        </p:nvSpPr>
        <p:spPr>
          <a:xfrm>
            <a:off x="5980176" y="6169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lowchart: Connector 265"/>
          <p:cNvSpPr/>
          <p:nvPr/>
        </p:nvSpPr>
        <p:spPr>
          <a:xfrm>
            <a:off x="6208776" y="5864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lowchart: Connector 266"/>
          <p:cNvSpPr/>
          <p:nvPr/>
        </p:nvSpPr>
        <p:spPr>
          <a:xfrm>
            <a:off x="6132576" y="6016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lowchart: Connector 267"/>
          <p:cNvSpPr/>
          <p:nvPr/>
        </p:nvSpPr>
        <p:spPr>
          <a:xfrm>
            <a:off x="5791200" y="58278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lowchart: Connector 268"/>
          <p:cNvSpPr/>
          <p:nvPr/>
        </p:nvSpPr>
        <p:spPr>
          <a:xfrm>
            <a:off x="6019800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lowchart: Connector 269"/>
          <p:cNvSpPr/>
          <p:nvPr/>
        </p:nvSpPr>
        <p:spPr>
          <a:xfrm>
            <a:off x="6208776" y="6169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lowchart: Connector 270"/>
          <p:cNvSpPr/>
          <p:nvPr/>
        </p:nvSpPr>
        <p:spPr>
          <a:xfrm>
            <a:off x="6284976" y="6016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lowchart: Connector 271"/>
          <p:cNvSpPr/>
          <p:nvPr/>
        </p:nvSpPr>
        <p:spPr>
          <a:xfrm>
            <a:off x="5983224" y="56358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lowchart: Connector 272"/>
          <p:cNvSpPr/>
          <p:nvPr/>
        </p:nvSpPr>
        <p:spPr>
          <a:xfrm>
            <a:off x="5830824" y="5712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lowchart: Connector 273"/>
          <p:cNvSpPr/>
          <p:nvPr/>
        </p:nvSpPr>
        <p:spPr>
          <a:xfrm>
            <a:off x="5983224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lowchart: Connector 274"/>
          <p:cNvSpPr/>
          <p:nvPr/>
        </p:nvSpPr>
        <p:spPr>
          <a:xfrm>
            <a:off x="5754624" y="5559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lowchart: Connector 275"/>
          <p:cNvSpPr/>
          <p:nvPr/>
        </p:nvSpPr>
        <p:spPr>
          <a:xfrm>
            <a:off x="5907024" y="5864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lowchart: Connector 276"/>
          <p:cNvSpPr/>
          <p:nvPr/>
        </p:nvSpPr>
        <p:spPr>
          <a:xfrm>
            <a:off x="5754624" y="5940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lowchart: Connector 277"/>
          <p:cNvSpPr/>
          <p:nvPr/>
        </p:nvSpPr>
        <p:spPr>
          <a:xfrm>
            <a:off x="5907024" y="5559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lowchart: Connector 278"/>
          <p:cNvSpPr/>
          <p:nvPr/>
        </p:nvSpPr>
        <p:spPr>
          <a:xfrm>
            <a:off x="5907024" y="6093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lowchart: Connector 279"/>
          <p:cNvSpPr/>
          <p:nvPr/>
        </p:nvSpPr>
        <p:spPr>
          <a:xfrm>
            <a:off x="6135624" y="5788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lowchart: Connector 280"/>
          <p:cNvSpPr/>
          <p:nvPr/>
        </p:nvSpPr>
        <p:spPr>
          <a:xfrm>
            <a:off x="6059424" y="5940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lowchart: Connector 281"/>
          <p:cNvSpPr/>
          <p:nvPr/>
        </p:nvSpPr>
        <p:spPr>
          <a:xfrm>
            <a:off x="5718048" y="57516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lowchart: Connector 282"/>
          <p:cNvSpPr/>
          <p:nvPr/>
        </p:nvSpPr>
        <p:spPr>
          <a:xfrm>
            <a:off x="5946648" y="5712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lowchart: Connector 283"/>
          <p:cNvSpPr/>
          <p:nvPr/>
        </p:nvSpPr>
        <p:spPr>
          <a:xfrm>
            <a:off x="6135624" y="6093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lowchart: Connector 284"/>
          <p:cNvSpPr/>
          <p:nvPr/>
        </p:nvSpPr>
        <p:spPr>
          <a:xfrm>
            <a:off x="6211824" y="5940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lowchart: Connector 285"/>
          <p:cNvSpPr/>
          <p:nvPr/>
        </p:nvSpPr>
        <p:spPr>
          <a:xfrm>
            <a:off x="2514600" y="49134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lowchart: Connector 286"/>
          <p:cNvSpPr/>
          <p:nvPr/>
        </p:nvSpPr>
        <p:spPr>
          <a:xfrm>
            <a:off x="5105400" y="53706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lowchart: Connector 287"/>
          <p:cNvSpPr/>
          <p:nvPr/>
        </p:nvSpPr>
        <p:spPr>
          <a:xfrm>
            <a:off x="4343400" y="56754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lowchart: Connector 288"/>
          <p:cNvSpPr/>
          <p:nvPr/>
        </p:nvSpPr>
        <p:spPr>
          <a:xfrm>
            <a:off x="5410200" y="5980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lowchart: Connector 289"/>
          <p:cNvSpPr/>
          <p:nvPr/>
        </p:nvSpPr>
        <p:spPr>
          <a:xfrm>
            <a:off x="6059424" y="42276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lowchart: Connector 290"/>
          <p:cNvSpPr/>
          <p:nvPr/>
        </p:nvSpPr>
        <p:spPr>
          <a:xfrm>
            <a:off x="6745224" y="41880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lowchart: Connector 291"/>
          <p:cNvSpPr/>
          <p:nvPr/>
        </p:nvSpPr>
        <p:spPr>
          <a:xfrm>
            <a:off x="4876800" y="59040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lowchart: Connector 292"/>
          <p:cNvSpPr/>
          <p:nvPr/>
        </p:nvSpPr>
        <p:spPr>
          <a:xfrm>
            <a:off x="4419600" y="60564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lowchart: Connector 293"/>
          <p:cNvSpPr/>
          <p:nvPr/>
        </p:nvSpPr>
        <p:spPr>
          <a:xfrm>
            <a:off x="5410200" y="50262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lowchart: Connector 294"/>
          <p:cNvSpPr/>
          <p:nvPr/>
        </p:nvSpPr>
        <p:spPr>
          <a:xfrm>
            <a:off x="5562600" y="5178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lowchart: Connector 295"/>
          <p:cNvSpPr/>
          <p:nvPr/>
        </p:nvSpPr>
        <p:spPr>
          <a:xfrm>
            <a:off x="6669024" y="50658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lowchart: Connector 296"/>
          <p:cNvSpPr/>
          <p:nvPr/>
        </p:nvSpPr>
        <p:spPr>
          <a:xfrm>
            <a:off x="4535424" y="52182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lowchart: Connector 297"/>
          <p:cNvSpPr/>
          <p:nvPr/>
        </p:nvSpPr>
        <p:spPr>
          <a:xfrm>
            <a:off x="5562600" y="4035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lowchart: Connector 298"/>
          <p:cNvSpPr/>
          <p:nvPr/>
        </p:nvSpPr>
        <p:spPr>
          <a:xfrm>
            <a:off x="6364224" y="47214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lowchart: Connector 299"/>
          <p:cNvSpPr/>
          <p:nvPr/>
        </p:nvSpPr>
        <p:spPr>
          <a:xfrm>
            <a:off x="5715000" y="4416623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lowchart: Connector 300"/>
          <p:cNvSpPr/>
          <p:nvPr/>
        </p:nvSpPr>
        <p:spPr>
          <a:xfrm>
            <a:off x="4724400" y="5523047"/>
            <a:ext cx="36576" cy="365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2209800" y="64740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a)</a:t>
            </a:r>
            <a:endParaRPr lang="en-US" sz="1400" b="1" dirty="0"/>
          </a:p>
        </p:txBody>
      </p:sp>
      <p:sp>
        <p:nvSpPr>
          <p:cNvPr id="303" name="TextBox 302"/>
          <p:cNvSpPr txBox="1"/>
          <p:nvPr/>
        </p:nvSpPr>
        <p:spPr>
          <a:xfrm>
            <a:off x="4953000" y="64740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304" name="TextBox 303"/>
          <p:cNvSpPr txBox="1"/>
          <p:nvPr/>
        </p:nvSpPr>
        <p:spPr>
          <a:xfrm>
            <a:off x="2286000" y="471844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305" name="TextBox 304"/>
          <p:cNvSpPr txBox="1"/>
          <p:nvPr/>
        </p:nvSpPr>
        <p:spPr>
          <a:xfrm>
            <a:off x="5181600" y="479464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Contextual outlier or linkage outliers when data points have some sort of relationship</a:t>
            </a:r>
          </a:p>
          <a:p>
            <a:r>
              <a:rPr lang="en-US" dirty="0" smtClean="0"/>
              <a:t>Generative models: incorrect choice of data model leads to poor detection; poor fit results in erroneous assumptions</a:t>
            </a:r>
          </a:p>
          <a:p>
            <a:r>
              <a:rPr lang="en-US" dirty="0" smtClean="0"/>
              <a:t>High dimensional data =&gt; definition of spatial locality is ill-defined because of data </a:t>
            </a:r>
            <a:r>
              <a:rPr lang="en-US" dirty="0" err="1" smtClean="0"/>
              <a:t>sparsity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point is an outlier because of relative position not its extreme position. </a:t>
            </a:r>
          </a:p>
          <a:p>
            <a:r>
              <a:rPr lang="en-US" dirty="0" smtClean="0"/>
              <a:t>Z-value test would failed miserably in figure 1.a as data point A would be as center</a:t>
            </a:r>
          </a:p>
          <a:p>
            <a:r>
              <a:rPr lang="en-US" dirty="0" smtClean="0"/>
              <a:t>Good understanding of data before modeling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value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tails of the underlying distribution</a:t>
            </a:r>
          </a:p>
          <a:p>
            <a:r>
              <a:rPr lang="en-US" dirty="0" err="1" smtClean="0"/>
              <a:t>Hawkings</a:t>
            </a:r>
            <a:r>
              <a:rPr lang="en-US" dirty="0" smtClean="0"/>
              <a:t> define outliers by their generative probability rather than extremity  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Hawkings</a:t>
            </a:r>
            <a:r>
              <a:rPr lang="en-US" dirty="0" smtClean="0"/>
              <a:t> definition {1,2,2,50,98,98,90} the value 50 is the strongest outlier while 50 is the average of dataset and is most definitely not an extreme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and Statistic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modeled in the form of a closed form probability distribution. The parameters of the models is learned. Class membership probability of data points are computed</a:t>
            </a:r>
          </a:p>
          <a:p>
            <a:r>
              <a:rPr lang="en-US" dirty="0" smtClean="0"/>
              <a:t>Disadvantage of probabilistic models  is that they try to fit the data to a particular kind of distribution which may not often be appropriate for the 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Proximity-based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difference between clustering and density based methods is that clustering methods segment the points whereas density based methods segment the 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Datasets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500" dirty="0" smtClean="0"/>
              <a:t>Anomaly Injection: model is expected to detect the injected data points as outlier.</a:t>
            </a:r>
          </a:p>
          <a:p>
            <a:pPr lvl="1"/>
            <a:r>
              <a:rPr lang="en-US" sz="2000" dirty="0" smtClean="0"/>
              <a:t>Anomaly Injection in real world datasets:</a:t>
            </a:r>
          </a:p>
          <a:p>
            <a:pPr lvl="2"/>
            <a:r>
              <a:rPr lang="en-US" sz="1800" dirty="0" smtClean="0"/>
              <a:t>In Soccer dataset there are players with different 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positions</a:t>
            </a:r>
            <a:r>
              <a:rPr lang="en-US" sz="1800" dirty="0" smtClean="0"/>
              <a:t>; we consider players of a specific position as normal population and inject players of a different position as outliers. </a:t>
            </a:r>
          </a:p>
          <a:p>
            <a:pPr lvl="3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Strikers</a:t>
            </a:r>
            <a:r>
              <a:rPr lang="en-US" sz="1200" dirty="0" smtClean="0"/>
              <a:t> as normal; </a:t>
            </a:r>
            <a:r>
              <a:rPr lang="en-US" sz="1200" dirty="0" smtClean="0">
                <a:solidFill>
                  <a:srgbClr val="FF0000"/>
                </a:solidFill>
              </a:rPr>
              <a:t>Goalies</a:t>
            </a:r>
            <a:r>
              <a:rPr lang="en-US" sz="1200" dirty="0" smtClean="0"/>
              <a:t> as outlier</a:t>
            </a:r>
          </a:p>
          <a:p>
            <a:pPr lvl="3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Midfielders</a:t>
            </a:r>
            <a:r>
              <a:rPr lang="en-US" sz="1200" dirty="0" smtClean="0"/>
              <a:t> as normal; </a:t>
            </a:r>
            <a:r>
              <a:rPr lang="en-US" sz="1200" dirty="0" smtClean="0">
                <a:solidFill>
                  <a:srgbClr val="FF0000"/>
                </a:solidFill>
              </a:rPr>
              <a:t>Strikers</a:t>
            </a:r>
            <a:r>
              <a:rPr lang="en-US" sz="1200" dirty="0" smtClean="0"/>
              <a:t> as outlier</a:t>
            </a:r>
          </a:p>
          <a:p>
            <a:pPr lvl="2"/>
            <a:r>
              <a:rPr lang="en-US" sz="1800" dirty="0" smtClean="0"/>
              <a:t>In </a:t>
            </a:r>
            <a:r>
              <a:rPr lang="en-US" sz="1800" dirty="0" err="1" smtClean="0"/>
              <a:t>IMDb</a:t>
            </a:r>
            <a:r>
              <a:rPr lang="en-US" sz="1800" dirty="0" smtClean="0"/>
              <a:t> dataset, there movies with different 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genres</a:t>
            </a:r>
            <a:r>
              <a:rPr lang="en-US" sz="1800" dirty="0" smtClean="0"/>
              <a:t>; we consider movies of a specific genre as normal population and inject movies of different genre as outliers.</a:t>
            </a:r>
          </a:p>
          <a:p>
            <a:pPr lvl="3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Drama</a:t>
            </a:r>
            <a:r>
              <a:rPr lang="en-US" sz="1200" dirty="0" smtClean="0"/>
              <a:t> vs. </a:t>
            </a:r>
            <a:r>
              <a:rPr lang="en-US" sz="1200" dirty="0" smtClean="0">
                <a:solidFill>
                  <a:srgbClr val="FF0000"/>
                </a:solidFill>
              </a:rPr>
              <a:t>Comedy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Network or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 increase the minimum code length required to describe the dataset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Depth-based methods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</a:t>
            </a:r>
            <a:r>
              <a:rPr lang="en-US" dirty="0" smtClean="0"/>
              <a:t>o</a:t>
            </a:r>
            <a:r>
              <a:rPr lang="en-US" dirty="0" smtClean="0"/>
              <a:t>n convex hull analysis.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3352800" y="2286000"/>
            <a:ext cx="2743200" cy="2667000"/>
            <a:chOff x="2209800" y="2133600"/>
            <a:chExt cx="2743200" cy="2667000"/>
          </a:xfrm>
        </p:grpSpPr>
        <p:sp>
          <p:nvSpPr>
            <p:cNvPr id="202" name="Rectangle 201"/>
            <p:cNvSpPr/>
            <p:nvPr/>
          </p:nvSpPr>
          <p:spPr>
            <a:xfrm>
              <a:off x="2209800" y="2133600"/>
              <a:ext cx="2743200" cy="2667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lowchart: Connector 202"/>
            <p:cNvSpPr/>
            <p:nvPr/>
          </p:nvSpPr>
          <p:spPr>
            <a:xfrm>
              <a:off x="3276600" y="35082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lowchart: Connector 203"/>
            <p:cNvSpPr/>
            <p:nvPr/>
          </p:nvSpPr>
          <p:spPr>
            <a:xfrm>
              <a:off x="2971800" y="3316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lowchart: Connector 204"/>
            <p:cNvSpPr/>
            <p:nvPr/>
          </p:nvSpPr>
          <p:spPr>
            <a:xfrm>
              <a:off x="3011424" y="3773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lowchart: Connector 205"/>
            <p:cNvSpPr/>
            <p:nvPr/>
          </p:nvSpPr>
          <p:spPr>
            <a:xfrm>
              <a:off x="2743200" y="3849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lowchart: Connector 206"/>
            <p:cNvSpPr/>
            <p:nvPr/>
          </p:nvSpPr>
          <p:spPr>
            <a:xfrm>
              <a:off x="3124200" y="3392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lowchart: Connector 207"/>
            <p:cNvSpPr/>
            <p:nvPr/>
          </p:nvSpPr>
          <p:spPr>
            <a:xfrm>
              <a:off x="3048000" y="3773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lowchart: Connector 208"/>
            <p:cNvSpPr/>
            <p:nvPr/>
          </p:nvSpPr>
          <p:spPr>
            <a:xfrm>
              <a:off x="3200400" y="3316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lowchart: Connector 209"/>
            <p:cNvSpPr/>
            <p:nvPr/>
          </p:nvSpPr>
          <p:spPr>
            <a:xfrm>
              <a:off x="2935224" y="3925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lowchart: Connector 210"/>
            <p:cNvSpPr/>
            <p:nvPr/>
          </p:nvSpPr>
          <p:spPr>
            <a:xfrm>
              <a:off x="2859024" y="36606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lowchart: Connector 211"/>
            <p:cNvSpPr/>
            <p:nvPr/>
          </p:nvSpPr>
          <p:spPr>
            <a:xfrm>
              <a:off x="2514600" y="3925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lowchart: Connector 212"/>
            <p:cNvSpPr/>
            <p:nvPr/>
          </p:nvSpPr>
          <p:spPr>
            <a:xfrm>
              <a:off x="3316224" y="3392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lowchart: Connector 213"/>
            <p:cNvSpPr/>
            <p:nvPr/>
          </p:nvSpPr>
          <p:spPr>
            <a:xfrm>
              <a:off x="2667000" y="40020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lowchart: Connector 214"/>
            <p:cNvSpPr/>
            <p:nvPr/>
          </p:nvSpPr>
          <p:spPr>
            <a:xfrm>
              <a:off x="3087624" y="3925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lowchart: Connector 215"/>
            <p:cNvSpPr/>
            <p:nvPr/>
          </p:nvSpPr>
          <p:spPr>
            <a:xfrm>
              <a:off x="2859024" y="37368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lowchart: Connector 216"/>
            <p:cNvSpPr/>
            <p:nvPr/>
          </p:nvSpPr>
          <p:spPr>
            <a:xfrm>
              <a:off x="3048000" y="3544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lowchart: Connector 217"/>
            <p:cNvSpPr/>
            <p:nvPr/>
          </p:nvSpPr>
          <p:spPr>
            <a:xfrm>
              <a:off x="2819400" y="36210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Flowchart: Connector 218"/>
            <p:cNvSpPr/>
            <p:nvPr/>
          </p:nvSpPr>
          <p:spPr>
            <a:xfrm>
              <a:off x="3048000" y="35082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219"/>
            <p:cNvSpPr/>
            <p:nvPr/>
          </p:nvSpPr>
          <p:spPr>
            <a:xfrm>
              <a:off x="3124200" y="3392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Flowchart: Connector 220"/>
            <p:cNvSpPr/>
            <p:nvPr/>
          </p:nvSpPr>
          <p:spPr>
            <a:xfrm>
              <a:off x="3087624" y="35844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lowchart: Connector 221"/>
            <p:cNvSpPr/>
            <p:nvPr/>
          </p:nvSpPr>
          <p:spPr>
            <a:xfrm>
              <a:off x="2895600" y="38130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lowchart: Connector 222"/>
            <p:cNvSpPr/>
            <p:nvPr/>
          </p:nvSpPr>
          <p:spPr>
            <a:xfrm>
              <a:off x="2895600" y="3925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lowchart: Connector 223"/>
            <p:cNvSpPr/>
            <p:nvPr/>
          </p:nvSpPr>
          <p:spPr>
            <a:xfrm>
              <a:off x="3087624" y="36606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lowchart: Connector 224"/>
            <p:cNvSpPr/>
            <p:nvPr/>
          </p:nvSpPr>
          <p:spPr>
            <a:xfrm>
              <a:off x="3276600" y="3468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Flowchart: Connector 225"/>
            <p:cNvSpPr/>
            <p:nvPr/>
          </p:nvSpPr>
          <p:spPr>
            <a:xfrm>
              <a:off x="2743200" y="38130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lowchart: Connector 226"/>
            <p:cNvSpPr/>
            <p:nvPr/>
          </p:nvSpPr>
          <p:spPr>
            <a:xfrm>
              <a:off x="2971800" y="33558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Flowchart: Connector 227"/>
            <p:cNvSpPr/>
            <p:nvPr/>
          </p:nvSpPr>
          <p:spPr>
            <a:xfrm>
              <a:off x="3352800" y="34320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lowchart: Connector 228"/>
            <p:cNvSpPr/>
            <p:nvPr/>
          </p:nvSpPr>
          <p:spPr>
            <a:xfrm>
              <a:off x="3048000" y="35844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lowchart: Connector 229"/>
            <p:cNvSpPr/>
            <p:nvPr/>
          </p:nvSpPr>
          <p:spPr>
            <a:xfrm>
              <a:off x="2859024" y="38130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lowchart: Connector 230"/>
            <p:cNvSpPr/>
            <p:nvPr/>
          </p:nvSpPr>
          <p:spPr>
            <a:xfrm>
              <a:off x="2667000" y="40416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lowchart: Connector 231"/>
            <p:cNvSpPr/>
            <p:nvPr/>
          </p:nvSpPr>
          <p:spPr>
            <a:xfrm>
              <a:off x="2859024" y="38892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lowchart: Connector 232"/>
            <p:cNvSpPr/>
            <p:nvPr/>
          </p:nvSpPr>
          <p:spPr>
            <a:xfrm>
              <a:off x="2667000" y="38892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lowchart: Connector 233"/>
            <p:cNvSpPr/>
            <p:nvPr/>
          </p:nvSpPr>
          <p:spPr>
            <a:xfrm>
              <a:off x="2855976" y="36606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Flowchart: Connector 234"/>
            <p:cNvSpPr/>
            <p:nvPr/>
          </p:nvSpPr>
          <p:spPr>
            <a:xfrm>
              <a:off x="3048000" y="3316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lowchart: Connector 235"/>
            <p:cNvSpPr/>
            <p:nvPr/>
          </p:nvSpPr>
          <p:spPr>
            <a:xfrm>
              <a:off x="3276600" y="35052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lowchart: Connector 236"/>
            <p:cNvSpPr/>
            <p:nvPr/>
          </p:nvSpPr>
          <p:spPr>
            <a:xfrm>
              <a:off x="3087624" y="3392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lowchart: Connector 237"/>
            <p:cNvSpPr/>
            <p:nvPr/>
          </p:nvSpPr>
          <p:spPr>
            <a:xfrm>
              <a:off x="2895600" y="37338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Flowchart: Connector 238"/>
            <p:cNvSpPr/>
            <p:nvPr/>
          </p:nvSpPr>
          <p:spPr>
            <a:xfrm>
              <a:off x="3087624" y="3468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Flowchart: Connector 239"/>
            <p:cNvSpPr/>
            <p:nvPr/>
          </p:nvSpPr>
          <p:spPr>
            <a:xfrm>
              <a:off x="2971800" y="3468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lowchart: Connector 240"/>
            <p:cNvSpPr/>
            <p:nvPr/>
          </p:nvSpPr>
          <p:spPr>
            <a:xfrm>
              <a:off x="3048000" y="33528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lowchart: Connector 241"/>
            <p:cNvSpPr/>
            <p:nvPr/>
          </p:nvSpPr>
          <p:spPr>
            <a:xfrm>
              <a:off x="3087624" y="38100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lowchart: Connector 242"/>
            <p:cNvSpPr/>
            <p:nvPr/>
          </p:nvSpPr>
          <p:spPr>
            <a:xfrm>
              <a:off x="3011424" y="3544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lowchart: Connector 243"/>
            <p:cNvSpPr/>
            <p:nvPr/>
          </p:nvSpPr>
          <p:spPr>
            <a:xfrm>
              <a:off x="2667000" y="38100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lowchart: Connector 244"/>
            <p:cNvSpPr/>
            <p:nvPr/>
          </p:nvSpPr>
          <p:spPr>
            <a:xfrm>
              <a:off x="2819400" y="38862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lowchart: Connector 245"/>
            <p:cNvSpPr/>
            <p:nvPr/>
          </p:nvSpPr>
          <p:spPr>
            <a:xfrm>
              <a:off x="3011424" y="36210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lowchart: Connector 246"/>
            <p:cNvSpPr/>
            <p:nvPr/>
          </p:nvSpPr>
          <p:spPr>
            <a:xfrm>
              <a:off x="3200400" y="34290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lowchart: Connector 247"/>
            <p:cNvSpPr/>
            <p:nvPr/>
          </p:nvSpPr>
          <p:spPr>
            <a:xfrm>
              <a:off x="2971800" y="35052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lowchart: Connector 248"/>
            <p:cNvSpPr/>
            <p:nvPr/>
          </p:nvSpPr>
          <p:spPr>
            <a:xfrm>
              <a:off x="3200400" y="3392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lowchart: Connector 249"/>
            <p:cNvSpPr/>
            <p:nvPr/>
          </p:nvSpPr>
          <p:spPr>
            <a:xfrm>
              <a:off x="3240024" y="3468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lowchart: Connector 250"/>
            <p:cNvSpPr/>
            <p:nvPr/>
          </p:nvSpPr>
          <p:spPr>
            <a:xfrm>
              <a:off x="3048000" y="3697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Flowchart: Connector 251"/>
            <p:cNvSpPr/>
            <p:nvPr/>
          </p:nvSpPr>
          <p:spPr>
            <a:xfrm>
              <a:off x="3048000" y="38100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lowchart: Connector 252"/>
            <p:cNvSpPr/>
            <p:nvPr/>
          </p:nvSpPr>
          <p:spPr>
            <a:xfrm>
              <a:off x="3240024" y="3544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Flowchart: Connector 253"/>
            <p:cNvSpPr/>
            <p:nvPr/>
          </p:nvSpPr>
          <p:spPr>
            <a:xfrm>
              <a:off x="3084576" y="33528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Flowchart: Connector 254"/>
            <p:cNvSpPr/>
            <p:nvPr/>
          </p:nvSpPr>
          <p:spPr>
            <a:xfrm>
              <a:off x="2895600" y="3697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Flowchart: Connector 255"/>
            <p:cNvSpPr/>
            <p:nvPr/>
          </p:nvSpPr>
          <p:spPr>
            <a:xfrm>
              <a:off x="3200400" y="3468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Flowchart: Connector 256"/>
            <p:cNvSpPr/>
            <p:nvPr/>
          </p:nvSpPr>
          <p:spPr>
            <a:xfrm>
              <a:off x="3011424" y="3697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lowchart: Connector 257"/>
            <p:cNvSpPr/>
            <p:nvPr/>
          </p:nvSpPr>
          <p:spPr>
            <a:xfrm>
              <a:off x="2819400" y="3925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lowchart: Connector 258"/>
            <p:cNvSpPr/>
            <p:nvPr/>
          </p:nvSpPr>
          <p:spPr>
            <a:xfrm>
              <a:off x="3011424" y="3773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Flowchart: Connector 259"/>
            <p:cNvSpPr/>
            <p:nvPr/>
          </p:nvSpPr>
          <p:spPr>
            <a:xfrm>
              <a:off x="2819400" y="3773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Flowchart: Connector 260"/>
            <p:cNvSpPr/>
            <p:nvPr/>
          </p:nvSpPr>
          <p:spPr>
            <a:xfrm>
              <a:off x="3352800" y="3544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Flowchart: Connector 261"/>
            <p:cNvSpPr/>
            <p:nvPr/>
          </p:nvSpPr>
          <p:spPr>
            <a:xfrm>
              <a:off x="3008376" y="3544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Flowchart: Connector 262"/>
            <p:cNvSpPr/>
            <p:nvPr/>
          </p:nvSpPr>
          <p:spPr>
            <a:xfrm>
              <a:off x="2895600" y="38100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lowchart: Connector 263"/>
            <p:cNvSpPr/>
            <p:nvPr/>
          </p:nvSpPr>
          <p:spPr>
            <a:xfrm>
              <a:off x="3048000" y="3697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Flowchart: Connector 264"/>
            <p:cNvSpPr/>
            <p:nvPr/>
          </p:nvSpPr>
          <p:spPr>
            <a:xfrm>
              <a:off x="2782824" y="39624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Flowchart: Connector 265"/>
            <p:cNvSpPr/>
            <p:nvPr/>
          </p:nvSpPr>
          <p:spPr>
            <a:xfrm>
              <a:off x="2514600" y="40386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Flowchart: Connector 266"/>
            <p:cNvSpPr/>
            <p:nvPr/>
          </p:nvSpPr>
          <p:spPr>
            <a:xfrm>
              <a:off x="2935224" y="39624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Flowchart: Connector 267"/>
            <p:cNvSpPr/>
            <p:nvPr/>
          </p:nvSpPr>
          <p:spPr>
            <a:xfrm>
              <a:off x="2706624" y="3773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Flowchart: Connector 268"/>
            <p:cNvSpPr/>
            <p:nvPr/>
          </p:nvSpPr>
          <p:spPr>
            <a:xfrm>
              <a:off x="2819400" y="39624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Flowchart: Connector 269"/>
            <p:cNvSpPr/>
            <p:nvPr/>
          </p:nvSpPr>
          <p:spPr>
            <a:xfrm>
              <a:off x="2630424" y="3849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Flowchart: Connector 270"/>
            <p:cNvSpPr/>
            <p:nvPr/>
          </p:nvSpPr>
          <p:spPr>
            <a:xfrm>
              <a:off x="2438400" y="41910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lowchart: Connector 271"/>
            <p:cNvSpPr/>
            <p:nvPr/>
          </p:nvSpPr>
          <p:spPr>
            <a:xfrm>
              <a:off x="2630424" y="3925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lowchart: Connector 272"/>
            <p:cNvSpPr/>
            <p:nvPr/>
          </p:nvSpPr>
          <p:spPr>
            <a:xfrm>
              <a:off x="2819400" y="37338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Flowchart: Connector 273"/>
            <p:cNvSpPr/>
            <p:nvPr/>
          </p:nvSpPr>
          <p:spPr>
            <a:xfrm>
              <a:off x="3048000" y="38862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Flowchart: Connector 274"/>
            <p:cNvSpPr/>
            <p:nvPr/>
          </p:nvSpPr>
          <p:spPr>
            <a:xfrm>
              <a:off x="2859024" y="3773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lowchart: Connector 275"/>
            <p:cNvSpPr/>
            <p:nvPr/>
          </p:nvSpPr>
          <p:spPr>
            <a:xfrm>
              <a:off x="2667000" y="40020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Flowchart: Connector 276"/>
            <p:cNvSpPr/>
            <p:nvPr/>
          </p:nvSpPr>
          <p:spPr>
            <a:xfrm>
              <a:off x="2667000" y="41148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Flowchart: Connector 277"/>
            <p:cNvSpPr/>
            <p:nvPr/>
          </p:nvSpPr>
          <p:spPr>
            <a:xfrm>
              <a:off x="2859024" y="3849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lowchart: Connector 278"/>
            <p:cNvSpPr/>
            <p:nvPr/>
          </p:nvSpPr>
          <p:spPr>
            <a:xfrm>
              <a:off x="2514600" y="38862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Flowchart: Connector 279"/>
            <p:cNvSpPr/>
            <p:nvPr/>
          </p:nvSpPr>
          <p:spPr>
            <a:xfrm>
              <a:off x="3048000" y="36576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Flowchart: Connector 280"/>
            <p:cNvSpPr/>
            <p:nvPr/>
          </p:nvSpPr>
          <p:spPr>
            <a:xfrm>
              <a:off x="2514600" y="40020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Flowchart: Connector 281"/>
            <p:cNvSpPr/>
            <p:nvPr/>
          </p:nvSpPr>
          <p:spPr>
            <a:xfrm>
              <a:off x="2819400" y="3773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Flowchart: Connector 282"/>
            <p:cNvSpPr/>
            <p:nvPr/>
          </p:nvSpPr>
          <p:spPr>
            <a:xfrm>
              <a:off x="2630424" y="40020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Flowchart: Connector 283"/>
            <p:cNvSpPr/>
            <p:nvPr/>
          </p:nvSpPr>
          <p:spPr>
            <a:xfrm>
              <a:off x="2438400" y="4230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Flowchart: Connector 284"/>
            <p:cNvSpPr/>
            <p:nvPr/>
          </p:nvSpPr>
          <p:spPr>
            <a:xfrm>
              <a:off x="2630424" y="4078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Flowchart: Connector 285"/>
            <p:cNvSpPr/>
            <p:nvPr/>
          </p:nvSpPr>
          <p:spPr>
            <a:xfrm>
              <a:off x="2438400" y="4078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lowchart: Connector 286"/>
            <p:cNvSpPr/>
            <p:nvPr/>
          </p:nvSpPr>
          <p:spPr>
            <a:xfrm>
              <a:off x="2971800" y="3849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Flowchart: Connector 287"/>
            <p:cNvSpPr/>
            <p:nvPr/>
          </p:nvSpPr>
          <p:spPr>
            <a:xfrm>
              <a:off x="2627376" y="3849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Flowchart: Connector 288"/>
            <p:cNvSpPr/>
            <p:nvPr/>
          </p:nvSpPr>
          <p:spPr>
            <a:xfrm>
              <a:off x="3276600" y="3392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Flowchart: Connector 289"/>
            <p:cNvSpPr/>
            <p:nvPr/>
          </p:nvSpPr>
          <p:spPr>
            <a:xfrm>
              <a:off x="3429000" y="32796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Flowchart: Connector 290"/>
            <p:cNvSpPr/>
            <p:nvPr/>
          </p:nvSpPr>
          <p:spPr>
            <a:xfrm>
              <a:off x="3163824" y="3544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Flowchart: Connector 291"/>
            <p:cNvSpPr/>
            <p:nvPr/>
          </p:nvSpPr>
          <p:spPr>
            <a:xfrm>
              <a:off x="3087624" y="32796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Flowchart: Connector 292"/>
            <p:cNvSpPr/>
            <p:nvPr/>
          </p:nvSpPr>
          <p:spPr>
            <a:xfrm>
              <a:off x="3544824" y="33558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Flowchart: Connector 293"/>
            <p:cNvSpPr/>
            <p:nvPr/>
          </p:nvSpPr>
          <p:spPr>
            <a:xfrm>
              <a:off x="2895600" y="36210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Flowchart: Connector 294"/>
            <p:cNvSpPr/>
            <p:nvPr/>
          </p:nvSpPr>
          <p:spPr>
            <a:xfrm>
              <a:off x="3316224" y="3544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Flowchart: Connector 295"/>
            <p:cNvSpPr/>
            <p:nvPr/>
          </p:nvSpPr>
          <p:spPr>
            <a:xfrm>
              <a:off x="3087624" y="33558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Flowchart: Connector 296"/>
            <p:cNvSpPr/>
            <p:nvPr/>
          </p:nvSpPr>
          <p:spPr>
            <a:xfrm>
              <a:off x="3276600" y="3163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lowchart: Connector 297"/>
            <p:cNvSpPr/>
            <p:nvPr/>
          </p:nvSpPr>
          <p:spPr>
            <a:xfrm>
              <a:off x="2971800" y="33558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Flowchart: Connector 298"/>
            <p:cNvSpPr/>
            <p:nvPr/>
          </p:nvSpPr>
          <p:spPr>
            <a:xfrm>
              <a:off x="3200400" y="3544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Flowchart: Connector 299"/>
            <p:cNvSpPr/>
            <p:nvPr/>
          </p:nvSpPr>
          <p:spPr>
            <a:xfrm>
              <a:off x="3352800" y="3087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lowchart: Connector 300"/>
            <p:cNvSpPr/>
            <p:nvPr/>
          </p:nvSpPr>
          <p:spPr>
            <a:xfrm>
              <a:off x="3048000" y="32400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Flowchart: Connector 301"/>
            <p:cNvSpPr/>
            <p:nvPr/>
          </p:nvSpPr>
          <p:spPr>
            <a:xfrm>
              <a:off x="3087624" y="3697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Flowchart: Connector 302"/>
            <p:cNvSpPr/>
            <p:nvPr/>
          </p:nvSpPr>
          <p:spPr>
            <a:xfrm>
              <a:off x="3011424" y="34320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Flowchart: Connector 303"/>
            <p:cNvSpPr/>
            <p:nvPr/>
          </p:nvSpPr>
          <p:spPr>
            <a:xfrm>
              <a:off x="3468624" y="3163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Flowchart: Connector 304"/>
            <p:cNvSpPr/>
            <p:nvPr/>
          </p:nvSpPr>
          <p:spPr>
            <a:xfrm>
              <a:off x="2819400" y="3773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Flowchart: Connector 305"/>
            <p:cNvSpPr/>
            <p:nvPr/>
          </p:nvSpPr>
          <p:spPr>
            <a:xfrm>
              <a:off x="3011424" y="35082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Flowchart: Connector 306"/>
            <p:cNvSpPr/>
            <p:nvPr/>
          </p:nvSpPr>
          <p:spPr>
            <a:xfrm>
              <a:off x="3200400" y="3316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Flowchart: Connector 307"/>
            <p:cNvSpPr/>
            <p:nvPr/>
          </p:nvSpPr>
          <p:spPr>
            <a:xfrm>
              <a:off x="2971800" y="3392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Flowchart: Connector 308"/>
            <p:cNvSpPr/>
            <p:nvPr/>
          </p:nvSpPr>
          <p:spPr>
            <a:xfrm>
              <a:off x="3200400" y="32796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Flowchart: Connector 309"/>
            <p:cNvSpPr/>
            <p:nvPr/>
          </p:nvSpPr>
          <p:spPr>
            <a:xfrm>
              <a:off x="3276600" y="3163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Flowchart: Connector 310"/>
            <p:cNvSpPr/>
            <p:nvPr/>
          </p:nvSpPr>
          <p:spPr>
            <a:xfrm>
              <a:off x="3240024" y="33558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Flowchart: Connector 311"/>
            <p:cNvSpPr/>
            <p:nvPr/>
          </p:nvSpPr>
          <p:spPr>
            <a:xfrm>
              <a:off x="3048000" y="35844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Flowchart: Connector 312"/>
            <p:cNvSpPr/>
            <p:nvPr/>
          </p:nvSpPr>
          <p:spPr>
            <a:xfrm>
              <a:off x="3048000" y="3697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Flowchart: Connector 313"/>
            <p:cNvSpPr/>
            <p:nvPr/>
          </p:nvSpPr>
          <p:spPr>
            <a:xfrm>
              <a:off x="3240024" y="34320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Flowchart: Connector 314"/>
            <p:cNvSpPr/>
            <p:nvPr/>
          </p:nvSpPr>
          <p:spPr>
            <a:xfrm>
              <a:off x="3429000" y="32400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Flowchart: Connector 315"/>
            <p:cNvSpPr/>
            <p:nvPr/>
          </p:nvSpPr>
          <p:spPr>
            <a:xfrm>
              <a:off x="3084576" y="32400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Flowchart: Connector 316"/>
            <p:cNvSpPr/>
            <p:nvPr/>
          </p:nvSpPr>
          <p:spPr>
            <a:xfrm>
              <a:off x="3505200" y="32034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Flowchart: Connector 317"/>
            <p:cNvSpPr/>
            <p:nvPr/>
          </p:nvSpPr>
          <p:spPr>
            <a:xfrm>
              <a:off x="3200400" y="33558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lowchart: Connector 318"/>
            <p:cNvSpPr/>
            <p:nvPr/>
          </p:nvSpPr>
          <p:spPr>
            <a:xfrm>
              <a:off x="3011424" y="35844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Flowchart: Connector 319"/>
            <p:cNvSpPr/>
            <p:nvPr/>
          </p:nvSpPr>
          <p:spPr>
            <a:xfrm>
              <a:off x="2819400" y="38130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lowchart: Connector 320"/>
            <p:cNvSpPr/>
            <p:nvPr/>
          </p:nvSpPr>
          <p:spPr>
            <a:xfrm>
              <a:off x="2971800" y="38892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Flowchart: Connector 321"/>
            <p:cNvSpPr/>
            <p:nvPr/>
          </p:nvSpPr>
          <p:spPr>
            <a:xfrm>
              <a:off x="3011424" y="36606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Flowchart: Connector 322"/>
            <p:cNvSpPr/>
            <p:nvPr/>
          </p:nvSpPr>
          <p:spPr>
            <a:xfrm>
              <a:off x="2819400" y="36606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Flowchart: Connector 323"/>
            <p:cNvSpPr/>
            <p:nvPr/>
          </p:nvSpPr>
          <p:spPr>
            <a:xfrm>
              <a:off x="3352800" y="34320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Flowchart: Connector 324"/>
            <p:cNvSpPr/>
            <p:nvPr/>
          </p:nvSpPr>
          <p:spPr>
            <a:xfrm>
              <a:off x="3008376" y="3432048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Flowchart: Connector 325"/>
            <p:cNvSpPr/>
            <p:nvPr/>
          </p:nvSpPr>
          <p:spPr>
            <a:xfrm>
              <a:off x="3200400" y="3087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Flowchart: Connector 326"/>
            <p:cNvSpPr/>
            <p:nvPr/>
          </p:nvSpPr>
          <p:spPr>
            <a:xfrm>
              <a:off x="3429000" y="32766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Flowchart: Connector 327"/>
            <p:cNvSpPr/>
            <p:nvPr/>
          </p:nvSpPr>
          <p:spPr>
            <a:xfrm>
              <a:off x="3316224" y="34290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Flowchart: Connector 328"/>
            <p:cNvSpPr/>
            <p:nvPr/>
          </p:nvSpPr>
          <p:spPr>
            <a:xfrm>
              <a:off x="3240024" y="3163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Flowchart: Connector 329"/>
            <p:cNvSpPr/>
            <p:nvPr/>
          </p:nvSpPr>
          <p:spPr>
            <a:xfrm>
              <a:off x="3048000" y="35052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lowchart: Connector 330"/>
            <p:cNvSpPr/>
            <p:nvPr/>
          </p:nvSpPr>
          <p:spPr>
            <a:xfrm>
              <a:off x="3240024" y="32400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Flowchart: Connector 331"/>
            <p:cNvSpPr/>
            <p:nvPr/>
          </p:nvSpPr>
          <p:spPr>
            <a:xfrm>
              <a:off x="3124200" y="32400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lowchart: Connector 332"/>
            <p:cNvSpPr/>
            <p:nvPr/>
          </p:nvSpPr>
          <p:spPr>
            <a:xfrm>
              <a:off x="3352800" y="34290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Flowchart: Connector 333"/>
            <p:cNvSpPr/>
            <p:nvPr/>
          </p:nvSpPr>
          <p:spPr>
            <a:xfrm>
              <a:off x="3200400" y="31242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Flowchart: Connector 334"/>
            <p:cNvSpPr/>
            <p:nvPr/>
          </p:nvSpPr>
          <p:spPr>
            <a:xfrm>
              <a:off x="3163824" y="3316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Flowchart: Connector 335"/>
            <p:cNvSpPr/>
            <p:nvPr/>
          </p:nvSpPr>
          <p:spPr>
            <a:xfrm>
              <a:off x="2971800" y="36576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Flowchart: Connector 336"/>
            <p:cNvSpPr/>
            <p:nvPr/>
          </p:nvSpPr>
          <p:spPr>
            <a:xfrm>
              <a:off x="3163824" y="3392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Flowchart: Connector 337"/>
            <p:cNvSpPr/>
            <p:nvPr/>
          </p:nvSpPr>
          <p:spPr>
            <a:xfrm>
              <a:off x="3352800" y="32004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Flowchart: Connector 338"/>
            <p:cNvSpPr/>
            <p:nvPr/>
          </p:nvSpPr>
          <p:spPr>
            <a:xfrm>
              <a:off x="3124200" y="32766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Flowchart: Connector 339"/>
            <p:cNvSpPr/>
            <p:nvPr/>
          </p:nvSpPr>
          <p:spPr>
            <a:xfrm>
              <a:off x="3352800" y="30480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Flowchart: Connector 340"/>
            <p:cNvSpPr/>
            <p:nvPr/>
          </p:nvSpPr>
          <p:spPr>
            <a:xfrm>
              <a:off x="3392424" y="32400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Flowchart: Connector 341"/>
            <p:cNvSpPr/>
            <p:nvPr/>
          </p:nvSpPr>
          <p:spPr>
            <a:xfrm>
              <a:off x="3200400" y="3468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Flowchart: Connector 342"/>
            <p:cNvSpPr/>
            <p:nvPr/>
          </p:nvSpPr>
          <p:spPr>
            <a:xfrm>
              <a:off x="3392424" y="3316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Flowchart: Connector 343"/>
            <p:cNvSpPr/>
            <p:nvPr/>
          </p:nvSpPr>
          <p:spPr>
            <a:xfrm>
              <a:off x="3048000" y="33528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Flowchart: Connector 344"/>
            <p:cNvSpPr/>
            <p:nvPr/>
          </p:nvSpPr>
          <p:spPr>
            <a:xfrm>
              <a:off x="3236976" y="31242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Flowchart: Connector 345"/>
            <p:cNvSpPr/>
            <p:nvPr/>
          </p:nvSpPr>
          <p:spPr>
            <a:xfrm>
              <a:off x="3048000" y="3468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Flowchart: Connector 346"/>
            <p:cNvSpPr/>
            <p:nvPr/>
          </p:nvSpPr>
          <p:spPr>
            <a:xfrm>
              <a:off x="3352800" y="32400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Flowchart: Connector 347"/>
            <p:cNvSpPr/>
            <p:nvPr/>
          </p:nvSpPr>
          <p:spPr>
            <a:xfrm>
              <a:off x="3163824" y="3468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Flowchart: Connector 348"/>
            <p:cNvSpPr/>
            <p:nvPr/>
          </p:nvSpPr>
          <p:spPr>
            <a:xfrm>
              <a:off x="2971800" y="3697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Flowchart: Connector 349"/>
            <p:cNvSpPr/>
            <p:nvPr/>
          </p:nvSpPr>
          <p:spPr>
            <a:xfrm>
              <a:off x="2971800" y="3544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lowchart: Connector 350"/>
            <p:cNvSpPr/>
            <p:nvPr/>
          </p:nvSpPr>
          <p:spPr>
            <a:xfrm>
              <a:off x="3505200" y="3316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lowchart: Connector 351"/>
            <p:cNvSpPr/>
            <p:nvPr/>
          </p:nvSpPr>
          <p:spPr>
            <a:xfrm>
              <a:off x="3160776" y="3316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Flowchart: Connector 352"/>
            <p:cNvSpPr/>
            <p:nvPr/>
          </p:nvSpPr>
          <p:spPr>
            <a:xfrm>
              <a:off x="3048000" y="35814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Flowchart: Connector 353"/>
            <p:cNvSpPr/>
            <p:nvPr/>
          </p:nvSpPr>
          <p:spPr>
            <a:xfrm>
              <a:off x="3200400" y="3468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Flowchart: Connector 354"/>
            <p:cNvSpPr/>
            <p:nvPr/>
          </p:nvSpPr>
          <p:spPr>
            <a:xfrm>
              <a:off x="2935224" y="37338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lowchart: Connector 355"/>
            <p:cNvSpPr/>
            <p:nvPr/>
          </p:nvSpPr>
          <p:spPr>
            <a:xfrm>
              <a:off x="3316224" y="3544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lowchart: Connector 356"/>
            <p:cNvSpPr/>
            <p:nvPr/>
          </p:nvSpPr>
          <p:spPr>
            <a:xfrm>
              <a:off x="2667000" y="38100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Flowchart: Connector 357"/>
            <p:cNvSpPr/>
            <p:nvPr/>
          </p:nvSpPr>
          <p:spPr>
            <a:xfrm>
              <a:off x="3087624" y="37338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Flowchart: Connector 358"/>
            <p:cNvSpPr/>
            <p:nvPr/>
          </p:nvSpPr>
          <p:spPr>
            <a:xfrm>
              <a:off x="2971800" y="37338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Flowchart: Connector 359"/>
            <p:cNvSpPr/>
            <p:nvPr/>
          </p:nvSpPr>
          <p:spPr>
            <a:xfrm>
              <a:off x="2859024" y="38862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lowchart: Connector 360"/>
            <p:cNvSpPr/>
            <p:nvPr/>
          </p:nvSpPr>
          <p:spPr>
            <a:xfrm>
              <a:off x="2438400" y="38862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lowchart: Connector 361"/>
            <p:cNvSpPr/>
            <p:nvPr/>
          </p:nvSpPr>
          <p:spPr>
            <a:xfrm>
              <a:off x="3011424" y="38862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lowchart: Connector 362"/>
            <p:cNvSpPr/>
            <p:nvPr/>
          </p:nvSpPr>
          <p:spPr>
            <a:xfrm>
              <a:off x="2971800" y="35052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lowchart: Connector 363"/>
            <p:cNvSpPr/>
            <p:nvPr/>
          </p:nvSpPr>
          <p:spPr>
            <a:xfrm>
              <a:off x="2971800" y="3468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Flowchart: Connector 364"/>
            <p:cNvSpPr/>
            <p:nvPr/>
          </p:nvSpPr>
          <p:spPr>
            <a:xfrm>
              <a:off x="3011424" y="3544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Flowchart: Connector 365"/>
            <p:cNvSpPr/>
            <p:nvPr/>
          </p:nvSpPr>
          <p:spPr>
            <a:xfrm>
              <a:off x="2819400" y="3773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Flowchart: Connector 366"/>
            <p:cNvSpPr/>
            <p:nvPr/>
          </p:nvSpPr>
          <p:spPr>
            <a:xfrm>
              <a:off x="2819400" y="38862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Flowchart: Connector 367"/>
            <p:cNvSpPr/>
            <p:nvPr/>
          </p:nvSpPr>
          <p:spPr>
            <a:xfrm>
              <a:off x="3011424" y="36210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Flowchart: Connector 368"/>
            <p:cNvSpPr/>
            <p:nvPr/>
          </p:nvSpPr>
          <p:spPr>
            <a:xfrm>
              <a:off x="3200400" y="34290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Flowchart: Connector 369"/>
            <p:cNvSpPr/>
            <p:nvPr/>
          </p:nvSpPr>
          <p:spPr>
            <a:xfrm>
              <a:off x="2667000" y="3773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Flowchart: Connector 370"/>
            <p:cNvSpPr/>
            <p:nvPr/>
          </p:nvSpPr>
          <p:spPr>
            <a:xfrm>
              <a:off x="3276600" y="3392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Flowchart: Connector 371"/>
            <p:cNvSpPr/>
            <p:nvPr/>
          </p:nvSpPr>
          <p:spPr>
            <a:xfrm>
              <a:off x="2971800" y="35448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Flowchart: Connector 372"/>
            <p:cNvSpPr/>
            <p:nvPr/>
          </p:nvSpPr>
          <p:spPr>
            <a:xfrm>
              <a:off x="2782824" y="37734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Flowchart: Connector 373"/>
            <p:cNvSpPr/>
            <p:nvPr/>
          </p:nvSpPr>
          <p:spPr>
            <a:xfrm>
              <a:off x="3392424" y="3468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Flowchart: Connector 374"/>
            <p:cNvSpPr/>
            <p:nvPr/>
          </p:nvSpPr>
          <p:spPr>
            <a:xfrm>
              <a:off x="2782824" y="3849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Flowchart: Connector 375"/>
            <p:cNvSpPr/>
            <p:nvPr/>
          </p:nvSpPr>
          <p:spPr>
            <a:xfrm>
              <a:off x="2590800" y="3849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Flowchart: Connector 376"/>
            <p:cNvSpPr/>
            <p:nvPr/>
          </p:nvSpPr>
          <p:spPr>
            <a:xfrm>
              <a:off x="3316224" y="35814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Flowchart: Connector 377"/>
            <p:cNvSpPr/>
            <p:nvPr/>
          </p:nvSpPr>
          <p:spPr>
            <a:xfrm>
              <a:off x="3352800" y="35814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Flowchart: Connector 378"/>
            <p:cNvSpPr/>
            <p:nvPr/>
          </p:nvSpPr>
          <p:spPr>
            <a:xfrm>
              <a:off x="3200400" y="36210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Flowchart: Connector 379"/>
            <p:cNvSpPr/>
            <p:nvPr/>
          </p:nvSpPr>
          <p:spPr>
            <a:xfrm>
              <a:off x="3392424" y="3617976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Flowchart: Connector 380"/>
            <p:cNvSpPr/>
            <p:nvPr/>
          </p:nvSpPr>
          <p:spPr>
            <a:xfrm>
              <a:off x="3352800" y="3617976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Flowchart: Connector 381"/>
            <p:cNvSpPr/>
            <p:nvPr/>
          </p:nvSpPr>
          <p:spPr>
            <a:xfrm>
              <a:off x="3316224" y="35814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Flowchart: Connector 382"/>
            <p:cNvSpPr/>
            <p:nvPr/>
          </p:nvSpPr>
          <p:spPr>
            <a:xfrm>
              <a:off x="3200400" y="3617976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Flowchart: Connector 383"/>
            <p:cNvSpPr/>
            <p:nvPr/>
          </p:nvSpPr>
          <p:spPr>
            <a:xfrm>
              <a:off x="3276600" y="36576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Flowchart: Connector 384"/>
            <p:cNvSpPr/>
            <p:nvPr/>
          </p:nvSpPr>
          <p:spPr>
            <a:xfrm>
              <a:off x="3392424" y="3617976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Flowchart: Connector 385"/>
            <p:cNvSpPr/>
            <p:nvPr/>
          </p:nvSpPr>
          <p:spPr>
            <a:xfrm>
              <a:off x="3505200" y="32004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7" name="Flowchart: Connector 386"/>
            <p:cNvSpPr/>
            <p:nvPr/>
          </p:nvSpPr>
          <p:spPr>
            <a:xfrm>
              <a:off x="3011424" y="3316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Flowchart: Connector 387"/>
            <p:cNvSpPr/>
            <p:nvPr/>
          </p:nvSpPr>
          <p:spPr>
            <a:xfrm>
              <a:off x="2590800" y="3697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lowchart: Connector 388"/>
            <p:cNvSpPr/>
            <p:nvPr/>
          </p:nvSpPr>
          <p:spPr>
            <a:xfrm>
              <a:off x="3621024" y="38496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Flowchart: Connector 389"/>
            <p:cNvSpPr/>
            <p:nvPr/>
          </p:nvSpPr>
          <p:spPr>
            <a:xfrm>
              <a:off x="2819400" y="3697224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Flowchart: Connector 390"/>
            <p:cNvSpPr/>
            <p:nvPr/>
          </p:nvSpPr>
          <p:spPr>
            <a:xfrm>
              <a:off x="3849624" y="2743200"/>
              <a:ext cx="36576" cy="365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/>
            <p:cNvCxnSpPr>
              <a:stCxn id="391" idx="7"/>
            </p:cNvCxnSpPr>
            <p:nvPr/>
          </p:nvCxnSpPr>
          <p:spPr>
            <a:xfrm flipH="1">
              <a:off x="2971800" y="2748556"/>
              <a:ext cx="909044" cy="451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stCxn id="391" idx="7"/>
            </p:cNvCxnSpPr>
            <p:nvPr/>
          </p:nvCxnSpPr>
          <p:spPr>
            <a:xfrm flipH="1">
              <a:off x="3733800" y="2748556"/>
              <a:ext cx="147044" cy="832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stCxn id="389" idx="5"/>
            </p:cNvCxnSpPr>
            <p:nvPr/>
          </p:nvCxnSpPr>
          <p:spPr>
            <a:xfrm flipV="1">
              <a:off x="3652244" y="2895600"/>
              <a:ext cx="310156" cy="9852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389" idx="5"/>
            </p:cNvCxnSpPr>
            <p:nvPr/>
          </p:nvCxnSpPr>
          <p:spPr>
            <a:xfrm flipH="1">
              <a:off x="2362200" y="3880844"/>
              <a:ext cx="1290044" cy="46255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6" name="TextBox 395"/>
            <p:cNvSpPr txBox="1"/>
            <p:nvPr/>
          </p:nvSpPr>
          <p:spPr>
            <a:xfrm>
              <a:off x="3657600" y="2438400"/>
              <a:ext cx="838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  <a:endParaRPr lang="en-US" sz="10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3657600" y="3733800"/>
              <a:ext cx="838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75000"/>
                    </a:schemeClr>
                  </a:solidFill>
                </a:rPr>
                <a:t>B</a:t>
              </a:r>
              <a:endParaRPr lang="en-US" sz="10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practice most outliers are defined based of their </a:t>
            </a:r>
            <a:r>
              <a:rPr lang="en-US" i="1" dirty="0" smtClean="0"/>
              <a:t>relative values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detect noise </a:t>
            </a:r>
            <a:r>
              <a:rPr lang="en-US" smtClean="0"/>
              <a:t>and outlier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Feature Function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function that </a:t>
            </a:r>
            <a:r>
              <a:rPr lang="en-CA" dirty="0" smtClean="0"/>
              <a:t>aggregates the multiple instantiations to derive a real number that is the value of the attribute.</a:t>
            </a:r>
          </a:p>
          <a:p>
            <a:pPr lvl="1"/>
            <a:r>
              <a:rPr lang="en-US" dirty="0" smtClean="0"/>
              <a:t>We can use either term frequency (TF) or term frequency/inverse document frequency (TF-IDF).</a:t>
            </a:r>
          </a:p>
          <a:p>
            <a:pPr lvl="1"/>
            <a:r>
              <a:rPr lang="en-US" dirty="0" smtClean="0"/>
              <a:t>We call TF and TF-IDF that map multiple instances of a formula to real values: </a:t>
            </a:r>
            <a:r>
              <a:rPr lang="en-US" b="1" dirty="0" smtClean="0">
                <a:solidFill>
                  <a:srgbClr val="FF0000"/>
                </a:solidFill>
              </a:rPr>
              <a:t>Feature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Outlier Detection Challenges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Gill Sans"/>
              </a:rPr>
              <a:t>How to model “</a:t>
            </a:r>
            <a:r>
              <a:rPr lang="en-US" i="1" dirty="0" smtClean="0">
                <a:latin typeface="Gill Sans"/>
              </a:rPr>
              <a:t>normality</a:t>
            </a:r>
            <a:r>
              <a:rPr lang="en-US" dirty="0" smtClean="0">
                <a:latin typeface="Gill Sans"/>
              </a:rPr>
              <a:t>”?</a:t>
            </a:r>
          </a:p>
          <a:p>
            <a:r>
              <a:rPr lang="en-US" dirty="0" smtClean="0">
                <a:latin typeface="Gill Sans"/>
              </a:rPr>
              <a:t>Choosing distance or similarity measure</a:t>
            </a:r>
          </a:p>
          <a:p>
            <a:r>
              <a:rPr lang="en-US" dirty="0" smtClean="0">
                <a:latin typeface="Gill Sans"/>
              </a:rPr>
              <a:t>Noise vs. Outlier</a:t>
            </a:r>
          </a:p>
          <a:p>
            <a:r>
              <a:rPr lang="en-US" dirty="0" smtClean="0">
                <a:latin typeface="Gill Sans"/>
              </a:rPr>
              <a:t>Interpretability </a:t>
            </a:r>
          </a:p>
          <a:p>
            <a:r>
              <a:rPr lang="en-US" dirty="0" smtClean="0">
                <a:latin typeface="Gill Sans"/>
              </a:rPr>
              <a:t>Class Imbalance</a:t>
            </a:r>
          </a:p>
          <a:p>
            <a:endParaRPr lang="en-US" dirty="0">
              <a:latin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411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Outlier Analysis, </a:t>
            </a:r>
            <a:r>
              <a:rPr lang="en-US" sz="1000" dirty="0" err="1" smtClean="0"/>
              <a:t>Aggarwal</a:t>
            </a:r>
            <a:r>
              <a:rPr lang="en-US" sz="1000" dirty="0" smtClean="0"/>
              <a:t>, 2013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Evaluation Metrics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Dimensionality: </a:t>
            </a:r>
            <a:r>
              <a:rPr lang="en-US" dirty="0" smtClean="0"/>
              <a:t>The number of attributes in the final attribute table</a:t>
            </a:r>
          </a:p>
          <a:p>
            <a:r>
              <a:rPr lang="en-US" b="1" dirty="0" smtClean="0"/>
              <a:t>Attribute Complexity: </a:t>
            </a:r>
            <a:r>
              <a:rPr lang="en-US" dirty="0" smtClean="0"/>
              <a:t>The length of conjunctions that define attributes</a:t>
            </a:r>
          </a:p>
          <a:p>
            <a:r>
              <a:rPr lang="en-US" b="1" dirty="0" smtClean="0"/>
              <a:t>Outlier Analysis Run Time</a:t>
            </a:r>
          </a:p>
          <a:p>
            <a:r>
              <a:rPr lang="en-US" b="1" dirty="0" smtClean="0"/>
              <a:t>Attribute Construction Time</a:t>
            </a:r>
          </a:p>
          <a:p>
            <a:r>
              <a:rPr lang="en-US" dirty="0" smtClean="0"/>
              <a:t>Apply state-of-the-art outlier detection methods to the attribute table in order to compare the performance of different feature generation methods. </a:t>
            </a:r>
          </a:p>
          <a:p>
            <a:pPr marL="971550" lvl="1" indent="-514350"/>
            <a:r>
              <a:rPr lang="en-US" dirty="0" smtClean="0"/>
              <a:t>Performance accuracy score: AUC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Categorization of Existing outlier Detection work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47" name="Shape 68"/>
          <p:cNvSpPr/>
          <p:nvPr/>
        </p:nvSpPr>
        <p:spPr>
          <a:xfrm>
            <a:off x="1600200" y="1922100"/>
            <a:ext cx="3276600" cy="74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700" dirty="0">
                <a:latin typeface="Gill Sans"/>
              </a:rPr>
              <a:t>Outlier Detection in </a:t>
            </a:r>
            <a:r>
              <a:rPr lang="en-GB" sz="1700" b="1" dirty="0">
                <a:latin typeface="Gill Sans"/>
              </a:rPr>
              <a:t>Static Data</a:t>
            </a:r>
          </a:p>
        </p:txBody>
      </p:sp>
      <p:sp>
        <p:nvSpPr>
          <p:cNvPr id="48" name="Shape 69"/>
          <p:cNvSpPr/>
          <p:nvPr/>
        </p:nvSpPr>
        <p:spPr>
          <a:xfrm>
            <a:off x="5486400" y="1981200"/>
            <a:ext cx="3429000" cy="6687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 dirty="0">
                <a:solidFill>
                  <a:schemeClr val="dk1"/>
                </a:solidFill>
                <a:latin typeface="Gill Sans"/>
              </a:rPr>
              <a:t>Outlier Detection in Dynamic Data</a:t>
            </a:r>
          </a:p>
        </p:txBody>
      </p:sp>
      <p:sp>
        <p:nvSpPr>
          <p:cNvPr id="49" name="Shape 70"/>
          <p:cNvSpPr/>
          <p:nvPr/>
        </p:nvSpPr>
        <p:spPr>
          <a:xfrm>
            <a:off x="457200" y="3276600"/>
            <a:ext cx="2209800" cy="6231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>
                <a:solidFill>
                  <a:schemeClr val="dk1"/>
                </a:solidFill>
                <a:latin typeface="Gill Sans"/>
              </a:rPr>
              <a:t>Input Format: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chemeClr val="dk1"/>
                </a:solidFill>
                <a:latin typeface="Gill Sans"/>
              </a:rPr>
              <a:t>Propositional Data </a:t>
            </a:r>
          </a:p>
        </p:txBody>
      </p:sp>
      <p:sp>
        <p:nvSpPr>
          <p:cNvPr id="50" name="Shape 71"/>
          <p:cNvSpPr/>
          <p:nvPr/>
        </p:nvSpPr>
        <p:spPr>
          <a:xfrm>
            <a:off x="4953000" y="3276600"/>
            <a:ext cx="2292376" cy="6032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Gill Sans"/>
              </a:rPr>
              <a:t>Input Format: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b="1" dirty="0">
                <a:solidFill>
                  <a:schemeClr val="dk1"/>
                </a:solidFill>
                <a:latin typeface="Gill Sans"/>
              </a:rPr>
              <a:t>Structured Data </a:t>
            </a:r>
          </a:p>
        </p:txBody>
      </p:sp>
      <p:cxnSp>
        <p:nvCxnSpPr>
          <p:cNvPr id="51" name="Shape 72"/>
          <p:cNvCxnSpPr>
            <a:stCxn id="47" idx="2"/>
            <a:endCxn id="49" idx="0"/>
          </p:cNvCxnSpPr>
          <p:nvPr/>
        </p:nvCxnSpPr>
        <p:spPr>
          <a:xfrm rot="5400000">
            <a:off x="2095500" y="2133600"/>
            <a:ext cx="609600" cy="1676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73"/>
          <p:cNvCxnSpPr>
            <a:stCxn id="47" idx="2"/>
            <a:endCxn id="50" idx="0"/>
          </p:cNvCxnSpPr>
          <p:nvPr/>
        </p:nvCxnSpPr>
        <p:spPr>
          <a:xfrm rot="16200000" flipH="1">
            <a:off x="4364044" y="1541456"/>
            <a:ext cx="609600" cy="286068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74"/>
          <p:cNvSpPr/>
          <p:nvPr/>
        </p:nvSpPr>
        <p:spPr>
          <a:xfrm>
            <a:off x="76200" y="5791200"/>
            <a:ext cx="13716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dk1"/>
                </a:solidFill>
                <a:latin typeface="Gill Sans"/>
              </a:rPr>
              <a:t>Density-based</a:t>
            </a:r>
            <a:endParaRPr lang="en-GB" sz="1400" dirty="0">
              <a:solidFill>
                <a:schemeClr val="dk1"/>
              </a:solidFill>
              <a:latin typeface="Gill Sans"/>
            </a:endParaRPr>
          </a:p>
        </p:txBody>
      </p:sp>
      <p:sp>
        <p:nvSpPr>
          <p:cNvPr id="54" name="Shape 75"/>
          <p:cNvSpPr/>
          <p:nvPr/>
        </p:nvSpPr>
        <p:spPr>
          <a:xfrm>
            <a:off x="1524000" y="5791200"/>
            <a:ext cx="1447800" cy="373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dk1"/>
                </a:solidFill>
                <a:latin typeface="Gill Sans"/>
              </a:rPr>
              <a:t>Distance-based</a:t>
            </a:r>
            <a:endParaRPr lang="en-GB" sz="1400" dirty="0">
              <a:solidFill>
                <a:schemeClr val="dk1"/>
              </a:solidFill>
              <a:latin typeface="Gill Sans"/>
            </a:endParaRPr>
          </a:p>
        </p:txBody>
      </p:sp>
      <p:sp>
        <p:nvSpPr>
          <p:cNvPr id="55" name="Shape 76"/>
          <p:cNvSpPr/>
          <p:nvPr/>
        </p:nvSpPr>
        <p:spPr>
          <a:xfrm>
            <a:off x="2819400" y="4114800"/>
            <a:ext cx="2057400" cy="450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 dirty="0" smtClean="0">
                <a:solidFill>
                  <a:schemeClr val="dk1"/>
                </a:solidFill>
                <a:latin typeface="Gill Sans"/>
              </a:rPr>
              <a:t>Community Discovery</a:t>
            </a:r>
            <a:endParaRPr lang="en-GB" sz="1500" dirty="0">
              <a:solidFill>
                <a:schemeClr val="dk1"/>
              </a:solidFill>
              <a:latin typeface="Gill Sans"/>
            </a:endParaRPr>
          </a:p>
        </p:txBody>
      </p:sp>
      <p:sp>
        <p:nvSpPr>
          <p:cNvPr id="56" name="Shape 77"/>
          <p:cNvSpPr/>
          <p:nvPr/>
        </p:nvSpPr>
        <p:spPr>
          <a:xfrm>
            <a:off x="4953000" y="4114800"/>
            <a:ext cx="1752600" cy="450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 dirty="0" smtClean="0">
                <a:solidFill>
                  <a:schemeClr val="dk1"/>
                </a:solidFill>
                <a:latin typeface="Gill Sans"/>
              </a:rPr>
              <a:t>Association Rules</a:t>
            </a:r>
            <a:endParaRPr lang="en-GB" sz="1500" dirty="0">
              <a:solidFill>
                <a:schemeClr val="dk1"/>
              </a:solidFill>
              <a:latin typeface="Gill Sans"/>
            </a:endParaRPr>
          </a:p>
        </p:txBody>
      </p:sp>
      <p:cxnSp>
        <p:nvCxnSpPr>
          <p:cNvPr id="57" name="Shape 78"/>
          <p:cNvCxnSpPr>
            <a:stCxn id="49" idx="2"/>
            <a:endCxn id="53" idx="0"/>
          </p:cNvCxnSpPr>
          <p:nvPr/>
        </p:nvCxnSpPr>
        <p:spPr>
          <a:xfrm rot="5400000">
            <a:off x="216300" y="4445400"/>
            <a:ext cx="1891500" cy="800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79"/>
          <p:cNvCxnSpPr>
            <a:stCxn id="49" idx="2"/>
            <a:endCxn id="54" idx="0"/>
          </p:cNvCxnSpPr>
          <p:nvPr/>
        </p:nvCxnSpPr>
        <p:spPr>
          <a:xfrm rot="16200000" flipH="1">
            <a:off x="959250" y="4502550"/>
            <a:ext cx="1891500" cy="685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80"/>
          <p:cNvCxnSpPr>
            <a:stCxn id="50" idx="2"/>
            <a:endCxn id="55" idx="0"/>
          </p:cNvCxnSpPr>
          <p:nvPr/>
        </p:nvCxnSpPr>
        <p:spPr>
          <a:xfrm rot="5400000">
            <a:off x="4856157" y="2871768"/>
            <a:ext cx="234975" cy="225108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" name="Shape 81"/>
          <p:cNvCxnSpPr>
            <a:stCxn id="50" idx="2"/>
            <a:endCxn id="56" idx="0"/>
          </p:cNvCxnSpPr>
          <p:nvPr/>
        </p:nvCxnSpPr>
        <p:spPr>
          <a:xfrm rot="5400000">
            <a:off x="5846757" y="3862368"/>
            <a:ext cx="234975" cy="26988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" name="Shape 87"/>
          <p:cNvSpPr/>
          <p:nvPr/>
        </p:nvSpPr>
        <p:spPr>
          <a:xfrm>
            <a:off x="7543800" y="2667000"/>
            <a:ext cx="2286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88"/>
          <p:cNvSpPr txBox="1"/>
          <p:nvPr/>
        </p:nvSpPr>
        <p:spPr>
          <a:xfrm>
            <a:off x="6934200" y="2882100"/>
            <a:ext cx="2743200" cy="16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 dirty="0">
                <a:latin typeface="Gill Sans"/>
              </a:rPr>
              <a:t>Out of Scope of this </a:t>
            </a:r>
            <a:r>
              <a:rPr lang="en-GB" sz="1200" dirty="0" smtClean="0">
                <a:latin typeface="Gill Sans"/>
              </a:rPr>
              <a:t>Work</a:t>
            </a:r>
            <a:endParaRPr lang="en-GB" sz="1200" dirty="0">
              <a:latin typeface="Gill Sans"/>
            </a:endParaRPr>
          </a:p>
        </p:txBody>
      </p:sp>
      <p:sp>
        <p:nvSpPr>
          <p:cNvPr id="38" name="Shape 77"/>
          <p:cNvSpPr/>
          <p:nvPr/>
        </p:nvSpPr>
        <p:spPr>
          <a:xfrm>
            <a:off x="6781800" y="4114800"/>
            <a:ext cx="2286000" cy="450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 b="1" dirty="0" smtClean="0">
                <a:solidFill>
                  <a:schemeClr val="dk1"/>
                </a:solidFill>
                <a:latin typeface="Gill Sans"/>
              </a:rPr>
              <a:t>Generative Model Based</a:t>
            </a:r>
            <a:endParaRPr lang="en-GB" sz="1400" b="1" dirty="0">
              <a:solidFill>
                <a:schemeClr val="dk1"/>
              </a:solidFill>
              <a:latin typeface="Gill Sans"/>
            </a:endParaRPr>
          </a:p>
        </p:txBody>
      </p:sp>
      <p:cxnSp>
        <p:nvCxnSpPr>
          <p:cNvPr id="64" name="Shape 81"/>
          <p:cNvCxnSpPr>
            <a:stCxn id="50" idx="2"/>
            <a:endCxn id="38" idx="0"/>
          </p:cNvCxnSpPr>
          <p:nvPr/>
        </p:nvCxnSpPr>
        <p:spPr>
          <a:xfrm rot="16200000" flipH="1">
            <a:off x="6894507" y="3084506"/>
            <a:ext cx="234975" cy="18256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5" name="Shape 81"/>
          <p:cNvCxnSpPr>
            <a:stCxn id="49" idx="2"/>
            <a:endCxn id="77" idx="0"/>
          </p:cNvCxnSpPr>
          <p:nvPr/>
        </p:nvCxnSpPr>
        <p:spPr>
          <a:xfrm rot="16200000" flipH="1">
            <a:off x="1816500" y="3645300"/>
            <a:ext cx="1891500" cy="2400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6" name="Shape 81"/>
          <p:cNvCxnSpPr>
            <a:stCxn id="49" idx="2"/>
            <a:endCxn id="80" idx="0"/>
          </p:cNvCxnSpPr>
          <p:nvPr/>
        </p:nvCxnSpPr>
        <p:spPr>
          <a:xfrm rot="16200000" flipH="1">
            <a:off x="2902350" y="2559450"/>
            <a:ext cx="1891500" cy="4572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7" name="Shape 75"/>
          <p:cNvSpPr/>
          <p:nvPr/>
        </p:nvSpPr>
        <p:spPr>
          <a:xfrm>
            <a:off x="3048000" y="5791200"/>
            <a:ext cx="1828800" cy="373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dk1"/>
                </a:solidFill>
                <a:latin typeface="Gill Sans"/>
              </a:rPr>
              <a:t>Subspace Clustering</a:t>
            </a:r>
            <a:endParaRPr lang="en-GB" sz="1400" dirty="0">
              <a:solidFill>
                <a:schemeClr val="dk1"/>
              </a:solidFill>
              <a:latin typeface="Gill Sans"/>
            </a:endParaRPr>
          </a:p>
        </p:txBody>
      </p:sp>
      <p:sp>
        <p:nvSpPr>
          <p:cNvPr id="80" name="Shape 75"/>
          <p:cNvSpPr/>
          <p:nvPr/>
        </p:nvSpPr>
        <p:spPr>
          <a:xfrm>
            <a:off x="5029200" y="5791200"/>
            <a:ext cx="2209800" cy="373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dk1"/>
                </a:solidFill>
                <a:latin typeface="Gill Sans"/>
              </a:rPr>
              <a:t>Generative Model-based</a:t>
            </a:r>
            <a:endParaRPr lang="en-GB" sz="1400" dirty="0">
              <a:solidFill>
                <a:schemeClr val="dk1"/>
              </a:solidFill>
              <a:latin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IMDb</a:t>
            </a:r>
            <a:endParaRPr lang="en-US" dirty="0" smtClean="0"/>
          </a:p>
          <a:p>
            <a:pPr lvl="1"/>
            <a:r>
              <a:rPr lang="en-US" dirty="0" smtClean="0"/>
              <a:t>Drama </a:t>
            </a:r>
            <a:r>
              <a:rPr lang="en-US" dirty="0" err="1" smtClean="0"/>
              <a:t>vs</a:t>
            </a:r>
            <a:r>
              <a:rPr lang="en-US" dirty="0" smtClean="0"/>
              <a:t> Comedy</a:t>
            </a:r>
          </a:p>
          <a:p>
            <a:r>
              <a:rPr lang="en-US" dirty="0" smtClean="0"/>
              <a:t>Premier League</a:t>
            </a:r>
          </a:p>
          <a:p>
            <a:pPr lvl="1"/>
            <a:r>
              <a:rPr lang="en-US" dirty="0" smtClean="0"/>
              <a:t>Striker </a:t>
            </a:r>
            <a:r>
              <a:rPr lang="en-US" dirty="0" err="1" smtClean="0"/>
              <a:t>vs</a:t>
            </a:r>
            <a:r>
              <a:rPr lang="en-US" dirty="0" smtClean="0"/>
              <a:t> Goalie</a:t>
            </a:r>
          </a:p>
          <a:p>
            <a:pPr lvl="1"/>
            <a:r>
              <a:rPr lang="en-US" dirty="0" smtClean="0"/>
              <a:t>Midfielder </a:t>
            </a:r>
            <a:r>
              <a:rPr lang="en-US" dirty="0" err="1" smtClean="0"/>
              <a:t>vs</a:t>
            </a:r>
            <a:r>
              <a:rPr lang="en-US" dirty="0" smtClean="0"/>
              <a:t> Striker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1"/>
          <p:cNvGraphicFramePr/>
          <p:nvPr>
            <p:extLst/>
          </p:nvPr>
        </p:nvGraphicFramePr>
        <p:xfrm>
          <a:off x="4883148" y="5180040"/>
          <a:ext cx="3727452" cy="1296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14718"/>
                <a:gridCol w="559118"/>
                <a:gridCol w="730568"/>
                <a:gridCol w="724218"/>
                <a:gridCol w="798830"/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err="1" smtClean="0"/>
                        <a:t>PlayerID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err="1" smtClean="0"/>
                        <a:t>MatchID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800" dirty="0" err="1" smtClean="0"/>
                        <a:t>ShotEff</a:t>
                      </a:r>
                      <a:r>
                        <a:rPr lang="en-CA" sz="800" dirty="0" smtClean="0"/>
                        <a:t>(P,M)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800" dirty="0" err="1" smtClean="0"/>
                        <a:t>PassEff</a:t>
                      </a:r>
                      <a:r>
                        <a:rPr lang="en-CA" sz="800" dirty="0" smtClean="0"/>
                        <a:t>(P,M)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err="1" smtClean="0"/>
                        <a:t>TackleEff</a:t>
                      </a:r>
                      <a:r>
                        <a:rPr lang="en-US" sz="800" dirty="0" smtClean="0"/>
                        <a:t>(P,M)</a:t>
                      </a:r>
                      <a:endParaRPr sz="800" dirty="0"/>
                    </a:p>
                  </a:txBody>
                  <a:tcPr/>
                </a:tc>
              </a:tr>
              <a:tr h="21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Strikers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1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800" dirty="0" smtClean="0"/>
                        <a:t>Low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800" dirty="0" smtClean="0"/>
                        <a:t>High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Low</a:t>
                      </a:r>
                      <a:endParaRPr sz="800" dirty="0"/>
                    </a:p>
                  </a:txBody>
                  <a:tcPr/>
                </a:tc>
              </a:tr>
              <a:tr h="21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Strikers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2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800" dirty="0" smtClean="0"/>
                        <a:t>Low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800" dirty="0" smtClean="0"/>
                        <a:t>Low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High</a:t>
                      </a:r>
                      <a:endParaRPr sz="800" dirty="0"/>
                    </a:p>
                  </a:txBody>
                  <a:tcPr/>
                </a:tc>
              </a:tr>
              <a:tr h="21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Strikers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3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800" dirty="0" smtClean="0"/>
                        <a:t>High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800" dirty="0" smtClean="0"/>
                        <a:t>High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High</a:t>
                      </a:r>
                      <a:endParaRPr sz="800" dirty="0"/>
                    </a:p>
                  </a:txBody>
                  <a:tcPr/>
                </a:tc>
              </a:tr>
              <a:tr h="216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Strikers</a:t>
                      </a:r>
                      <a:endParaRPr lang="en-GB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1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Low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Low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High</a:t>
                      </a:r>
                      <a:endParaRPr sz="800" dirty="0"/>
                    </a:p>
                  </a:txBody>
                  <a:tcPr/>
                </a:tc>
              </a:tr>
              <a:tr h="216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Strikers</a:t>
                      </a:r>
                      <a:endParaRPr lang="en-GB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2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Low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High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Low</a:t>
                      </a:r>
                      <a:endParaRPr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1"/>
          <p:cNvGraphicFramePr/>
          <p:nvPr>
            <p:extLst/>
          </p:nvPr>
        </p:nvGraphicFramePr>
        <p:xfrm>
          <a:off x="1225548" y="3581400"/>
          <a:ext cx="3727452" cy="646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14718"/>
                <a:gridCol w="559118"/>
                <a:gridCol w="730568"/>
                <a:gridCol w="724218"/>
                <a:gridCol w="79883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err="1" smtClean="0"/>
                        <a:t>PlayerID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err="1" smtClean="0"/>
                        <a:t>MatchID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800" dirty="0" err="1" smtClean="0"/>
                        <a:t>ShotEff</a:t>
                      </a:r>
                      <a:r>
                        <a:rPr lang="en-CA" sz="800" dirty="0" smtClean="0"/>
                        <a:t>(P,M)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800" dirty="0" err="1" smtClean="0"/>
                        <a:t>PassEff</a:t>
                      </a:r>
                      <a:r>
                        <a:rPr lang="en-CA" sz="800" dirty="0" smtClean="0"/>
                        <a:t>(P,M)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err="1" smtClean="0"/>
                        <a:t>TackleEff</a:t>
                      </a:r>
                      <a:r>
                        <a:rPr lang="en-US" sz="800" dirty="0" smtClean="0"/>
                        <a:t>(P,M)</a:t>
                      </a:r>
                      <a:endParaRPr sz="800" dirty="0"/>
                    </a:p>
                  </a:txBody>
                  <a:tcPr/>
                </a:tc>
              </a:tr>
              <a:tr h="21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err="1" smtClean="0"/>
                        <a:t>Midfielader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1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800" dirty="0" smtClean="0"/>
                        <a:t>Low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800" dirty="0" smtClean="0"/>
                        <a:t>High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Low</a:t>
                      </a:r>
                      <a:endParaRPr sz="800" dirty="0"/>
                    </a:p>
                  </a:txBody>
                  <a:tcPr/>
                </a:tc>
              </a:tr>
              <a:tr h="21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Midfielder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2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800" dirty="0" smtClean="0"/>
                        <a:t>Low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800" dirty="0" smtClean="0"/>
                        <a:t>Low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 smtClean="0"/>
                        <a:t>High</a:t>
                      </a:r>
                      <a:endParaRPr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lus 5"/>
          <p:cNvSpPr/>
          <p:nvPr/>
        </p:nvSpPr>
        <p:spPr>
          <a:xfrm>
            <a:off x="4044948" y="4267200"/>
            <a:ext cx="914400" cy="8382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11748" y="41148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Inject object From Another Class </a:t>
            </a:r>
          </a:p>
        </p:txBody>
      </p:sp>
      <p:sp>
        <p:nvSpPr>
          <p:cNvPr id="8" name="Right Arrow 7"/>
          <p:cNvSpPr/>
          <p:nvPr/>
        </p:nvSpPr>
        <p:spPr>
          <a:xfrm rot="2880000">
            <a:off x="4794142" y="4423714"/>
            <a:ext cx="762000" cy="3048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Alternative Way to Construct Feature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Wordification</a:t>
            </a:r>
            <a:r>
              <a:rPr lang="en-US" dirty="0" smtClean="0"/>
              <a:t>: Using the concept of n-grams from NLP:</a:t>
            </a:r>
          </a:p>
          <a:p>
            <a:pPr lvl="1"/>
            <a:r>
              <a:rPr lang="en-US" dirty="0" smtClean="0"/>
              <a:t>Unigram: All single literals.</a:t>
            </a:r>
          </a:p>
          <a:p>
            <a:pPr lvl="1"/>
            <a:r>
              <a:rPr lang="en-US" dirty="0" smtClean="0"/>
              <a:t>Bigram: All conjunctions of two literals.</a:t>
            </a:r>
          </a:p>
          <a:p>
            <a:r>
              <a:rPr lang="en-US" dirty="0" err="1" smtClean="0"/>
              <a:t>TreeLiker</a:t>
            </a:r>
            <a:r>
              <a:rPr lang="en-US" dirty="0" smtClean="0"/>
              <a:t>, WARMAR and basically any Propositionalization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324600"/>
            <a:ext cx="563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 </a:t>
            </a:r>
            <a:r>
              <a:rPr lang="en-US" sz="1000" dirty="0" err="1" smtClean="0"/>
              <a:t>Wordification</a:t>
            </a:r>
            <a:r>
              <a:rPr lang="en-US" sz="1000" dirty="0" smtClean="0"/>
              <a:t> Approach to Relational Data Mining, </a:t>
            </a:r>
            <a:r>
              <a:rPr lang="en-US" sz="1000" dirty="0" err="1" smtClean="0"/>
              <a:t>Perovsek</a:t>
            </a:r>
            <a:r>
              <a:rPr lang="en-US" sz="1000" dirty="0" smtClean="0"/>
              <a:t> et. Al, 2013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1429435"/>
            <a:ext cx="457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1143</Words>
  <Application>Microsoft Office PowerPoint</Application>
  <PresentationFormat>On-screen Show (4:3)</PresentationFormat>
  <Paragraphs>167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Background Slides For Defense</vt:lpstr>
      <vt:lpstr>Datasets</vt:lpstr>
      <vt:lpstr>Feature Function</vt:lpstr>
      <vt:lpstr>Outlier Detection Challenges</vt:lpstr>
      <vt:lpstr>Slide 5</vt:lpstr>
      <vt:lpstr>Evaluation Metrics</vt:lpstr>
      <vt:lpstr>Categorization of Existing outlier Detection work</vt:lpstr>
      <vt:lpstr>Real world Data</vt:lpstr>
      <vt:lpstr>Alternative Way to Construct Feature</vt:lpstr>
      <vt:lpstr>Previous Propositional Outlier Detection Method</vt:lpstr>
      <vt:lpstr>Model-based Outlier Detection: Loglikelihood distance </vt:lpstr>
      <vt:lpstr>Summary of Approach</vt:lpstr>
      <vt:lpstr>Log-Log Plot Power Law and Goodness of Fit</vt:lpstr>
      <vt:lpstr>Noise vs Outlier</vt:lpstr>
      <vt:lpstr>Slide 15</vt:lpstr>
      <vt:lpstr>Slide 16</vt:lpstr>
      <vt:lpstr>Extreme value Analysis </vt:lpstr>
      <vt:lpstr>Probabilistic and Statistic Models</vt:lpstr>
      <vt:lpstr>Proximity-based models</vt:lpstr>
      <vt:lpstr>Information Network or Frequent Pattern mining</vt:lpstr>
      <vt:lpstr>Depth-based methods </vt:lpstr>
      <vt:lpstr>Distance-based methods</vt:lpstr>
      <vt:lpstr>Slide 23</vt:lpstr>
      <vt:lpstr>Probabilistic modeling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Slides For Defense</dc:title>
  <dc:creator>Fatemeh Riahi</dc:creator>
  <cp:lastModifiedBy>Fatemeh Riahi</cp:lastModifiedBy>
  <cp:revision>50</cp:revision>
  <dcterms:created xsi:type="dcterms:W3CDTF">2016-11-29T23:36:29Z</dcterms:created>
  <dcterms:modified xsi:type="dcterms:W3CDTF">2016-12-02T20:18:19Z</dcterms:modified>
</cp:coreProperties>
</file>