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notesMasterIdLst>
    <p:notesMasterId r:id="rId32"/>
  </p:notesMasterIdLst>
  <p:handoutMasterIdLst>
    <p:handoutMasterId r:id="rId33"/>
  </p:handoutMasterIdLst>
  <p:sldIdLst>
    <p:sldId id="335" r:id="rId2"/>
    <p:sldId id="257" r:id="rId3"/>
    <p:sldId id="308" r:id="rId4"/>
    <p:sldId id="258" r:id="rId5"/>
    <p:sldId id="309" r:id="rId6"/>
    <p:sldId id="317" r:id="rId7"/>
    <p:sldId id="262" r:id="rId8"/>
    <p:sldId id="307" r:id="rId9"/>
    <p:sldId id="318" r:id="rId10"/>
    <p:sldId id="282" r:id="rId11"/>
    <p:sldId id="319" r:id="rId12"/>
    <p:sldId id="274" r:id="rId13"/>
    <p:sldId id="336" r:id="rId14"/>
    <p:sldId id="280" r:id="rId15"/>
    <p:sldId id="337" r:id="rId16"/>
    <p:sldId id="285" r:id="rId17"/>
    <p:sldId id="334" r:id="rId18"/>
    <p:sldId id="287" r:id="rId19"/>
    <p:sldId id="289" r:id="rId20"/>
    <p:sldId id="291" r:id="rId21"/>
    <p:sldId id="338" r:id="rId22"/>
    <p:sldId id="296" r:id="rId23"/>
    <p:sldId id="316" r:id="rId24"/>
    <p:sldId id="295" r:id="rId25"/>
    <p:sldId id="298" r:id="rId26"/>
    <p:sldId id="300" r:id="rId27"/>
    <p:sldId id="302" r:id="rId28"/>
    <p:sldId id="339" r:id="rId29"/>
    <p:sldId id="306" r:id="rId30"/>
    <p:sldId id="328"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67" autoAdjust="0"/>
    <p:restoredTop sz="80651" autoAdjust="0"/>
  </p:normalViewPr>
  <p:slideViewPr>
    <p:cSldViewPr>
      <p:cViewPr>
        <p:scale>
          <a:sx n="88" d="100"/>
          <a:sy n="88" d="100"/>
        </p:scale>
        <p:origin x="-584" y="1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77" d="100"/>
          <a:sy n="77" d="100"/>
        </p:scale>
        <p:origin x="-2588" y="-6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5" Type="http://schemas.openxmlformats.org/officeDocument/2006/relationships/image" Target="../media/image16.wmf"/><Relationship Id="rId4"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40C259-9479-4684-BB56-544DE25010B5}" type="datetimeFigureOut">
              <a:rPr lang="en-US" smtClean="0"/>
              <a:pPr/>
              <a:t>11/29/2016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964284B-2713-48E9-8E7D-2CA8A6B3E10C}" type="slidenum">
              <a:rPr lang="en-US" smtClean="0"/>
              <a:pPr/>
              <a:t>‹#›</a:t>
            </a:fld>
            <a:endParaRPr lang="en-US"/>
          </a:p>
        </p:txBody>
      </p:sp>
    </p:spTree>
    <p:extLst>
      <p:ext uri="{BB962C8B-B14F-4D97-AF65-F5344CB8AC3E}">
        <p14:creationId xmlns:p14="http://schemas.microsoft.com/office/powerpoint/2010/main" xmlns="" val="212213948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958480-DE93-4C32-87E4-BC33D48E3B2A}" type="datetimeFigureOut">
              <a:rPr lang="en-US" smtClean="0"/>
              <a:pPr/>
              <a:t>11/29/2016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1CFB0D-EF5B-453C-96A2-8D51D4F18A86}" type="slidenum">
              <a:rPr lang="en-US" smtClean="0"/>
              <a:pPr/>
              <a:t>‹#›</a:t>
            </a:fld>
            <a:endParaRPr lang="en-US"/>
          </a:p>
        </p:txBody>
      </p:sp>
    </p:spTree>
    <p:extLst>
      <p:ext uri="{BB962C8B-B14F-4D97-AF65-F5344CB8AC3E}">
        <p14:creationId xmlns:p14="http://schemas.microsoft.com/office/powerpoint/2010/main" xmlns="" val="192689404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Welcome</a:t>
            </a:r>
            <a:r>
              <a:rPr lang="en-US" baseline="0" dirty="0" smtClean="0"/>
              <a:t> everyone to my presentation. Today I am going to talk about my work on </a:t>
            </a:r>
            <a:r>
              <a:rPr lang="en-US" baseline="0" dirty="0" err="1" smtClean="0"/>
              <a:t>Modelbased</a:t>
            </a:r>
            <a:r>
              <a:rPr lang="en-US" baseline="0" dirty="0" smtClean="0"/>
              <a:t> </a:t>
            </a:r>
            <a:r>
              <a:rPr lang="en-US" baseline="0" dirty="0" err="1" smtClean="0"/>
              <a:t>Outlie</a:t>
            </a:r>
            <a:endParaRPr lang="en-US" baseline="0" dirty="0" smtClean="0"/>
          </a:p>
          <a:p>
            <a:endParaRPr lang="en-US" baseline="0" dirty="0" smtClean="0"/>
          </a:p>
          <a:p>
            <a:r>
              <a:rPr lang="en-US" altLang="zh-CN" dirty="0" smtClean="0"/>
              <a:t>Dissertation </a:t>
            </a:r>
            <a:r>
              <a:rPr lang="en-US" altLang="zh-CN" dirty="0" err="1" smtClean="0"/>
              <a:t>Defence</a:t>
            </a: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example is an</a:t>
            </a:r>
            <a:r>
              <a:rPr lang="en-US" baseline="0" dirty="0" smtClean="0"/>
              <a:t> overview of this work. As we said before we feed a relational db to a MLN learner. MLN generates formulas like f1 to f4. Formulas are the pattern that we later on look for in the information network of an individual. For example we see that pattern </a:t>
            </a:r>
            <a:r>
              <a:rPr lang="en-US" baseline="0" dirty="0" err="1" smtClean="0"/>
              <a:t>ShotEff</a:t>
            </a:r>
            <a:r>
              <a:rPr lang="en-US" baseline="0" dirty="0" smtClean="0"/>
              <a:t>=high </a:t>
            </a:r>
            <a:r>
              <a:rPr lang="en-US" baseline="0" dirty="0" err="1" smtClean="0"/>
              <a:t>PassEff</a:t>
            </a:r>
            <a:r>
              <a:rPr lang="en-US" baseline="0" dirty="0" smtClean="0"/>
              <a:t>=high Result=win happens for Rooney in the first and second match. We then have to decide on how to weight each pattern, we can use the frequency that pattern happens in the individual data or use a similar concept of TFIDF and measure h</a:t>
            </a:r>
            <a:r>
              <a:rPr lang="en-US" dirty="0" smtClean="0"/>
              <a:t>ow important a feature is to an</a:t>
            </a:r>
            <a:r>
              <a:rPr lang="en-US" baseline="0" dirty="0" smtClean="0"/>
              <a:t> individual in a collection of individuals. We then end up with a single data table with one row for each individual and columns representing the attributes that are actually templates learned using MLN. This single table can serve as an input to any propositional outlier detection methods. </a:t>
            </a:r>
            <a:endParaRPr lang="en-US" dirty="0" smtClean="0"/>
          </a:p>
          <a:p>
            <a:endParaRPr lang="en-US" dirty="0" smtClean="0"/>
          </a:p>
          <a:p>
            <a:endParaRPr lang="en-US" dirty="0" smtClean="0"/>
          </a:p>
          <a:p>
            <a:endParaRPr lang="en-US" dirty="0" smtClean="0"/>
          </a:p>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sz="1200" b="0" i="0" u="none" strike="noStrike" kern="1200" baseline="0" dirty="0" smtClean="0">
                <a:solidFill>
                  <a:schemeClr val="tx1"/>
                </a:solidFill>
                <a:latin typeface="+mn-lt"/>
                <a:ea typeface="+mn-ea"/>
                <a:cs typeface="+mn-cs"/>
              </a:rPr>
              <a:t>For baseline </a:t>
            </a:r>
            <a:r>
              <a:rPr lang="en-CA" sz="1200" b="0" i="0" u="none" strike="noStrike" kern="1200" baseline="0" dirty="0" err="1" smtClean="0">
                <a:solidFill>
                  <a:schemeClr val="tx1"/>
                </a:solidFill>
                <a:latin typeface="+mn-lt"/>
                <a:ea typeface="+mn-ea"/>
                <a:cs typeface="+mn-cs"/>
              </a:rPr>
              <a:t>propositionlizers</a:t>
            </a:r>
            <a:r>
              <a:rPr lang="en-CA" sz="1200" b="0" i="0" u="none" strike="noStrike" kern="1200" baseline="0" dirty="0" smtClean="0">
                <a:solidFill>
                  <a:schemeClr val="tx1"/>
                </a:solidFill>
                <a:latin typeface="+mn-lt"/>
                <a:ea typeface="+mn-ea"/>
                <a:cs typeface="+mn-cs"/>
              </a:rPr>
              <a:t> we have chosen </a:t>
            </a:r>
            <a:r>
              <a:rPr lang="en-US" dirty="0" err="1" smtClean="0"/>
              <a:t>Wordification</a:t>
            </a:r>
            <a:r>
              <a:rPr lang="en-US" dirty="0" smtClean="0"/>
              <a:t> </a:t>
            </a:r>
            <a:r>
              <a:rPr lang="en-CA" sz="1200" b="0" i="0" u="none" strike="noStrike" kern="1200" baseline="0" dirty="0" smtClean="0">
                <a:solidFill>
                  <a:schemeClr val="tx1"/>
                </a:solidFill>
                <a:latin typeface="+mn-lt"/>
                <a:ea typeface="+mn-ea"/>
                <a:cs typeface="+mn-cs"/>
              </a:rPr>
              <a:t>and </a:t>
            </a:r>
            <a:r>
              <a:rPr lang="en-CA" sz="1200" b="0" i="0" u="none" strike="noStrike" kern="1200" baseline="0" dirty="0" err="1" smtClean="0">
                <a:solidFill>
                  <a:schemeClr val="tx1"/>
                </a:solidFill>
                <a:latin typeface="+mn-lt"/>
                <a:ea typeface="+mn-ea"/>
                <a:cs typeface="+mn-cs"/>
              </a:rPr>
              <a:t>treeliker</a:t>
            </a:r>
            <a:r>
              <a:rPr lang="en-CA" sz="1200" b="0" i="0" u="none" strike="noStrike" kern="1200" baseline="0" dirty="0" smtClean="0">
                <a:solidFill>
                  <a:schemeClr val="tx1"/>
                </a:solidFill>
                <a:latin typeface="+mn-lt"/>
                <a:ea typeface="+mn-ea"/>
                <a:cs typeface="+mn-cs"/>
              </a:rPr>
              <a:t> . </a:t>
            </a:r>
            <a:r>
              <a:rPr lang="en-CA" sz="1200" b="0" i="0" u="none" strike="noStrike" kern="1200" baseline="0" dirty="0" err="1" smtClean="0">
                <a:solidFill>
                  <a:schemeClr val="tx1"/>
                </a:solidFill>
                <a:latin typeface="+mn-lt"/>
                <a:ea typeface="+mn-ea"/>
                <a:cs typeface="+mn-cs"/>
              </a:rPr>
              <a:t>Wordification</a:t>
            </a:r>
            <a:r>
              <a:rPr lang="en-CA" sz="1200" b="0" i="0" u="none" strike="noStrike" kern="1200" baseline="0" dirty="0" smtClean="0">
                <a:solidFill>
                  <a:schemeClr val="tx1"/>
                </a:solidFill>
                <a:latin typeface="+mn-lt"/>
                <a:ea typeface="+mn-ea"/>
                <a:cs typeface="+mn-cs"/>
              </a:rPr>
              <a:t> method enumerates all conjunctive formulas up to a fixed length n as attributes for propositionalization. </a:t>
            </a:r>
            <a:r>
              <a:rPr lang="en-CA" sz="1200" b="0" i="0" u="none" strike="noStrike" kern="1200" baseline="0" dirty="0" err="1" smtClean="0">
                <a:solidFill>
                  <a:schemeClr val="tx1"/>
                </a:solidFill>
                <a:latin typeface="+mn-lt"/>
                <a:ea typeface="+mn-ea"/>
                <a:cs typeface="+mn-cs"/>
              </a:rPr>
              <a:t>Treeliker</a:t>
            </a:r>
            <a:r>
              <a:rPr lang="en-CA" sz="1200" b="0" i="0" u="none" strike="noStrike" kern="1200" baseline="0" dirty="0" smtClean="0">
                <a:solidFill>
                  <a:schemeClr val="tx1"/>
                </a:solidFill>
                <a:latin typeface="+mn-lt"/>
                <a:ea typeface="+mn-ea"/>
                <a:cs typeface="+mn-cs"/>
              </a:rPr>
              <a:t> is a supervised </a:t>
            </a:r>
            <a:r>
              <a:rPr lang="en-CA" sz="1200" b="0" i="0" u="none" strike="noStrike" kern="1200" baseline="0" dirty="0" err="1" smtClean="0">
                <a:solidFill>
                  <a:schemeClr val="tx1"/>
                </a:solidFill>
                <a:latin typeface="+mn-lt"/>
                <a:ea typeface="+mn-ea"/>
                <a:cs typeface="+mn-cs"/>
              </a:rPr>
              <a:t>propositionlizer</a:t>
            </a:r>
            <a:endParaRPr lang="en-CA" sz="1200" b="0" i="0" u="none" strike="noStrike" kern="1200" baseline="0" dirty="0" smtClean="0">
              <a:solidFill>
                <a:schemeClr val="tx1"/>
              </a:solidFill>
              <a:latin typeface="+mn-lt"/>
              <a:ea typeface="+mn-ea"/>
              <a:cs typeface="+mn-cs"/>
            </a:endParaRPr>
          </a:p>
          <a:p>
            <a:r>
              <a:rPr lang="en-CA" sz="1200" b="0" i="0" u="none" strike="noStrike" kern="1200" baseline="0" dirty="0" smtClean="0">
                <a:solidFill>
                  <a:schemeClr val="tx1"/>
                </a:solidFill>
                <a:latin typeface="+mn-lt"/>
                <a:ea typeface="+mn-ea"/>
                <a:cs typeface="+mn-cs"/>
              </a:rPr>
              <a:t>For propositional-based outlier detection methods, we have chosen 3 well-known methods: Outrank KNN and LOF.</a:t>
            </a:r>
            <a:endParaRPr lang="en-CA"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There is no single propositionalization method that always leads to the best accuracy for all</a:t>
            </a:r>
            <a:r>
              <a:rPr lang="en-CA" baseline="0" dirty="0" smtClean="0"/>
              <a:t> three outlier analysis methods. We have summarized the performance of the methods for a fixed outlier detection algorithm. Average </a:t>
            </a:r>
            <a:r>
              <a:rPr lang="en-CA" baseline="0" dirty="0" err="1" smtClean="0"/>
              <a:t>auc</a:t>
            </a:r>
            <a:r>
              <a:rPr lang="en-CA" baseline="0" dirty="0" smtClean="0"/>
              <a:t> reports the average </a:t>
            </a:r>
            <a:r>
              <a:rPr lang="en-CA" baseline="0" dirty="0" err="1" smtClean="0"/>
              <a:t>auc</a:t>
            </a:r>
            <a:r>
              <a:rPr lang="en-CA" baseline="0" dirty="0" smtClean="0"/>
              <a:t> over different datasets. A </a:t>
            </a:r>
            <a:r>
              <a:rPr lang="en-CA" sz="1200" b="0" i="0" u="none" strike="noStrike" kern="1200" baseline="0" dirty="0" err="1" smtClean="0">
                <a:solidFill>
                  <a:schemeClr val="tx1"/>
                </a:solidFill>
                <a:latin typeface="+mn-lt"/>
                <a:ea typeface="+mn-ea"/>
                <a:cs typeface="+mn-cs"/>
              </a:rPr>
              <a:t>propositionlizer</a:t>
            </a:r>
            <a:r>
              <a:rPr lang="en-CA" sz="1200" b="0" i="0" u="none" strike="noStrike" kern="1200" baseline="0" dirty="0" smtClean="0">
                <a:solidFill>
                  <a:schemeClr val="tx1"/>
                </a:solidFill>
                <a:latin typeface="+mn-lt"/>
                <a:ea typeface="+mn-ea"/>
                <a:cs typeface="+mn-cs"/>
              </a:rPr>
              <a:t> </a:t>
            </a:r>
            <a:r>
              <a:rPr lang="en-CA" baseline="0" dirty="0" smtClean="0"/>
              <a:t>method wins on a dataset if its AUC is greater than others and a tie if earns 0.5. </a:t>
            </a:r>
            <a:r>
              <a:rPr lang="en-CA" baseline="0" dirty="0" err="1" smtClean="0"/>
              <a:t>Todal</a:t>
            </a:r>
            <a:r>
              <a:rPr lang="en-CA" baseline="0" dirty="0" smtClean="0"/>
              <a:t> number of points is shown in win column. MLN is revealed to be best method in terms of average </a:t>
            </a:r>
            <a:r>
              <a:rPr lang="en-CA" baseline="0" dirty="0" err="1" smtClean="0"/>
              <a:t>auc</a:t>
            </a:r>
            <a:r>
              <a:rPr lang="en-CA" baseline="0" dirty="0" smtClean="0"/>
              <a:t> and number of wins</a:t>
            </a:r>
            <a:endParaRPr lang="en-CA"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A propositionalization method is scored 1 point if it produces the best accuracy on a dataset, and 0.5 points if it ties. The table shows the total number of wins and average of AUC over all datasets.</a:t>
            </a:r>
            <a:endParaRPr lang="en-CA"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single-table data, but relational databases maintain multiple interrelated tables.</a:t>
            </a:r>
          </a:p>
          <a:p>
            <a:r>
              <a:rPr lang="en-CA" dirty="0" smtClean="0"/>
              <a:t>AI-based solution: Discover informative features in the relational database, use them to construct a single-data table.</a:t>
            </a:r>
          </a:p>
          <a:p>
            <a:r>
              <a:rPr lang="en-CA" dirty="0" smtClean="0"/>
              <a:t>Efficient conjunctive feature discovery = Markov Logic Network structure learning.</a:t>
            </a:r>
          </a:p>
          <a:p>
            <a:r>
              <a:rPr lang="en-CA" dirty="0" smtClean="0"/>
              <a:t>Works better than baselines with isolated attributes (unigrams) or enumerating all binary conjunctions of attributes (bigrams).</a:t>
            </a:r>
          </a:p>
          <a:p>
            <a:r>
              <a:rPr lang="en-CA" dirty="0" smtClean="0"/>
              <a:t>More results on comparing with supervised propositionalization (not in paper).</a:t>
            </a:r>
          </a:p>
          <a:p>
            <a:r>
              <a:rPr lang="en-CA" dirty="0" smtClean="0"/>
              <a:t>Other ways of generating unsupervised formula: WARMR</a:t>
            </a:r>
          </a:p>
          <a:p>
            <a:r>
              <a:rPr lang="en-CA" dirty="0" smtClean="0"/>
              <a:t>Use heuristic (partial) propositionalization instead of complete </a:t>
            </a:r>
          </a:p>
          <a:p>
            <a:endParaRPr lang="en-US" dirty="0" smtClean="0"/>
          </a:p>
          <a:p>
            <a:endParaRPr lang="en-US" dirty="0" smtClean="0"/>
          </a:p>
          <a:p>
            <a:r>
              <a:rPr lang="en-CA" dirty="0" smtClean="0"/>
              <a:t>Other ways of generating unsupervised formula: WARMR.</a:t>
            </a:r>
          </a:p>
          <a:p>
            <a:r>
              <a:rPr lang="en-CA" dirty="0" smtClean="0"/>
              <a:t>Use heuristic (partial) </a:t>
            </a:r>
            <a:r>
              <a:rPr lang="en-CA" dirty="0" err="1" smtClean="0"/>
              <a:t>propositionalization</a:t>
            </a:r>
            <a:r>
              <a:rPr lang="en-CA" dirty="0" smtClean="0"/>
              <a:t> instead of complete.</a:t>
            </a:r>
          </a:p>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CA" sz="1200" b="0" i="0" u="none" strike="noStrike" kern="1200" baseline="0" dirty="0" smtClean="0">
                <a:solidFill>
                  <a:schemeClr val="tx1"/>
                </a:solidFill>
                <a:latin typeface="+mn-lt"/>
                <a:ea typeface="+mn-ea"/>
                <a:cs typeface="+mn-cs"/>
              </a:rPr>
              <a:t>In this work the goal is to measure </a:t>
            </a:r>
            <a:r>
              <a:rPr lang="en-US" dirty="0" smtClean="0"/>
              <a:t>how different  an individual is from a reference population?</a:t>
            </a:r>
          </a:p>
          <a:p>
            <a:r>
              <a:rPr lang="en-CA" sz="1200" b="0" i="0" u="none" strike="noStrike" kern="1200" baseline="0" dirty="0" smtClean="0">
                <a:solidFill>
                  <a:schemeClr val="tx1"/>
                </a:solidFill>
                <a:latin typeface="+mn-lt"/>
                <a:ea typeface="+mn-ea"/>
                <a:cs typeface="+mn-cs"/>
              </a:rPr>
              <a:t>A class-model </a:t>
            </a:r>
            <a:r>
              <a:rPr lang="en-CA" sz="1200" b="0" i="0" u="none" strike="noStrike" kern="1200" baseline="0" dirty="0" err="1" smtClean="0">
                <a:solidFill>
                  <a:schemeClr val="tx1"/>
                </a:solidFill>
                <a:latin typeface="+mn-lt"/>
                <a:ea typeface="+mn-ea"/>
                <a:cs typeface="+mn-cs"/>
              </a:rPr>
              <a:t>Bayes</a:t>
            </a:r>
            <a:r>
              <a:rPr lang="en-CA" sz="1200" b="0" i="0" u="none" strike="noStrike" kern="1200" baseline="0" dirty="0" smtClean="0">
                <a:solidFill>
                  <a:schemeClr val="tx1"/>
                </a:solidFill>
                <a:latin typeface="+mn-lt"/>
                <a:ea typeface="+mn-ea"/>
                <a:cs typeface="+mn-cs"/>
              </a:rPr>
              <a:t> net (BN) structure is learned with data for the entire population. Another Bayesian </a:t>
            </a:r>
            <a:r>
              <a:rPr lang="en-CA" sz="1200" b="0" i="0" u="none" strike="noStrike" kern="1200" baseline="0" dirty="0" err="1" smtClean="0">
                <a:solidFill>
                  <a:schemeClr val="tx1"/>
                </a:solidFill>
                <a:latin typeface="+mn-lt"/>
                <a:ea typeface="+mn-ea"/>
                <a:cs typeface="+mn-cs"/>
              </a:rPr>
              <a:t>netwrok</a:t>
            </a:r>
            <a:r>
              <a:rPr lang="en-CA" sz="1200" b="0" i="0" u="none" strike="noStrike" kern="1200" baseline="0" dirty="0" smtClean="0">
                <a:solidFill>
                  <a:schemeClr val="tx1"/>
                </a:solidFill>
                <a:latin typeface="+mn-lt"/>
                <a:ea typeface="+mn-ea"/>
                <a:cs typeface="+mn-cs"/>
              </a:rPr>
              <a:t> is learned from the individual data with the structured learned from population. </a:t>
            </a:r>
          </a:p>
          <a:p>
            <a:r>
              <a:rPr lang="en-CA" sz="1200" b="0" i="0" u="none" strike="noStrike" kern="1200" baseline="0" dirty="0" smtClean="0">
                <a:solidFill>
                  <a:schemeClr val="tx1"/>
                </a:solidFill>
                <a:latin typeface="+mn-lt"/>
                <a:ea typeface="+mn-ea"/>
                <a:cs typeface="+mn-cs"/>
              </a:rPr>
              <a:t>And then we have to come up with ways to compare these two model to measure similarity. </a:t>
            </a:r>
          </a:p>
          <a:p>
            <a:endParaRPr lang="en-CA" sz="1200" b="0" i="0" u="none" strike="noStrike" kern="1200" baseline="0" dirty="0" smtClean="0">
              <a:solidFill>
                <a:schemeClr val="tx1"/>
              </a:solidFill>
              <a:latin typeface="+mn-lt"/>
              <a:ea typeface="+mn-ea"/>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sz="1200" b="0" i="0" u="none" strike="noStrike" kern="1200" baseline="0" dirty="0" smtClean="0">
                <a:solidFill>
                  <a:schemeClr val="tx1"/>
                </a:solidFill>
                <a:latin typeface="+mn-lt"/>
                <a:ea typeface="+mn-ea"/>
                <a:cs typeface="+mn-cs"/>
              </a:rPr>
              <a:t>We learn a class model BN based on the entire population data and estimates</a:t>
            </a:r>
          </a:p>
          <a:p>
            <a:r>
              <a:rPr lang="en-CA" sz="1200" b="0" i="0" u="none" strike="noStrike" kern="1200" baseline="0" dirty="0" smtClean="0">
                <a:solidFill>
                  <a:schemeClr val="tx1"/>
                </a:solidFill>
                <a:latin typeface="+mn-lt"/>
                <a:ea typeface="+mn-ea"/>
                <a:cs typeface="+mn-cs"/>
              </a:rPr>
              <a:t>BN parameter .This generative model represents normal behaviour. </a:t>
            </a:r>
          </a:p>
          <a:p>
            <a:r>
              <a:rPr lang="en-CA" sz="1200" b="0" i="0" u="none" strike="noStrike" kern="1200" baseline="0" dirty="0" smtClean="0">
                <a:solidFill>
                  <a:schemeClr val="tx1"/>
                </a:solidFill>
                <a:latin typeface="+mn-lt"/>
                <a:ea typeface="+mn-ea"/>
                <a:cs typeface="+mn-cs"/>
              </a:rPr>
              <a:t>Given a set of parameter values and an input database, it is possible to compute a class model likelihood that quantifies how well the BN fits each individual data. This method has been previously used as an outlier score in </a:t>
            </a:r>
            <a:r>
              <a:rPr lang="en-CA" sz="1200" b="0" i="0" u="none" strike="noStrike" kern="1200" baseline="0" dirty="0" err="1" smtClean="0">
                <a:solidFill>
                  <a:schemeClr val="tx1"/>
                </a:solidFill>
                <a:latin typeface="+mn-lt"/>
                <a:ea typeface="+mn-ea"/>
                <a:cs typeface="+mn-cs"/>
              </a:rPr>
              <a:t>iiid</a:t>
            </a:r>
            <a:r>
              <a:rPr lang="en-CA" sz="1200" b="0" i="0" u="none" strike="noStrike" kern="1200" baseline="0" dirty="0" smtClean="0">
                <a:solidFill>
                  <a:schemeClr val="tx1"/>
                </a:solidFill>
                <a:latin typeface="+mn-lt"/>
                <a:ea typeface="+mn-ea"/>
                <a:cs typeface="+mn-cs"/>
              </a:rPr>
              <a:t> data by </a:t>
            </a:r>
            <a:r>
              <a:rPr lang="en-CA" sz="1200" b="0" i="0" u="none" strike="noStrike" kern="1200" baseline="0" dirty="0" err="1" smtClean="0">
                <a:solidFill>
                  <a:schemeClr val="tx1"/>
                </a:solidFill>
                <a:latin typeface="+mn-lt"/>
                <a:ea typeface="+mn-ea"/>
                <a:cs typeface="+mn-cs"/>
              </a:rPr>
              <a:t>Cansado</a:t>
            </a:r>
            <a:r>
              <a:rPr lang="en-CA" sz="1200" b="0" i="0" u="none" strike="noStrike" kern="1200" baseline="0" dirty="0" smtClean="0">
                <a:solidFill>
                  <a:schemeClr val="tx1"/>
                </a:solidFill>
                <a:latin typeface="+mn-lt"/>
                <a:ea typeface="+mn-ea"/>
                <a:cs typeface="+mn-cs"/>
              </a:rPr>
              <a:t> and we have extended to the case of relational data.</a:t>
            </a:r>
          </a:p>
          <a:p>
            <a:r>
              <a:rPr lang="en-CA" sz="1200" b="0" i="0" u="none" strike="noStrike" kern="1200" baseline="0" dirty="0" smtClean="0">
                <a:solidFill>
                  <a:schemeClr val="tx1"/>
                </a:solidFill>
                <a:latin typeface="+mn-lt"/>
                <a:ea typeface="+mn-ea"/>
                <a:cs typeface="+mn-cs"/>
              </a:rPr>
              <a:t>This likelihood serves as a baseline for our divergence-based metric.</a:t>
            </a:r>
            <a:endParaRPr lang="en-US" dirty="0" smtClean="0"/>
          </a:p>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sz="1200" b="0" i="0" u="none" strike="noStrike" kern="1200" baseline="0" dirty="0" smtClean="0">
                <a:solidFill>
                  <a:schemeClr val="tx1"/>
                </a:solidFill>
                <a:latin typeface="+mn-lt"/>
                <a:ea typeface="+mn-ea"/>
                <a:cs typeface="+mn-cs"/>
              </a:rPr>
              <a:t>While the class model likelihood is a good baseline score, it can be improved by comparing it to the object model likelihood, which estimates BN parameter values from the object data. The model log-likelihood ratio (LR) which is equivalent to KL divergence is the log-ratio of the object model likelihood to the</a:t>
            </a:r>
          </a:p>
          <a:p>
            <a:r>
              <a:rPr lang="en-CA" sz="1200" b="0" i="0" u="none" strike="noStrike" kern="1200" baseline="0" dirty="0" smtClean="0">
                <a:solidFill>
                  <a:schemeClr val="tx1"/>
                </a:solidFill>
                <a:latin typeface="+mn-lt"/>
                <a:ea typeface="+mn-ea"/>
                <a:cs typeface="+mn-cs"/>
              </a:rPr>
              <a:t>class model likelihood. This ratio quantifies how the probabilistic associations that hold in the general population deviate from the associations in the object</a:t>
            </a:r>
          </a:p>
          <a:p>
            <a:r>
              <a:rPr lang="en-CA" sz="1200" b="0" i="0" u="none" strike="noStrike" kern="1200" baseline="0" dirty="0" smtClean="0">
                <a:solidFill>
                  <a:schemeClr val="tx1"/>
                </a:solidFill>
                <a:latin typeface="+mn-lt"/>
                <a:ea typeface="+mn-ea"/>
                <a:cs typeface="+mn-cs"/>
              </a:rPr>
              <a:t>data substructure</a:t>
            </a:r>
            <a:endParaRPr lang="en-US" dirty="0" smtClean="0"/>
          </a:p>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LR</a:t>
            </a:r>
            <a:r>
              <a:rPr lang="en-US" baseline="0" dirty="0" smtClean="0"/>
              <a:t> performs very well however what we noticed was for some </a:t>
            </a:r>
            <a:r>
              <a:rPr lang="en-US" baseline="0" dirty="0" err="1" smtClean="0"/>
              <a:t>logratio</a:t>
            </a:r>
            <a:r>
              <a:rPr lang="en-US" baseline="0" dirty="0" smtClean="0"/>
              <a:t> were positives some negatives and differences canceled out. So We improved it by taking log distances instead of differences. But there is still room for improvement</a:t>
            </a: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sz="1200" b="0" i="0" u="none" strike="noStrike" kern="1200" baseline="0" dirty="0" smtClean="0">
                <a:solidFill>
                  <a:schemeClr val="tx1"/>
                </a:solidFill>
                <a:latin typeface="+mn-lt"/>
                <a:ea typeface="+mn-ea"/>
                <a:cs typeface="+mn-cs"/>
              </a:rPr>
              <a:t>While the likelihood ratio discriminates relational outliers better than the standard log-likelihood, it can be improved further for outlier</a:t>
            </a:r>
          </a:p>
          <a:p>
            <a:r>
              <a:rPr lang="en-CA" sz="1200" b="0" i="0" u="none" strike="noStrike" kern="1200" baseline="0" dirty="0" smtClean="0">
                <a:solidFill>
                  <a:schemeClr val="tx1"/>
                </a:solidFill>
                <a:latin typeface="+mn-lt"/>
                <a:ea typeface="+mn-ea"/>
                <a:cs typeface="+mn-cs"/>
              </a:rPr>
              <a:t>detection by applying two transformations: (1) a mutual information decomposition, and (2) replacing log-likelihood differences by log-likelihood distances.</a:t>
            </a:r>
          </a:p>
          <a:p>
            <a:r>
              <a:rPr lang="en-CA" sz="1200" b="0" i="0" u="none" strike="noStrike" kern="1200" baseline="0" dirty="0" smtClean="0">
                <a:solidFill>
                  <a:schemeClr val="tx1"/>
                </a:solidFill>
                <a:latin typeface="+mn-lt"/>
                <a:ea typeface="+mn-ea"/>
                <a:cs typeface="+mn-cs"/>
              </a:rPr>
              <a:t>We refer to the resulting score as the log-likelihood distance.</a:t>
            </a:r>
          </a:p>
          <a:p>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a:t>
            </a:r>
            <a:r>
              <a:rPr lang="en-US" baseline="0" dirty="0" smtClean="0"/>
              <a:t> is very important for outlier detection method to be interpretable. We should be able to make sense of detected outliers and reason why an individual was detected as outlier. </a:t>
            </a:r>
            <a:r>
              <a:rPr lang="en-US" dirty="0" smtClean="0"/>
              <a:t>In  this slide we are showing</a:t>
            </a:r>
            <a:r>
              <a:rPr lang="en-US" baseline="0" dirty="0" smtClean="0"/>
              <a:t> an example of player that was found exceptional by our model. And this rule contributes to him being exceptional. Confidence of this rule which represents how often rules happens is 50% for </a:t>
            </a:r>
            <a:r>
              <a:rPr lang="en-US" baseline="0" dirty="0" err="1" smtClean="0"/>
              <a:t>Edin</a:t>
            </a:r>
            <a:r>
              <a:rPr lang="en-US" baseline="0" dirty="0" smtClean="0"/>
              <a:t> </a:t>
            </a:r>
            <a:r>
              <a:rPr lang="en-US" baseline="0" dirty="0" err="1" smtClean="0"/>
              <a:t>Zeko</a:t>
            </a:r>
            <a:r>
              <a:rPr lang="en-US" baseline="0" dirty="0" smtClean="0"/>
              <a:t> while it is 38% for the entire population and support which shows how frequent shot=high tackle </a:t>
            </a:r>
            <a:r>
              <a:rPr lang="en-US" baseline="0" dirty="0" err="1" smtClean="0"/>
              <a:t>eff</a:t>
            </a:r>
            <a:r>
              <a:rPr lang="en-US" baseline="0" dirty="0" smtClean="0"/>
              <a:t> high happens in data is very low. </a:t>
            </a:r>
          </a:p>
          <a:p>
            <a:r>
              <a:rPr lang="en-CA" sz="1200" b="0" i="0" kern="1200" dirty="0" smtClean="0">
                <a:solidFill>
                  <a:schemeClr val="tx1"/>
                </a:solidFill>
                <a:latin typeface="+mn-lt"/>
                <a:ea typeface="+mn-ea"/>
                <a:cs typeface="+mn-cs"/>
              </a:rPr>
              <a:t>A lift ratio larger than 1.0 implies that the relationship between the antecedent and the consequent is more significant than if the two sets were independent.</a:t>
            </a:r>
            <a:endParaRPr lang="en-US" baseline="0" dirty="0" smtClean="0"/>
          </a:p>
          <a:p>
            <a:endParaRPr lang="en-US" dirty="0" smtClean="0"/>
          </a:p>
          <a:p>
            <a:r>
              <a:rPr lang="en-US" dirty="0" smtClean="0"/>
              <a:t>e</a:t>
            </a:r>
            <a:r>
              <a:rPr lang="en-US" baseline="0" dirty="0" smtClean="0"/>
              <a:t> show an example of a player that was discovered  exceptional by ELD rule that contributes to a high ELD for </a:t>
            </a:r>
            <a:r>
              <a:rPr lang="en-US" baseline="0" dirty="0" err="1" smtClean="0"/>
              <a:t>Edin</a:t>
            </a:r>
            <a:r>
              <a:rPr lang="en-US" baseline="0" dirty="0" smtClean="0"/>
              <a:t> </a:t>
            </a:r>
            <a:r>
              <a:rPr lang="en-US" baseline="0" dirty="0" err="1" smtClean="0"/>
              <a:t>Zeko</a:t>
            </a:r>
            <a:r>
              <a:rPr lang="en-US" baseline="0" dirty="0" smtClean="0"/>
              <a:t>. And we compare the support and confidence of this rule for </a:t>
            </a:r>
            <a:r>
              <a:rPr lang="en-US" baseline="0" dirty="0" err="1" smtClean="0"/>
              <a:t>Edin</a:t>
            </a:r>
            <a:r>
              <a:rPr lang="en-US" baseline="0" dirty="0" smtClean="0"/>
              <a:t> and a random player in the network. The confidence of a rule is an indication of how often the rule has been found to be true which is 50% for </a:t>
            </a:r>
            <a:r>
              <a:rPr lang="en-US" baseline="0" dirty="0" err="1" smtClean="0"/>
              <a:t>Edin</a:t>
            </a:r>
            <a:r>
              <a:rPr lang="en-US" baseline="0" dirty="0" smtClean="0"/>
              <a:t> and 38% for a random player. However, the support of this rule which shows how frequent the </a:t>
            </a:r>
            <a:r>
              <a:rPr lang="en-US" baseline="0" dirty="0" err="1" smtClean="0"/>
              <a:t>ShotEfficiency</a:t>
            </a:r>
            <a:r>
              <a:rPr lang="en-US" baseline="0" dirty="0" smtClean="0"/>
              <a:t>=high and Tackle efficiency=medium occurs is 16% and for the random player is 0.5 percent so the lift which has been used as an indication of exception rule is higher than 1 for </a:t>
            </a:r>
            <a:r>
              <a:rPr lang="en-US" baseline="0" dirty="0" err="1" smtClean="0"/>
              <a:t>Edin</a:t>
            </a:r>
            <a:r>
              <a:rPr lang="en-US" baseline="0" dirty="0" smtClean="0"/>
              <a:t> while it is less than 1 for a random player.</a:t>
            </a:r>
          </a:p>
          <a:p>
            <a:endParaRPr lang="en-US" baseline="0"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have used Area Under</a:t>
            </a:r>
            <a:r>
              <a:rPr lang="en-US" baseline="0" dirty="0" smtClean="0"/>
              <a:t> Curve to evaluate the performance of the metrics. ELD performs better than the other metrics/propositional methods except for one. For propositional methods; LOF, Outrank and KNN we have used the features we constructed in the pervious section to boost up their performance. If we were  to use the traditional way of constructing features by aggregation then ELD non of the method could outperform the ELD. Explain why </a:t>
            </a:r>
            <a:r>
              <a:rPr lang="en-US" baseline="0" dirty="0" err="1" smtClean="0"/>
              <a:t>eld</a:t>
            </a:r>
            <a:r>
              <a:rPr lang="en-US" baseline="0" dirty="0" smtClean="0"/>
              <a:t> is not working on Midfielder and Striker</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presentation,</a:t>
            </a:r>
            <a:r>
              <a:rPr lang="en-US" baseline="0" dirty="0" smtClean="0"/>
              <a:t> first, I’ll provide a short introduction  outlier detection work. Then, I will explain the limitations of current outlier detection methods and the necessity of developing methods for structured data. Then, I will introduce the datasets that we designed and developed in this research. I will shortly overview the model-based outlier detection methods that we developed for object relational data. I will end this presentation with our finding on relation between </a:t>
            </a:r>
            <a:r>
              <a:rPr lang="en-US" baseline="0" dirty="0" err="1" smtClean="0"/>
              <a:t>outlierness</a:t>
            </a:r>
            <a:r>
              <a:rPr lang="en-US" baseline="0" dirty="0" smtClean="0"/>
              <a:t> and success in our domain.</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 summarize this work; we have introduced ways to compare and</a:t>
            </a:r>
            <a:r>
              <a:rPr lang="en-US" baseline="0" dirty="0" smtClean="0"/>
              <a:t> individuals with its class, by comparing the </a:t>
            </a:r>
            <a:r>
              <a:rPr lang="en-CA" dirty="0" smtClean="0"/>
              <a:t>individual model likelihood of with class model likelihood of class features. We can justify and interpret why a method is good</a:t>
            </a:r>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aim of this part is to</a:t>
            </a:r>
            <a:r>
              <a:rPr lang="en-US" baseline="0" dirty="0" smtClean="0"/>
              <a:t> compare ELD metric with other meaningful metrics for comparing individuals. </a:t>
            </a:r>
            <a:endParaRPr lang="en-US" dirty="0" smtClean="0"/>
          </a:p>
          <a:p>
            <a:r>
              <a:rPr lang="en-US" dirty="0" smtClean="0"/>
              <a:t>Our</a:t>
            </a:r>
            <a:r>
              <a:rPr lang="en-US" baseline="0" dirty="0" smtClean="0"/>
              <a:t> reference metrics are success rankings of individuals selected for specific domain.</a:t>
            </a:r>
          </a:p>
          <a:p>
            <a:r>
              <a:rPr lang="en-US" baseline="0" dirty="0" smtClean="0"/>
              <a:t>For doing so, we group individuals into categories. A class model BN is learned with data for entire category of individuals. An individual model BN is learned from the individual data. ELD metric is computed and used to rank the individuals.</a:t>
            </a:r>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Just an example: we show the correlation we found</a:t>
            </a:r>
            <a:r>
              <a:rPr lang="en-US" baseline="0" dirty="0" smtClean="0"/>
              <a:t> between team Standing and ELD. </a:t>
            </a:r>
            <a:r>
              <a:rPr lang="en-US" dirty="0" smtClean="0"/>
              <a:t>The most</a:t>
            </a:r>
            <a:r>
              <a:rPr lang="en-US" baseline="0" dirty="0" smtClean="0"/>
              <a:t> successful team has standing=1 and the least successful team has standing=20. For the top team there is a very strong negative correlation emerges between ELD and standing. Team with higher ELD achieve better standing. Other findings are explained in details in the thesis.</a:t>
            </a:r>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one class</a:t>
            </a:r>
            <a:r>
              <a:rPr lang="en-US" baseline="0" dirty="0" smtClean="0"/>
              <a:t> of individual , midfielder ELD was less informative due to the weaker correlations. </a:t>
            </a:r>
            <a:r>
              <a:rPr lang="en-US" dirty="0" smtClean="0"/>
              <a:t>To investigate</a:t>
            </a:r>
            <a:r>
              <a:rPr lang="en-US" baseline="0" dirty="0" smtClean="0"/>
              <a:t> the reason for the weaker correlation  we chose two midfielders</a:t>
            </a:r>
          </a:p>
          <a:p>
            <a:r>
              <a:rPr lang="en-US" baseline="0" dirty="0" err="1" smtClean="0"/>
              <a:t>Stephane</a:t>
            </a:r>
            <a:r>
              <a:rPr lang="en-US" baseline="0" dirty="0" smtClean="0"/>
              <a:t> has been ranked second but doesn’t draw a large salary and </a:t>
            </a:r>
            <a:r>
              <a:rPr lang="en-US" baseline="0" dirty="0" err="1" smtClean="0"/>
              <a:t>Gerrard</a:t>
            </a:r>
            <a:r>
              <a:rPr lang="en-US" baseline="0" dirty="0" smtClean="0"/>
              <a:t> who is a very well known player and ranked second in the salary ranking. </a:t>
            </a:r>
          </a:p>
          <a:p>
            <a:r>
              <a:rPr lang="en-US" baseline="0" dirty="0" smtClean="0"/>
              <a:t>But according to ELD he has been ranked 21. Based on domain knowledge we chose some of the features from the raw data relevant to midfielder performance and compared the feature statistics of these two player. </a:t>
            </a:r>
            <a:r>
              <a:rPr lang="en-US" baseline="0" dirty="0" err="1" smtClean="0"/>
              <a:t>Sessegnon</a:t>
            </a:r>
            <a:r>
              <a:rPr lang="en-US" baseline="0" dirty="0" smtClean="0"/>
              <a:t> scored higher in three out of four categories however his salary was much lower than </a:t>
            </a:r>
            <a:r>
              <a:rPr lang="en-US" baseline="0" dirty="0" err="1" smtClean="0"/>
              <a:t>Gerrard’s</a:t>
            </a:r>
            <a:r>
              <a:rPr lang="en-US" baseline="0" dirty="0" smtClean="0"/>
              <a:t>. And this is an example of an undervalued player,   But he didn’t stayed for much longer as he signed a large contract with </a:t>
            </a:r>
            <a:r>
              <a:rPr lang="en-US" baseline="0" dirty="0" err="1" smtClean="0"/>
              <a:t>WestBroomwitch</a:t>
            </a:r>
            <a:r>
              <a:rPr lang="en-US" baseline="0" dirty="0" smtClean="0"/>
              <a:t> </a:t>
            </a:r>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Many</a:t>
            </a:r>
            <a:r>
              <a:rPr lang="en-US" baseline="0" dirty="0" smtClean="0"/>
              <a:t> definitions have been proposed; observations that deviates from the rest of the data; or observation that makes us think it has been generated by different mechanism like the picture in the left ; or Objects that differ significantly from majority of reference </a:t>
            </a:r>
            <a:r>
              <a:rPr lang="en-US" baseline="0" dirty="0" smtClean="0"/>
              <a:t>objects. The second definition is the basis of our methods.</a:t>
            </a:r>
            <a:endParaRPr lang="en-US" baseline="0" dirty="0" smtClean="0"/>
          </a:p>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Most </a:t>
            </a:r>
            <a:r>
              <a:rPr lang="en-CA" dirty="0" smtClean="0"/>
              <a:t>of outlier detection methods </a:t>
            </a:r>
            <a:r>
              <a:rPr lang="en-CA" dirty="0" smtClean="0"/>
              <a:t>are designed for propositional </a:t>
            </a:r>
            <a:r>
              <a:rPr lang="en-CA" baseline="0" dirty="0" smtClean="0"/>
              <a:t>data or single table data. These methods usually convert relational or instance based data into a single table by using aggregation. </a:t>
            </a:r>
            <a:r>
              <a:rPr lang="en-CA" baseline="0" dirty="0" smtClean="0"/>
              <a:t>For example they aggregate over the features of a player in different matches; however aggregation </a:t>
            </a:r>
            <a:r>
              <a:rPr lang="en-CA" baseline="0" dirty="0" smtClean="0"/>
              <a:t>tends </a:t>
            </a:r>
            <a:r>
              <a:rPr lang="en-CA" baseline="0" dirty="0" smtClean="0"/>
              <a:t>to loose the information. For example in this data we can see team of this player plays at home, his </a:t>
            </a:r>
            <a:r>
              <a:rPr lang="en-CA" baseline="0" dirty="0" err="1" smtClean="0"/>
              <a:t>shotEfficiency</a:t>
            </a:r>
            <a:r>
              <a:rPr lang="en-CA" baseline="0" dirty="0" smtClean="0"/>
              <a:t> has high correlation with number of the goals that players scores. But this correlation doesn’t exists when venue is not home. But all this info will be destroyed when we aggregate over the features of the players.</a:t>
            </a:r>
          </a:p>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sz="1200" b="0" i="0" u="none" strike="noStrike" kern="1200" baseline="0" dirty="0" smtClean="0">
                <a:solidFill>
                  <a:schemeClr val="tx1"/>
                </a:solidFill>
                <a:latin typeface="+mn-lt"/>
                <a:ea typeface="+mn-ea"/>
                <a:cs typeface="+mn-cs"/>
              </a:rPr>
              <a:t>In this WORK we addresses outlier detection For object-relational data which is one of the main data models for structured data. </a:t>
            </a:r>
            <a:r>
              <a:rPr lang="en-CA" sz="1200" b="0" i="0" kern="1200" dirty="0" smtClean="0">
                <a:solidFill>
                  <a:schemeClr val="tx1"/>
                </a:solidFill>
                <a:latin typeface="+mn-lt"/>
                <a:ea typeface="+mn-ea"/>
                <a:cs typeface="+mn-cs"/>
              </a:rPr>
              <a:t>This model organizes data into different</a:t>
            </a:r>
            <a:r>
              <a:rPr lang="en-CA" sz="1200" b="0" i="0" kern="1200" baseline="0" dirty="0" smtClean="0">
                <a:solidFill>
                  <a:schemeClr val="tx1"/>
                </a:solidFill>
                <a:latin typeface="+mn-lt"/>
                <a:ea typeface="+mn-ea"/>
                <a:cs typeface="+mn-cs"/>
              </a:rPr>
              <a:t> tables of entities and relationship . </a:t>
            </a:r>
            <a:r>
              <a:rPr lang="en-CA" sz="1200" b="0" i="0" kern="1200" dirty="0" smtClean="0">
                <a:solidFill>
                  <a:schemeClr val="tx1"/>
                </a:solidFill>
                <a:latin typeface="+mn-lt"/>
                <a:ea typeface="+mn-ea"/>
                <a:cs typeface="+mn-cs"/>
              </a:rPr>
              <a:t> </a:t>
            </a:r>
            <a:r>
              <a:rPr lang="en-CA" sz="1200" b="0" i="0" u="none" strike="noStrike" kern="1200" baseline="0" dirty="0" smtClean="0">
                <a:solidFill>
                  <a:schemeClr val="tx1"/>
                </a:solidFill>
                <a:latin typeface="+mn-lt"/>
                <a:ea typeface="+mn-ea"/>
                <a:cs typeface="+mn-cs"/>
              </a:rPr>
              <a:t>A difference between relational and </a:t>
            </a:r>
            <a:r>
              <a:rPr lang="en-CA" sz="1200" b="0" i="0" u="none" strike="noStrike" kern="1200" baseline="0" dirty="0" err="1" smtClean="0">
                <a:solidFill>
                  <a:schemeClr val="tx1"/>
                </a:solidFill>
                <a:latin typeface="+mn-lt"/>
                <a:ea typeface="+mn-ea"/>
                <a:cs typeface="+mn-cs"/>
              </a:rPr>
              <a:t>vectorial</a:t>
            </a:r>
            <a:r>
              <a:rPr lang="en-CA" sz="1200" b="0" i="0" u="none" strike="noStrike" kern="1200" baseline="0" dirty="0" smtClean="0">
                <a:solidFill>
                  <a:schemeClr val="tx1"/>
                </a:solidFill>
                <a:latin typeface="+mn-lt"/>
                <a:ea typeface="+mn-ea"/>
                <a:cs typeface="+mn-cs"/>
              </a:rPr>
              <a:t> data is therefore that an individual object is characterized not only by a list of attributes, but also by its links and by attributes of</a:t>
            </a:r>
          </a:p>
          <a:p>
            <a:r>
              <a:rPr lang="en-CA" sz="1200" b="0" i="0" u="none" strike="noStrike" kern="1200" baseline="0" dirty="0" smtClean="0">
                <a:solidFill>
                  <a:schemeClr val="tx1"/>
                </a:solidFill>
                <a:latin typeface="+mn-lt"/>
                <a:ea typeface="+mn-ea"/>
                <a:cs typeface="+mn-cs"/>
              </a:rPr>
              <a:t>the object linked to it. </a:t>
            </a:r>
            <a:endParaRPr lang="en-US" dirty="0" smtClean="0"/>
          </a:p>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One</a:t>
            </a:r>
            <a:r>
              <a:rPr lang="en-US" baseline="0" dirty="0" smtClean="0"/>
              <a:t> of the many challenges  we face in outlier detection research is that we don’t usually have ground truth or labeled instances. So in order to evaluate the methods that we have developed, we </a:t>
            </a:r>
            <a:endParaRPr lang="en-US" dirty="0" smtClean="0"/>
          </a:p>
          <a:p>
            <a:r>
              <a:rPr lang="en-CA" sz="1200" b="0" i="0" u="none" strike="noStrike" kern="1200" baseline="0" dirty="0" smtClean="0">
                <a:solidFill>
                  <a:schemeClr val="tx1"/>
                </a:solidFill>
                <a:latin typeface="+mn-lt"/>
                <a:ea typeface="+mn-ea"/>
                <a:cs typeface="+mn-cs"/>
              </a:rPr>
              <a:t>generated three synthetic datasets with normal and outlier individuals using the distributions represented in the three Bayesian networks</a:t>
            </a:r>
          </a:p>
          <a:p>
            <a:r>
              <a:rPr lang="en-CA" sz="1200" b="0" i="0" u="none" strike="noStrike" kern="1200" baseline="0" dirty="0" smtClean="0">
                <a:solidFill>
                  <a:schemeClr val="tx1"/>
                </a:solidFill>
                <a:latin typeface="+mn-lt"/>
                <a:ea typeface="+mn-ea"/>
                <a:cs typeface="+mn-cs"/>
              </a:rPr>
              <a:t>High Correlation Normal individuals exhibit a strong association between their attributes, outliers no association. Low Correlation Normal individuals exhibit no association between their attributes, outliers have a strong association. Single attributes Both normal and outlier individuals exhibit a strong association between their attributes. In normal community, 50% of the time, attribute 1</a:t>
            </a:r>
          </a:p>
          <a:p>
            <a:r>
              <a:rPr lang="en-CA" sz="1200" b="0" i="0" u="none" strike="noStrike" kern="1200" baseline="0" dirty="0" smtClean="0">
                <a:solidFill>
                  <a:schemeClr val="tx1"/>
                </a:solidFill>
                <a:latin typeface="+mn-lt"/>
                <a:ea typeface="+mn-ea"/>
                <a:cs typeface="+mn-cs"/>
              </a:rPr>
              <a:t>has value 0. For outliers, attribute 1 has value 0 only 10% of the time. </a:t>
            </a:r>
          </a:p>
          <a:p>
            <a:r>
              <a:rPr lang="en-CA" sz="1200" b="0" i="0" u="none" strike="noStrike" kern="1200" baseline="0" dirty="0" smtClean="0">
                <a:solidFill>
                  <a:schemeClr val="tx1"/>
                </a:solidFill>
                <a:latin typeface="+mn-lt"/>
                <a:ea typeface="+mn-ea"/>
                <a:cs typeface="+mn-cs"/>
              </a:rPr>
              <a:t>For real world datasets, as we didn’t have ground truth we used outlier injection method, where we take individuals from one class such as midfielders in Soccer domain as normal class and added few individuals from another class such as strikers. And the goal was to see if we can identify the minority class as outliers.</a:t>
            </a:r>
          </a:p>
          <a:p>
            <a:endParaRPr lang="en-US" dirty="0" smtClean="0"/>
          </a:p>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Propositionalization for Unsupervised Outlier Detection in Multi-relational data,</a:t>
            </a:r>
            <a:r>
              <a:rPr lang="en-US" sz="1200" i="1" dirty="0" smtClean="0"/>
              <a:t> In the proceeding of Florida Association of Artificial Intelligence, 2016</a:t>
            </a:r>
          </a:p>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In this work we </a:t>
            </a:r>
            <a:r>
              <a:rPr lang="en-CA" baseline="0" dirty="0" smtClean="0"/>
              <a:t>transform </a:t>
            </a:r>
            <a:r>
              <a:rPr lang="en-US" dirty="0" smtClean="0"/>
              <a:t>the object-relational representation of data into a propositional representation</a:t>
            </a:r>
            <a:r>
              <a:rPr lang="en-US" baseline="0" dirty="0" smtClean="0"/>
              <a:t> by</a:t>
            </a:r>
            <a:r>
              <a:rPr lang="en-US" dirty="0" smtClean="0"/>
              <a:t> constructing the features that capture</a:t>
            </a:r>
            <a:r>
              <a:rPr lang="en-US" baseline="0" dirty="0" smtClean="0"/>
              <a:t> relational properties of the data. </a:t>
            </a:r>
            <a:endParaRPr lang="en-CA" dirty="0" smtClean="0"/>
          </a:p>
          <a:p>
            <a:r>
              <a:rPr lang="en-CA" dirty="0" smtClean="0"/>
              <a:t>The input to a </a:t>
            </a:r>
            <a:r>
              <a:rPr lang="en-CA" dirty="0" err="1" smtClean="0"/>
              <a:t>propositionalizer</a:t>
            </a:r>
            <a:r>
              <a:rPr lang="en-CA" dirty="0" smtClean="0"/>
              <a:t> is a relational database, and the output is a set of conjunctive logical formulas we call query or templates. </a:t>
            </a:r>
          </a:p>
          <a:p>
            <a:r>
              <a:rPr lang="en-CA" dirty="0" smtClean="0"/>
              <a:t>We then</a:t>
            </a:r>
            <a:r>
              <a:rPr lang="en-CA" baseline="0" dirty="0" smtClean="0"/>
              <a:t> use these templates to create a fix set of features and construct a single table so we can load this to any propositional outlier detection methods.</a:t>
            </a:r>
            <a:endParaRPr lang="en-CA" dirty="0" smtClean="0"/>
          </a:p>
          <a:p>
            <a:endParaRPr lang="en-US" dirty="0" smtClean="0"/>
          </a:p>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t>
            </a:r>
            <a:r>
              <a:rPr lang="en-US" dirty="0" err="1" smtClean="0"/>
              <a:t>propostinlizer</a:t>
            </a:r>
            <a:r>
              <a:rPr lang="en-US" baseline="0" dirty="0" smtClean="0"/>
              <a:t> that we use is Markov Logic network. MLN is a set of formulas and the weights that MLN learns from data for each formula. MLN produce a set of conjunctive formulas that describe patterns in the relational data</a:t>
            </a:r>
            <a:endParaRPr lang="en-US" dirty="0" smtClean="0"/>
          </a:p>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smtClean="0"/>
              <a:t>Click to edit Master title style</a:t>
            </a:r>
            <a:endParaRPr lang="en-US"/>
          </a:p>
        </p:txBody>
      </p:sp>
      <p:sp>
        <p:nvSpPr>
          <p:cNvPr id="11" name="Date Placeholder 27"/>
          <p:cNvSpPr>
            <a:spLocks noGrp="1"/>
          </p:cNvSpPr>
          <p:nvPr>
            <p:ph type="dt" sz="half" idx="10"/>
          </p:nvPr>
        </p:nvSpPr>
        <p:spPr/>
        <p:txBody>
          <a:bodyPr/>
          <a:lstStyle>
            <a:lvl1pPr>
              <a:defRPr smtClean="0"/>
            </a:lvl1pPr>
          </a:lstStyle>
          <a:p>
            <a:fld id="{F782CEF7-69E3-4AA1-90B2-7A6A4039E7B1}" type="datetime1">
              <a:rPr lang="en-US" smtClean="0"/>
              <a:pPr/>
              <a:t>11/29/2016</a:t>
            </a:fld>
            <a:endParaRPr lang="en-US"/>
          </a:p>
        </p:txBody>
      </p:sp>
      <p:sp>
        <p:nvSpPr>
          <p:cNvPr id="12" name="Footer Placeholder 16"/>
          <p:cNvSpPr>
            <a:spLocks noGrp="1"/>
          </p:cNvSpPr>
          <p:nvPr>
            <p:ph type="ftr" sz="quarter" idx="11"/>
          </p:nvPr>
        </p:nvSpPr>
        <p:spPr/>
        <p:txBody>
          <a:bodyPr/>
          <a:lstStyle>
            <a:lvl1pPr>
              <a:defRPr smtClean="0"/>
            </a:lvl1pPr>
          </a:lstStyle>
          <a:p>
            <a:endParaRPr lang="en-US"/>
          </a:p>
        </p:txBody>
      </p:sp>
      <p:sp>
        <p:nvSpPr>
          <p:cNvPr id="13" name="Slide Number Placeholder 28"/>
          <p:cNvSpPr>
            <a:spLocks noGrp="1"/>
          </p:cNvSpPr>
          <p:nvPr>
            <p:ph type="sldNum" sz="quarter" idx="12"/>
          </p:nvPr>
        </p:nvSpPr>
        <p:spPr/>
        <p:txBody>
          <a:bodyPr/>
          <a:lstStyle>
            <a:lvl1pPr>
              <a:defRPr smtClean="0"/>
            </a:lvl1pPr>
          </a:lstStyle>
          <a:p>
            <a:fld id="{F141CA81-7149-4E9E-B826-0A78A8CB6D69}" type="slidenum">
              <a:rPr lang="en-US" smtClean="0"/>
              <a:pPr/>
              <a:t>‹#›</a:t>
            </a:fld>
            <a:endParaRPr lang="en-US"/>
          </a:p>
        </p:txBody>
      </p:sp>
    </p:spTree>
    <p:extLst>
      <p:ext uri="{BB962C8B-B14F-4D97-AF65-F5344CB8AC3E}">
        <p14:creationId xmlns:p14="http://schemas.microsoft.com/office/powerpoint/2010/main" xmlns="" val="25243705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fld id="{03695AE4-26F9-4B55-8558-761684DFB7AD}" type="datetime1">
              <a:rPr lang="en-US" smtClean="0"/>
              <a:pPr/>
              <a:t>11/29/2016</a:t>
            </a:fld>
            <a:endParaRPr lang="en-US"/>
          </a:p>
        </p:txBody>
      </p:sp>
      <p:sp>
        <p:nvSpPr>
          <p:cNvPr id="5" name="Footer Placeholder 2"/>
          <p:cNvSpPr>
            <a:spLocks noGrp="1"/>
          </p:cNvSpPr>
          <p:nvPr>
            <p:ph type="ftr" sz="quarter" idx="11"/>
          </p:nvPr>
        </p:nvSpPr>
        <p:spPr/>
        <p:txBody>
          <a:bodyPr/>
          <a:lstStyle>
            <a:lvl1pPr>
              <a:defRPr/>
            </a:lvl1pPr>
          </a:lstStyle>
          <a:p>
            <a:endParaRPr lang="en-US"/>
          </a:p>
        </p:txBody>
      </p:sp>
      <p:sp>
        <p:nvSpPr>
          <p:cNvPr id="6" name="Slide Number Placeholder 22"/>
          <p:cNvSpPr>
            <a:spLocks noGrp="1"/>
          </p:cNvSpPr>
          <p:nvPr>
            <p:ph type="sldNum" sz="quarter" idx="12"/>
          </p:nvPr>
        </p:nvSpPr>
        <p:spPr/>
        <p:txBody>
          <a:bodyPr/>
          <a:lstStyle>
            <a:lvl1pPr>
              <a:defRPr/>
            </a:lvl1pPr>
          </a:lstStyle>
          <a:p>
            <a:fld id="{F141CA81-7149-4E9E-B826-0A78A8CB6D69}" type="slidenum">
              <a:rPr lang="en-US" smtClean="0"/>
              <a:pPr/>
              <a:t>‹#›</a:t>
            </a:fld>
            <a:endParaRPr lang="en-US"/>
          </a:p>
        </p:txBody>
      </p:sp>
    </p:spTree>
    <p:extLst>
      <p:ext uri="{BB962C8B-B14F-4D97-AF65-F5344CB8AC3E}">
        <p14:creationId xmlns:p14="http://schemas.microsoft.com/office/powerpoint/2010/main" xmlns="" val="705375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fld id="{3D7BA248-CF96-4F33-AD5D-6B4929323F7E}" type="datetime1">
              <a:rPr lang="en-US" smtClean="0"/>
              <a:pPr/>
              <a:t>11/29/2016</a:t>
            </a:fld>
            <a:endParaRPr lang="en-US"/>
          </a:p>
        </p:txBody>
      </p:sp>
      <p:sp>
        <p:nvSpPr>
          <p:cNvPr id="5" name="Footer Placeholder 2"/>
          <p:cNvSpPr>
            <a:spLocks noGrp="1"/>
          </p:cNvSpPr>
          <p:nvPr>
            <p:ph type="ftr" sz="quarter" idx="11"/>
          </p:nvPr>
        </p:nvSpPr>
        <p:spPr/>
        <p:txBody>
          <a:bodyPr/>
          <a:lstStyle>
            <a:lvl1pPr>
              <a:defRPr/>
            </a:lvl1pPr>
          </a:lstStyle>
          <a:p>
            <a:endParaRPr lang="en-US"/>
          </a:p>
        </p:txBody>
      </p:sp>
      <p:sp>
        <p:nvSpPr>
          <p:cNvPr id="6" name="Slide Number Placeholder 22"/>
          <p:cNvSpPr>
            <a:spLocks noGrp="1"/>
          </p:cNvSpPr>
          <p:nvPr>
            <p:ph type="sldNum" sz="quarter" idx="12"/>
          </p:nvPr>
        </p:nvSpPr>
        <p:spPr/>
        <p:txBody>
          <a:bodyPr/>
          <a:lstStyle>
            <a:lvl1pPr>
              <a:defRPr/>
            </a:lvl1pPr>
          </a:lstStyle>
          <a:p>
            <a:fld id="{F141CA81-7149-4E9E-B826-0A78A8CB6D69}" type="slidenum">
              <a:rPr lang="en-US" smtClean="0"/>
              <a:pPr/>
              <a:t>‹#›</a:t>
            </a:fld>
            <a:endParaRPr lang="en-US"/>
          </a:p>
        </p:txBody>
      </p:sp>
    </p:spTree>
    <p:extLst>
      <p:ext uri="{BB962C8B-B14F-4D97-AF65-F5344CB8AC3E}">
        <p14:creationId xmlns:p14="http://schemas.microsoft.com/office/powerpoint/2010/main" xmlns="" val="628952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914400" y="1447800"/>
            <a:ext cx="77724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fld id="{F2484BE1-76FD-428C-9B77-9CC175658B41}" type="datetime1">
              <a:rPr lang="en-US" smtClean="0"/>
              <a:pPr/>
              <a:t>11/29/2016</a:t>
            </a:fld>
            <a:endParaRPr lang="en-US" dirty="0"/>
          </a:p>
        </p:txBody>
      </p:sp>
      <p:sp>
        <p:nvSpPr>
          <p:cNvPr id="5" name="Footer Placeholder 2"/>
          <p:cNvSpPr>
            <a:spLocks noGrp="1"/>
          </p:cNvSpPr>
          <p:nvPr>
            <p:ph type="ftr" sz="quarter" idx="11"/>
          </p:nvPr>
        </p:nvSpPr>
        <p:spPr/>
        <p:txBody>
          <a:bodyPr/>
          <a:lstStyle>
            <a:lvl1pPr>
              <a:defRPr/>
            </a:lvl1pPr>
          </a:lstStyle>
          <a:p>
            <a:endParaRPr lang="en-US"/>
          </a:p>
        </p:txBody>
      </p:sp>
      <p:sp>
        <p:nvSpPr>
          <p:cNvPr id="6" name="Slide Number Placeholder 22"/>
          <p:cNvSpPr>
            <a:spLocks noGrp="1"/>
          </p:cNvSpPr>
          <p:nvPr>
            <p:ph type="sldNum" sz="quarter" idx="12"/>
          </p:nvPr>
        </p:nvSpPr>
        <p:spPr/>
        <p:txBody>
          <a:bodyPr/>
          <a:lstStyle>
            <a:lvl1pPr>
              <a:defRPr/>
            </a:lvl1pPr>
          </a:lstStyle>
          <a:p>
            <a:fld id="{F141CA81-7149-4E9E-B826-0A78A8CB6D69}" type="slidenum">
              <a:rPr lang="en-US" smtClean="0"/>
              <a:pPr/>
              <a:t>‹#›</a:t>
            </a:fld>
            <a:endParaRPr lang="en-US"/>
          </a:p>
        </p:txBody>
      </p:sp>
    </p:spTree>
    <p:extLst>
      <p:ext uri="{BB962C8B-B14F-4D97-AF65-F5344CB8AC3E}">
        <p14:creationId xmlns:p14="http://schemas.microsoft.com/office/powerpoint/2010/main" xmlns="" val="129262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9" name="Date Placeholder 3"/>
          <p:cNvSpPr>
            <a:spLocks noGrp="1"/>
          </p:cNvSpPr>
          <p:nvPr>
            <p:ph type="dt" sz="half" idx="10"/>
          </p:nvPr>
        </p:nvSpPr>
        <p:spPr/>
        <p:txBody>
          <a:bodyPr/>
          <a:lstStyle>
            <a:lvl1pPr>
              <a:defRPr smtClean="0"/>
            </a:lvl1pPr>
          </a:lstStyle>
          <a:p>
            <a:fld id="{E65182BA-A2F3-4EE9-AC97-2866B972339C}" type="datetime1">
              <a:rPr lang="en-US" smtClean="0"/>
              <a:pPr/>
              <a:t>11/29/2016</a:t>
            </a:fld>
            <a:endParaRPr lang="en-US"/>
          </a:p>
        </p:txBody>
      </p:sp>
      <p:sp>
        <p:nvSpPr>
          <p:cNvPr id="10" name="Footer Placeholder 4"/>
          <p:cNvSpPr>
            <a:spLocks noGrp="1"/>
          </p:cNvSpPr>
          <p:nvPr>
            <p:ph type="ftr" sz="quarter" idx="11"/>
          </p:nvPr>
        </p:nvSpPr>
        <p:spPr>
          <a:xfrm>
            <a:off x="800100" y="6172200"/>
            <a:ext cx="4000500" cy="457200"/>
          </a:xfrm>
        </p:spPr>
        <p:txBody>
          <a:bodyPr/>
          <a:lstStyle>
            <a:lvl1pPr>
              <a:defRPr smtClean="0"/>
            </a:lvl1pPr>
          </a:lstStyle>
          <a:p>
            <a:endParaRPr lang="en-US"/>
          </a:p>
        </p:txBody>
      </p:sp>
      <p:sp>
        <p:nvSpPr>
          <p:cNvPr id="11" name="Slide Number Placeholder 5"/>
          <p:cNvSpPr>
            <a:spLocks noGrp="1"/>
          </p:cNvSpPr>
          <p:nvPr>
            <p:ph type="sldNum" sz="quarter" idx="12"/>
          </p:nvPr>
        </p:nvSpPr>
        <p:spPr>
          <a:xfrm>
            <a:off x="146050" y="6208713"/>
            <a:ext cx="457200" cy="457200"/>
          </a:xfrm>
        </p:spPr>
        <p:txBody>
          <a:bodyPr/>
          <a:lstStyle>
            <a:lvl1pPr>
              <a:defRPr smtClean="0"/>
            </a:lvl1pPr>
          </a:lstStyle>
          <a:p>
            <a:fld id="{F141CA81-7149-4E9E-B826-0A78A8CB6D69}" type="slidenum">
              <a:rPr lang="en-US" smtClean="0"/>
              <a:pPr/>
              <a:t>‹#›</a:t>
            </a:fld>
            <a:endParaRPr lang="en-US"/>
          </a:p>
        </p:txBody>
      </p:sp>
    </p:spTree>
    <p:extLst>
      <p:ext uri="{BB962C8B-B14F-4D97-AF65-F5344CB8AC3E}">
        <p14:creationId xmlns:p14="http://schemas.microsoft.com/office/powerpoint/2010/main" xmlns="" val="214284102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91440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93395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fld id="{82ACF8CB-A1DE-484D-A743-1201D3C5935A}" type="datetime1">
              <a:rPr lang="en-US" smtClean="0"/>
              <a:pPr/>
              <a:t>11/29/2016</a:t>
            </a:fld>
            <a:endParaRPr lang="en-US"/>
          </a:p>
        </p:txBody>
      </p:sp>
      <p:sp>
        <p:nvSpPr>
          <p:cNvPr id="6" name="Footer Placeholder 2"/>
          <p:cNvSpPr>
            <a:spLocks noGrp="1"/>
          </p:cNvSpPr>
          <p:nvPr>
            <p:ph type="ftr" sz="quarter" idx="11"/>
          </p:nvPr>
        </p:nvSpPr>
        <p:spPr/>
        <p:txBody>
          <a:bodyPr/>
          <a:lstStyle>
            <a:lvl1pPr>
              <a:defRPr/>
            </a:lvl1pPr>
          </a:lstStyle>
          <a:p>
            <a:endParaRPr lang="en-US"/>
          </a:p>
        </p:txBody>
      </p:sp>
      <p:sp>
        <p:nvSpPr>
          <p:cNvPr id="7" name="Slide Number Placeholder 22"/>
          <p:cNvSpPr>
            <a:spLocks noGrp="1"/>
          </p:cNvSpPr>
          <p:nvPr>
            <p:ph type="sldNum" sz="quarter" idx="12"/>
          </p:nvPr>
        </p:nvSpPr>
        <p:spPr/>
        <p:txBody>
          <a:bodyPr/>
          <a:lstStyle>
            <a:lvl1pPr>
              <a:defRPr/>
            </a:lvl1pPr>
          </a:lstStyle>
          <a:p>
            <a:fld id="{F141CA81-7149-4E9E-B826-0A78A8CB6D69}" type="slidenum">
              <a:rPr lang="en-US" smtClean="0"/>
              <a:pPr/>
              <a:t>‹#›</a:t>
            </a:fld>
            <a:endParaRPr lang="en-US"/>
          </a:p>
        </p:txBody>
      </p:sp>
    </p:spTree>
    <p:extLst>
      <p:ext uri="{BB962C8B-B14F-4D97-AF65-F5344CB8AC3E}">
        <p14:creationId xmlns:p14="http://schemas.microsoft.com/office/powerpoint/2010/main" xmlns="" val="3763410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half" idx="4"/>
          </p:nvPr>
        </p:nvSpPr>
        <p:spPr>
          <a:xfrm>
            <a:off x="49530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13"/>
          <p:cNvSpPr>
            <a:spLocks noGrp="1"/>
          </p:cNvSpPr>
          <p:nvPr>
            <p:ph type="dt" sz="half" idx="10"/>
          </p:nvPr>
        </p:nvSpPr>
        <p:spPr/>
        <p:txBody>
          <a:bodyPr/>
          <a:lstStyle>
            <a:lvl1pPr>
              <a:defRPr/>
            </a:lvl1pPr>
          </a:lstStyle>
          <a:p>
            <a:fld id="{BF9D07A3-7FC7-42F1-804C-058071DE78C3}" type="datetime1">
              <a:rPr lang="en-US" smtClean="0"/>
              <a:pPr/>
              <a:t>11/29/2016</a:t>
            </a:fld>
            <a:endParaRPr lang="en-US"/>
          </a:p>
        </p:txBody>
      </p:sp>
      <p:sp>
        <p:nvSpPr>
          <p:cNvPr id="8" name="Footer Placeholder 2"/>
          <p:cNvSpPr>
            <a:spLocks noGrp="1"/>
          </p:cNvSpPr>
          <p:nvPr>
            <p:ph type="ftr" sz="quarter" idx="11"/>
          </p:nvPr>
        </p:nvSpPr>
        <p:spPr/>
        <p:txBody>
          <a:bodyPr/>
          <a:lstStyle>
            <a:lvl1pPr>
              <a:defRPr/>
            </a:lvl1pPr>
          </a:lstStyle>
          <a:p>
            <a:endParaRPr lang="en-US"/>
          </a:p>
        </p:txBody>
      </p:sp>
      <p:sp>
        <p:nvSpPr>
          <p:cNvPr id="9" name="Slide Number Placeholder 22"/>
          <p:cNvSpPr>
            <a:spLocks noGrp="1"/>
          </p:cNvSpPr>
          <p:nvPr>
            <p:ph type="sldNum" sz="quarter" idx="12"/>
          </p:nvPr>
        </p:nvSpPr>
        <p:spPr/>
        <p:txBody>
          <a:bodyPr/>
          <a:lstStyle>
            <a:lvl1pPr>
              <a:defRPr/>
            </a:lvl1pPr>
          </a:lstStyle>
          <a:p>
            <a:fld id="{F141CA81-7149-4E9E-B826-0A78A8CB6D69}" type="slidenum">
              <a:rPr lang="en-US" smtClean="0"/>
              <a:pPr/>
              <a:t>‹#›</a:t>
            </a:fld>
            <a:endParaRPr lang="en-US"/>
          </a:p>
        </p:txBody>
      </p:sp>
    </p:spTree>
    <p:extLst>
      <p:ext uri="{BB962C8B-B14F-4D97-AF65-F5344CB8AC3E}">
        <p14:creationId xmlns:p14="http://schemas.microsoft.com/office/powerpoint/2010/main" xmlns="" val="4170020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fld id="{D1525180-7966-4222-82C4-0699C48357C9}" type="datetime1">
              <a:rPr lang="en-US" smtClean="0"/>
              <a:pPr/>
              <a:t>11/29/2016</a:t>
            </a:fld>
            <a:endParaRPr lang="en-US"/>
          </a:p>
        </p:txBody>
      </p:sp>
      <p:sp>
        <p:nvSpPr>
          <p:cNvPr id="4" name="Footer Placeholder 2"/>
          <p:cNvSpPr>
            <a:spLocks noGrp="1"/>
          </p:cNvSpPr>
          <p:nvPr>
            <p:ph type="ftr" sz="quarter" idx="11"/>
          </p:nvPr>
        </p:nvSpPr>
        <p:spPr/>
        <p:txBody>
          <a:bodyPr/>
          <a:lstStyle>
            <a:lvl1pPr>
              <a:defRPr/>
            </a:lvl1pPr>
          </a:lstStyle>
          <a:p>
            <a:endParaRPr lang="en-US"/>
          </a:p>
        </p:txBody>
      </p:sp>
      <p:sp>
        <p:nvSpPr>
          <p:cNvPr id="5" name="Slide Number Placeholder 22"/>
          <p:cNvSpPr>
            <a:spLocks noGrp="1"/>
          </p:cNvSpPr>
          <p:nvPr>
            <p:ph type="sldNum" sz="quarter" idx="12"/>
          </p:nvPr>
        </p:nvSpPr>
        <p:spPr/>
        <p:txBody>
          <a:bodyPr/>
          <a:lstStyle>
            <a:lvl1pPr>
              <a:defRPr/>
            </a:lvl1pPr>
          </a:lstStyle>
          <a:p>
            <a:fld id="{F141CA81-7149-4E9E-B826-0A78A8CB6D69}" type="slidenum">
              <a:rPr lang="en-US" smtClean="0"/>
              <a:pPr/>
              <a:t>‹#›</a:t>
            </a:fld>
            <a:endParaRPr lang="en-US"/>
          </a:p>
        </p:txBody>
      </p:sp>
    </p:spTree>
    <p:extLst>
      <p:ext uri="{BB962C8B-B14F-4D97-AF65-F5344CB8AC3E}">
        <p14:creationId xmlns:p14="http://schemas.microsoft.com/office/powerpoint/2010/main" xmlns="" val="2918326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fld id="{F4C900D9-92DA-4586-8D34-3A0B13AFC8A7}" type="datetime1">
              <a:rPr lang="en-US" smtClean="0"/>
              <a:pPr/>
              <a:t>11/29/2016</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22"/>
          <p:cNvSpPr>
            <a:spLocks noGrp="1"/>
          </p:cNvSpPr>
          <p:nvPr>
            <p:ph type="sldNum" sz="quarter" idx="12"/>
          </p:nvPr>
        </p:nvSpPr>
        <p:spPr/>
        <p:txBody>
          <a:bodyPr/>
          <a:lstStyle>
            <a:lvl1pPr>
              <a:defRPr/>
            </a:lvl1pPr>
          </a:lstStyle>
          <a:p>
            <a:fld id="{F141CA81-7149-4E9E-B826-0A78A8CB6D69}" type="slidenum">
              <a:rPr lang="en-US" smtClean="0"/>
              <a:pPr/>
              <a:t>‹#›</a:t>
            </a:fld>
            <a:endParaRPr lang="en-US"/>
          </a:p>
        </p:txBody>
      </p:sp>
    </p:spTree>
    <p:extLst>
      <p:ext uri="{BB962C8B-B14F-4D97-AF65-F5344CB8AC3E}">
        <p14:creationId xmlns:p14="http://schemas.microsoft.com/office/powerpoint/2010/main" xmlns="" val="3166769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smtClean="0"/>
              <a:t>Click to edit Master title style</a:t>
            </a:r>
            <a:endParaRPr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0"/>
          </p:nvPr>
        </p:nvSpPr>
        <p:spPr/>
        <p:txBody>
          <a:bodyPr/>
          <a:lstStyle>
            <a:lvl1pPr>
              <a:defRPr smtClean="0"/>
            </a:lvl1pPr>
          </a:lstStyle>
          <a:p>
            <a:fld id="{54473896-2677-4DBD-A8D1-7E493BA9A163}" type="datetime1">
              <a:rPr lang="en-US" smtClean="0"/>
              <a:pPr/>
              <a:t>11/29/2016</a:t>
            </a:fld>
            <a:endParaRPr lang="en-US"/>
          </a:p>
        </p:txBody>
      </p:sp>
      <p:sp>
        <p:nvSpPr>
          <p:cNvPr id="8" name="Footer Placeholder 5"/>
          <p:cNvSpPr>
            <a:spLocks noGrp="1"/>
          </p:cNvSpPr>
          <p:nvPr>
            <p:ph type="ftr" sz="quarter" idx="11"/>
          </p:nvPr>
        </p:nvSpPr>
        <p:spPr/>
        <p:txBody>
          <a:bodyPr/>
          <a:lstStyle>
            <a:lvl1pPr>
              <a:defRPr smtClean="0"/>
            </a:lvl1pPr>
          </a:lstStyle>
          <a:p>
            <a:endParaRPr lang="en-US"/>
          </a:p>
        </p:txBody>
      </p:sp>
      <p:sp>
        <p:nvSpPr>
          <p:cNvPr id="9" name="Slide Number Placeholder 6"/>
          <p:cNvSpPr>
            <a:spLocks noGrp="1"/>
          </p:cNvSpPr>
          <p:nvPr>
            <p:ph type="sldNum" sz="quarter" idx="12"/>
          </p:nvPr>
        </p:nvSpPr>
        <p:spPr/>
        <p:txBody>
          <a:bodyPr/>
          <a:lstStyle>
            <a:lvl1pPr>
              <a:defRPr smtClean="0"/>
            </a:lvl1pPr>
          </a:lstStyle>
          <a:p>
            <a:fld id="{F141CA81-7149-4E9E-B826-0A78A8CB6D69}" type="slidenum">
              <a:rPr lang="en-US" smtClean="0"/>
              <a:pPr/>
              <a:t>‹#›</a:t>
            </a:fld>
            <a:endParaRPr lang="en-US"/>
          </a:p>
        </p:txBody>
      </p:sp>
    </p:spTree>
    <p:extLst>
      <p:ext uri="{BB962C8B-B14F-4D97-AF65-F5344CB8AC3E}">
        <p14:creationId xmlns:p14="http://schemas.microsoft.com/office/powerpoint/2010/main" xmlns="" val="966790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8" name="Date Placeholder 4"/>
          <p:cNvSpPr>
            <a:spLocks noGrp="1"/>
          </p:cNvSpPr>
          <p:nvPr>
            <p:ph type="dt" sz="half" idx="10"/>
          </p:nvPr>
        </p:nvSpPr>
        <p:spPr/>
        <p:txBody>
          <a:bodyPr/>
          <a:lstStyle>
            <a:lvl1pPr>
              <a:defRPr smtClean="0"/>
            </a:lvl1pPr>
          </a:lstStyle>
          <a:p>
            <a:fld id="{4F353C7F-A31B-4E82-BF1E-2390B37D6D62}" type="datetime1">
              <a:rPr lang="en-US" smtClean="0"/>
              <a:pPr/>
              <a:t>11/29/2016</a:t>
            </a:fld>
            <a:endParaRPr lang="en-US"/>
          </a:p>
        </p:txBody>
      </p:sp>
      <p:sp>
        <p:nvSpPr>
          <p:cNvPr id="9" name="Footer Placeholder 5"/>
          <p:cNvSpPr>
            <a:spLocks noGrp="1"/>
          </p:cNvSpPr>
          <p:nvPr>
            <p:ph type="ftr" sz="quarter" idx="11"/>
          </p:nvPr>
        </p:nvSpPr>
        <p:spPr>
          <a:xfrm>
            <a:off x="914400" y="6172200"/>
            <a:ext cx="3886200" cy="457200"/>
          </a:xfrm>
        </p:spPr>
        <p:txBody>
          <a:bodyPr/>
          <a:lstStyle>
            <a:lvl1pPr>
              <a:defRPr smtClean="0"/>
            </a:lvl1pPr>
          </a:lstStyle>
          <a:p>
            <a:endParaRPr lang="en-US"/>
          </a:p>
        </p:txBody>
      </p:sp>
      <p:sp>
        <p:nvSpPr>
          <p:cNvPr id="10" name="Slide Number Placeholder 6"/>
          <p:cNvSpPr>
            <a:spLocks noGrp="1"/>
          </p:cNvSpPr>
          <p:nvPr>
            <p:ph type="sldNum" sz="quarter" idx="12"/>
          </p:nvPr>
        </p:nvSpPr>
        <p:spPr>
          <a:xfrm>
            <a:off x="146050" y="6208713"/>
            <a:ext cx="457200" cy="457200"/>
          </a:xfrm>
        </p:spPr>
        <p:txBody>
          <a:bodyPr/>
          <a:lstStyle>
            <a:lvl1pPr>
              <a:defRPr smtClean="0"/>
            </a:lvl1pPr>
          </a:lstStyle>
          <a:p>
            <a:fld id="{F141CA81-7149-4E9E-B826-0A78A8CB6D69}" type="slidenum">
              <a:rPr lang="en-US" smtClean="0"/>
              <a:pPr/>
              <a:t>‹#›</a:t>
            </a:fld>
            <a:endParaRPr lang="en-US"/>
          </a:p>
        </p:txBody>
      </p:sp>
    </p:spTree>
    <p:extLst>
      <p:ext uri="{BB962C8B-B14F-4D97-AF65-F5344CB8AC3E}">
        <p14:creationId xmlns:p14="http://schemas.microsoft.com/office/powerpoint/2010/main" xmlns="" val="3520890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8" name="Rounded Rectangle 7"/>
          <p:cNvSpPr/>
          <p:nvPr/>
        </p:nvSpPr>
        <p:spPr>
          <a:xfrm>
            <a:off x="53975" y="8890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28" name="Title Placeholder 21"/>
          <p:cNvSpPr>
            <a:spLocks noGrp="1"/>
          </p:cNvSpPr>
          <p:nvPr>
            <p:ph type="title"/>
          </p:nvPr>
        </p:nvSpPr>
        <p:spPr bwMode="auto">
          <a:xfrm>
            <a:off x="914400" y="274638"/>
            <a:ext cx="77724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91440" numCol="1" anchor="b" anchorCtr="0" compatLnSpc="1">
            <a:prstTxWarp prst="textNoShape">
              <a:avLst/>
            </a:prstTxWarp>
          </a:bodyPr>
          <a:lstStyle/>
          <a:p>
            <a:pPr lvl="0"/>
            <a:r>
              <a:rPr lang="en-US" smtClean="0"/>
              <a:t>Click to edit Master title style</a:t>
            </a:r>
            <a:endParaRPr lang="en-US"/>
          </a:p>
        </p:txBody>
      </p:sp>
      <p:sp>
        <p:nvSpPr>
          <p:cNvPr id="1029" name="Text Placeholder 12"/>
          <p:cNvSpPr>
            <a:spLocks noGrp="1"/>
          </p:cNvSpPr>
          <p:nvPr>
            <p:ph type="body" idx="1"/>
          </p:nvPr>
        </p:nvSpPr>
        <p:spPr bwMode="auto">
          <a:xfrm>
            <a:off x="914400" y="1447800"/>
            <a:ext cx="7772400" cy="457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Date Placeholder 13"/>
          <p:cNvSpPr>
            <a:spLocks noGrp="1"/>
          </p:cNvSpPr>
          <p:nvPr>
            <p:ph type="dt" sz="half" idx="2"/>
          </p:nvPr>
        </p:nvSpPr>
        <p:spPr>
          <a:xfrm>
            <a:off x="5064125" y="6153150"/>
            <a:ext cx="2476500" cy="476250"/>
          </a:xfrm>
          <a:prstGeom prst="rect">
            <a:avLst/>
          </a:prstGeom>
        </p:spPr>
        <p:txBody>
          <a:bodyPr vert="horz" wrap="square" lIns="91440" tIns="45720" rIns="91440" bIns="45720" numCol="1" anchor="ctr" anchorCtr="0" compatLnSpc="1">
            <a:prstTxWarp prst="textNoShape">
              <a:avLst/>
            </a:prstTxWarp>
          </a:bodyPr>
          <a:lstStyle>
            <a:lvl1pPr algn="r">
              <a:defRPr sz="1400" smtClean="0">
                <a:solidFill>
                  <a:schemeClr val="tx2"/>
                </a:solidFill>
                <a:latin typeface="Perpetua" charset="0"/>
              </a:defRPr>
            </a:lvl1pPr>
          </a:lstStyle>
          <a:p>
            <a:fld id="{14FF6CF1-BE08-47D5-A6B1-C4B9C608C597}" type="datetime1">
              <a:rPr lang="en-US" smtClean="0"/>
              <a:pPr/>
              <a:t>11/29/2016</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vert="horz" wrap="square" lIns="91440" tIns="45720" rIns="91440" bIns="45720" numCol="1" anchor="ctr" anchorCtr="0" compatLnSpc="1">
            <a:prstTxWarp prst="textNoShape">
              <a:avLst/>
            </a:prstTxWarp>
          </a:bodyPr>
          <a:lstStyle>
            <a:lvl1pPr>
              <a:defRPr sz="1400" smtClean="0">
                <a:solidFill>
                  <a:schemeClr val="tx2"/>
                </a:solidFill>
                <a:latin typeface="Perpetua" charset="0"/>
              </a:defRPr>
            </a:lvl1pPr>
          </a:lstStyle>
          <a:p>
            <a:endParaRPr lang="en-US"/>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vert="horz" wrap="none" lIns="0" tIns="0" rIns="0" bIns="0" numCol="1" anchor="ctr" anchorCtr="1" compatLnSpc="1">
            <a:prstTxWarp prst="textNoShape">
              <a:avLst/>
            </a:prstTxWarp>
            <a:noAutofit/>
          </a:bodyPr>
          <a:lstStyle>
            <a:lvl1pPr algn="ctr">
              <a:defRPr sz="1400" smtClean="0">
                <a:solidFill>
                  <a:srgbClr val="FFFFFF"/>
                </a:solidFill>
                <a:latin typeface="Franklin Gothic Book" charset="0"/>
              </a:defRPr>
            </a:lvl1pPr>
          </a:lstStyle>
          <a:p>
            <a:fld id="{F141CA81-7149-4E9E-B826-0A78A8CB6D69}" type="slidenum">
              <a:rPr lang="en-US" smtClean="0"/>
              <a:pPr/>
              <a:t>‹#›</a:t>
            </a:fld>
            <a:endParaRPr lang="en-US"/>
          </a:p>
        </p:txBody>
      </p:sp>
      <p:sp>
        <p:nvSpPr>
          <p:cNvPr id="1033" name="TextBox 9"/>
          <p:cNvSpPr txBox="1">
            <a:spLocks noChangeArrowheads="1"/>
          </p:cNvSpPr>
          <p:nvPr/>
        </p:nvSpPr>
        <p:spPr bwMode="auto">
          <a:xfrm>
            <a:off x="7769225" y="6210300"/>
            <a:ext cx="917575"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4B99B7F-2E64-2646-91C2-380EEC053FFA}" type="slidenum">
              <a:rPr lang="en-US" sz="1400" smtClean="0">
                <a:latin typeface="Perpetua" charset="0"/>
              </a:rPr>
              <a:pPr eaLnBrk="1" hangingPunct="1"/>
              <a:t>‹#›</a:t>
            </a:fld>
            <a:r>
              <a:rPr lang="en-US" sz="1400" dirty="0" smtClean="0">
                <a:latin typeface="Perpetua" charset="0"/>
              </a:rPr>
              <a:t>/30</a:t>
            </a:r>
          </a:p>
          <a:p>
            <a:pPr eaLnBrk="1" hangingPunct="1"/>
            <a:endParaRPr lang="en-US" sz="1400" dirty="0">
              <a:latin typeface="Perpetua" charset="0"/>
            </a:endParaRPr>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hf sldNum="0" hdr="0" ftr="0" dt="0"/>
  <p:txStyles>
    <p:titleStyle>
      <a:lvl1pPr algn="l" rtl="0" eaLnBrk="1" fontAlgn="base" hangingPunct="1">
        <a:spcBef>
          <a:spcPct val="0"/>
        </a:spcBef>
        <a:spcAft>
          <a:spcPct val="0"/>
        </a:spcAft>
        <a:defRPr sz="4000" kern="1200">
          <a:solidFill>
            <a:schemeClr val="tx2"/>
          </a:solidFill>
          <a:latin typeface="+mj-lt"/>
          <a:ea typeface="ＭＳ Ｐゴシック" charset="0"/>
          <a:cs typeface="ＭＳ Ｐゴシック" charset="0"/>
        </a:defRPr>
      </a:lvl1pPr>
      <a:lvl2pPr algn="l" rtl="0" eaLnBrk="1" fontAlgn="base" hangingPunct="1">
        <a:spcBef>
          <a:spcPct val="0"/>
        </a:spcBef>
        <a:spcAft>
          <a:spcPct val="0"/>
        </a:spcAft>
        <a:defRPr sz="4000">
          <a:solidFill>
            <a:schemeClr val="tx2"/>
          </a:solidFill>
          <a:latin typeface="Franklin Gothic Book" charset="0"/>
          <a:ea typeface="ＭＳ Ｐゴシック" charset="0"/>
          <a:cs typeface="ＭＳ Ｐゴシック" charset="0"/>
        </a:defRPr>
      </a:lvl2pPr>
      <a:lvl3pPr algn="l" rtl="0" eaLnBrk="1" fontAlgn="base" hangingPunct="1">
        <a:spcBef>
          <a:spcPct val="0"/>
        </a:spcBef>
        <a:spcAft>
          <a:spcPct val="0"/>
        </a:spcAft>
        <a:defRPr sz="4000">
          <a:solidFill>
            <a:schemeClr val="tx2"/>
          </a:solidFill>
          <a:latin typeface="Franklin Gothic Book" charset="0"/>
          <a:ea typeface="ＭＳ Ｐゴシック" charset="0"/>
          <a:cs typeface="ＭＳ Ｐゴシック" charset="0"/>
        </a:defRPr>
      </a:lvl3pPr>
      <a:lvl4pPr algn="l" rtl="0" eaLnBrk="1" fontAlgn="base" hangingPunct="1">
        <a:spcBef>
          <a:spcPct val="0"/>
        </a:spcBef>
        <a:spcAft>
          <a:spcPct val="0"/>
        </a:spcAft>
        <a:defRPr sz="4000">
          <a:solidFill>
            <a:schemeClr val="tx2"/>
          </a:solidFill>
          <a:latin typeface="Franklin Gothic Book" charset="0"/>
          <a:ea typeface="ＭＳ Ｐゴシック" charset="0"/>
          <a:cs typeface="ＭＳ Ｐゴシック" charset="0"/>
        </a:defRPr>
      </a:lvl4pPr>
      <a:lvl5pPr algn="l" rtl="0" eaLnBrk="1" fontAlgn="base" hangingPunct="1">
        <a:spcBef>
          <a:spcPct val="0"/>
        </a:spcBef>
        <a:spcAft>
          <a:spcPct val="0"/>
        </a:spcAft>
        <a:defRPr sz="4000">
          <a:solidFill>
            <a:schemeClr val="tx2"/>
          </a:solidFill>
          <a:latin typeface="Franklin Gothic Book" charset="0"/>
          <a:ea typeface="ＭＳ Ｐゴシック" charset="0"/>
          <a:cs typeface="ＭＳ Ｐゴシック" charset="0"/>
        </a:defRPr>
      </a:lvl5pPr>
      <a:lvl6pPr marL="457200" algn="l" rtl="0" eaLnBrk="1" fontAlgn="base" hangingPunct="1">
        <a:spcBef>
          <a:spcPct val="0"/>
        </a:spcBef>
        <a:spcAft>
          <a:spcPct val="0"/>
        </a:spcAft>
        <a:defRPr sz="4000">
          <a:solidFill>
            <a:schemeClr val="tx2"/>
          </a:solidFill>
          <a:latin typeface="Franklin Gothic Book" charset="0"/>
          <a:ea typeface="ＭＳ Ｐゴシック" charset="0"/>
          <a:cs typeface="ＭＳ Ｐゴシック" charset="0"/>
        </a:defRPr>
      </a:lvl6pPr>
      <a:lvl7pPr marL="914400" algn="l" rtl="0" eaLnBrk="1" fontAlgn="base" hangingPunct="1">
        <a:spcBef>
          <a:spcPct val="0"/>
        </a:spcBef>
        <a:spcAft>
          <a:spcPct val="0"/>
        </a:spcAft>
        <a:defRPr sz="4000">
          <a:solidFill>
            <a:schemeClr val="tx2"/>
          </a:solidFill>
          <a:latin typeface="Franklin Gothic Book" charset="0"/>
          <a:ea typeface="ＭＳ Ｐゴシック" charset="0"/>
          <a:cs typeface="ＭＳ Ｐゴシック" charset="0"/>
        </a:defRPr>
      </a:lvl7pPr>
      <a:lvl8pPr marL="1371600" algn="l" rtl="0" eaLnBrk="1" fontAlgn="base" hangingPunct="1">
        <a:spcBef>
          <a:spcPct val="0"/>
        </a:spcBef>
        <a:spcAft>
          <a:spcPct val="0"/>
        </a:spcAft>
        <a:defRPr sz="4000">
          <a:solidFill>
            <a:schemeClr val="tx2"/>
          </a:solidFill>
          <a:latin typeface="Franklin Gothic Book" charset="0"/>
          <a:ea typeface="ＭＳ Ｐゴシック" charset="0"/>
          <a:cs typeface="ＭＳ Ｐゴシック" charset="0"/>
        </a:defRPr>
      </a:lvl8pPr>
      <a:lvl9pPr marL="1828800" algn="l" rtl="0" eaLnBrk="1" fontAlgn="base" hangingPunct="1">
        <a:spcBef>
          <a:spcPct val="0"/>
        </a:spcBef>
        <a:spcAft>
          <a:spcPct val="0"/>
        </a:spcAft>
        <a:defRPr sz="4000">
          <a:solidFill>
            <a:schemeClr val="tx2"/>
          </a:solidFill>
          <a:latin typeface="Franklin Gothic Book" charset="0"/>
          <a:ea typeface="ＭＳ Ｐゴシック" charset="0"/>
          <a:cs typeface="ＭＳ Ｐゴシック" charset="0"/>
        </a:defRPr>
      </a:lvl9pPr>
    </p:titleStyle>
    <p:bodyStyle>
      <a:lvl1pPr marL="273050" indent="-273050" algn="l" rtl="0" eaLnBrk="1" fontAlgn="base" hangingPunct="1">
        <a:spcBef>
          <a:spcPts val="575"/>
        </a:spcBef>
        <a:spcAft>
          <a:spcPct val="0"/>
        </a:spcAft>
        <a:buClr>
          <a:schemeClr val="accent1"/>
        </a:buClr>
        <a:buSzPct val="85000"/>
        <a:buFont typeface="Wingdings 2" charset="0"/>
        <a:buChar char=""/>
        <a:defRPr sz="2600" kern="1200">
          <a:solidFill>
            <a:schemeClr val="tx1"/>
          </a:solidFill>
          <a:latin typeface="+mn-lt"/>
          <a:ea typeface="ＭＳ Ｐゴシック" charset="0"/>
          <a:cs typeface="ＭＳ Ｐゴシック" charset="0"/>
        </a:defRPr>
      </a:lvl1pPr>
      <a:lvl2pPr marL="547688" indent="-228600" algn="l" rtl="0" eaLnBrk="1" fontAlgn="base" hangingPunct="1">
        <a:spcBef>
          <a:spcPts val="375"/>
        </a:spcBef>
        <a:spcAft>
          <a:spcPct val="0"/>
        </a:spcAft>
        <a:buClr>
          <a:schemeClr val="accent2"/>
        </a:buClr>
        <a:buSzPct val="85000"/>
        <a:buFont typeface="Wingdings 2" charset="0"/>
        <a:buChar char=""/>
        <a:defRPr sz="2400" kern="1200">
          <a:solidFill>
            <a:schemeClr val="tx1"/>
          </a:solidFill>
          <a:latin typeface="+mn-lt"/>
          <a:ea typeface="ＭＳ Ｐゴシック" charset="0"/>
          <a:cs typeface="+mn-cs"/>
        </a:defRPr>
      </a:lvl2pPr>
      <a:lvl3pPr marL="822325" indent="-228600" algn="l" rtl="0" eaLnBrk="1" fontAlgn="base" hangingPunct="1">
        <a:spcBef>
          <a:spcPts val="375"/>
        </a:spcBef>
        <a:spcAft>
          <a:spcPct val="0"/>
        </a:spcAft>
        <a:buClr>
          <a:srgbClr val="E6B1AB"/>
        </a:buClr>
        <a:buSzPct val="85000"/>
        <a:buFont typeface="Wingdings 2" charset="0"/>
        <a:buChar char=""/>
        <a:defRPr sz="2000" kern="1200">
          <a:solidFill>
            <a:schemeClr val="tx1"/>
          </a:solidFill>
          <a:latin typeface="+mn-lt"/>
          <a:ea typeface="ＭＳ Ｐゴシック" charset="0"/>
          <a:cs typeface="+mn-cs"/>
        </a:defRPr>
      </a:lvl3pPr>
      <a:lvl4pPr marL="1096963" indent="-228600" algn="l" rtl="0" eaLnBrk="1" fontAlgn="base" hangingPunct="1">
        <a:spcBef>
          <a:spcPts val="375"/>
        </a:spcBef>
        <a:spcAft>
          <a:spcPct val="0"/>
        </a:spcAft>
        <a:buClr>
          <a:srgbClr val="A28E6A"/>
        </a:buClr>
        <a:buSzPct val="80000"/>
        <a:buFont typeface="Wingdings 2" charset="0"/>
        <a:buChar char=""/>
        <a:defRPr sz="2000" kern="1200">
          <a:solidFill>
            <a:schemeClr val="tx1"/>
          </a:solidFill>
          <a:latin typeface="+mn-lt"/>
          <a:ea typeface="ＭＳ Ｐゴシック" charset="0"/>
          <a:cs typeface="+mn-cs"/>
        </a:defRPr>
      </a:lvl4pPr>
      <a:lvl5pPr marL="1371600" indent="-228600" algn="l" rtl="0" eaLnBrk="1" fontAlgn="base" hangingPunct="1">
        <a:spcBef>
          <a:spcPts val="375"/>
        </a:spcBef>
        <a:spcAft>
          <a:spcPct val="0"/>
        </a:spcAft>
        <a:buClr>
          <a:srgbClr val="A28E6A"/>
        </a:buClr>
        <a:buChar char="o"/>
        <a:defRPr sz="2000" kern="1200">
          <a:solidFill>
            <a:schemeClr val="tx1"/>
          </a:solidFill>
          <a:latin typeface="+mn-lt"/>
          <a:ea typeface="ＭＳ Ｐゴシック" charset="0"/>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8.png"/><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1.wmf"/><Relationship Id="rId4" Type="http://schemas.openxmlformats.org/officeDocument/2006/relationships/image" Target="../media/image10.w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10.xml"/><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7.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oleObject" Target="../embeddings/oleObject9.bin"/><Relationship Id="rId4" Type="http://schemas.openxmlformats.org/officeDocument/2006/relationships/oleObject" Target="../embeddings/oleObject8.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10.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oleObject11.bin"/></Relationships>
</file>

<file path=ppt/slides/_rels/slide22.xml.rels><?xml version="1.0" encoding="UTF-8" standalone="yes"?>
<Relationships xmlns="http://schemas.openxmlformats.org/package/2006/relationships"><Relationship Id="rId8" Type="http://schemas.openxmlformats.org/officeDocument/2006/relationships/image" Target="../media/image26.jpeg"/><Relationship Id="rId3" Type="http://schemas.openxmlformats.org/officeDocument/2006/relationships/notesSlide" Target="../notesSlides/notesSlide18.xml"/><Relationship Id="rId7"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4.bin"/><Relationship Id="rId5" Type="http://schemas.openxmlformats.org/officeDocument/2006/relationships/oleObject" Target="../embeddings/oleObject13.bin"/><Relationship Id="rId10" Type="http://schemas.openxmlformats.org/officeDocument/2006/relationships/hyperlink" Target="http://rexdl.com/android/striker-soccer-america-2015-apk.html/" TargetMode="External"/><Relationship Id="rId4" Type="http://schemas.openxmlformats.org/officeDocument/2006/relationships/oleObject" Target="../embeddings/oleObject12.bin"/><Relationship Id="rId9" Type="http://schemas.openxmlformats.org/officeDocument/2006/relationships/hyperlink" Target="http://spanish.fansshare.com/gallery/photo"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dreamstime.com/stock-illustration-business-concept-build-destroy-vector-cartoon-image44176241"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altLang="zh-CN" dirty="0" smtClean="0"/>
              <a:t>Ph.D. </a:t>
            </a:r>
            <a:r>
              <a:rPr lang="en-US" altLang="zh-CN" dirty="0" smtClean="0"/>
              <a:t>Dissertation </a:t>
            </a:r>
            <a:r>
              <a:rPr lang="en-US" altLang="zh-CN" dirty="0" err="1" smtClean="0"/>
              <a:t>Defence</a:t>
            </a:r>
            <a:endParaRPr lang="en-US" dirty="0" smtClean="0"/>
          </a:p>
          <a:p>
            <a:r>
              <a:rPr lang="en-US" altLang="zh-CN" dirty="0" smtClean="0"/>
              <a:t>Dec </a:t>
            </a:r>
            <a:r>
              <a:rPr lang="en-US" altLang="zh-CN" dirty="0" smtClean="0"/>
              <a:t>6</a:t>
            </a:r>
            <a:r>
              <a:rPr lang="en-US" altLang="zh-CN" baseline="30000" dirty="0" smtClean="0"/>
              <a:t>th</a:t>
            </a:r>
            <a:r>
              <a:rPr lang="en-US" altLang="zh-CN" dirty="0" smtClean="0"/>
              <a:t>, </a:t>
            </a:r>
            <a:r>
              <a:rPr lang="en-US" altLang="zh-CN" dirty="0" smtClean="0"/>
              <a:t>2016</a:t>
            </a:r>
          </a:p>
        </p:txBody>
      </p:sp>
      <p:sp>
        <p:nvSpPr>
          <p:cNvPr id="2" name="Title 1"/>
          <p:cNvSpPr>
            <a:spLocks noGrp="1"/>
          </p:cNvSpPr>
          <p:nvPr>
            <p:ph type="ctrTitle"/>
          </p:nvPr>
        </p:nvSpPr>
        <p:spPr/>
        <p:txBody>
          <a:bodyPr/>
          <a:lstStyle/>
          <a:p>
            <a:r>
              <a:rPr lang="en-US" smtClean="0"/>
              <a:t>Model-based Outlier Detection for Object-Relational Data</a:t>
            </a:r>
            <a:endParaRPr lang="en-US" dirty="0"/>
          </a:p>
        </p:txBody>
      </p:sp>
      <p:sp>
        <p:nvSpPr>
          <p:cNvPr id="5" name="Rectangle 4"/>
          <p:cNvSpPr>
            <a:spLocks noChangeArrowheads="1"/>
          </p:cNvSpPr>
          <p:nvPr/>
        </p:nvSpPr>
        <p:spPr bwMode="auto">
          <a:xfrm>
            <a:off x="152400" y="5257800"/>
            <a:ext cx="6248400" cy="1219200"/>
          </a:xfrm>
          <a:prstGeom prst="rect">
            <a:avLst/>
          </a:prstGeom>
          <a:noFill/>
          <a:ln w="9525">
            <a:noFill/>
            <a:miter lim="800000"/>
            <a:headEnd/>
            <a:tailEnd/>
          </a:ln>
        </p:spPr>
        <p:txBody>
          <a:bodyPr/>
          <a:lstStyle/>
          <a:p>
            <a:pPr marL="342900" indent="-342900">
              <a:lnSpc>
                <a:spcPct val="80000"/>
              </a:lnSpc>
              <a:spcBef>
                <a:spcPct val="20000"/>
              </a:spcBef>
              <a:buClr>
                <a:schemeClr val="bg2"/>
              </a:buClr>
              <a:buSzPct val="75000"/>
              <a:buFont typeface="Wingdings" pitchFamily="2" charset="2"/>
              <a:buNone/>
            </a:pPr>
            <a:r>
              <a:rPr lang="en-US" altLang="zh-CN" sz="2000" dirty="0">
                <a:solidFill>
                  <a:schemeClr val="bg1">
                    <a:lumMod val="50000"/>
                  </a:schemeClr>
                </a:solidFill>
                <a:latin typeface="Gill Sans" pitchFamily="34" charset="0"/>
                <a:ea typeface="宋体" pitchFamily="2" charset="-122"/>
              </a:rPr>
              <a:t>Senior Supervisor: Dr. Oliver Schulte</a:t>
            </a:r>
          </a:p>
          <a:p>
            <a:pPr marL="342900" indent="-342900">
              <a:lnSpc>
                <a:spcPct val="80000"/>
              </a:lnSpc>
              <a:spcBef>
                <a:spcPct val="20000"/>
              </a:spcBef>
              <a:buClr>
                <a:schemeClr val="bg2"/>
              </a:buClr>
              <a:buSzPct val="75000"/>
              <a:buFont typeface="Wingdings" pitchFamily="2" charset="2"/>
              <a:buNone/>
            </a:pPr>
            <a:r>
              <a:rPr lang="en-US" sz="2000" dirty="0">
                <a:solidFill>
                  <a:schemeClr val="bg1">
                    <a:lumMod val="50000"/>
                  </a:schemeClr>
                </a:solidFill>
                <a:latin typeface="Gill Sans" pitchFamily="34" charset="0"/>
              </a:rPr>
              <a:t>Supervisor: Dr. </a:t>
            </a:r>
            <a:r>
              <a:rPr lang="en-US" sz="2000" dirty="0" err="1">
                <a:solidFill>
                  <a:schemeClr val="bg1">
                    <a:lumMod val="50000"/>
                  </a:schemeClr>
                </a:solidFill>
                <a:latin typeface="Gill Sans" pitchFamily="34" charset="0"/>
              </a:rPr>
              <a:t>Jian</a:t>
            </a:r>
            <a:r>
              <a:rPr lang="en-US" sz="2000" dirty="0">
                <a:solidFill>
                  <a:schemeClr val="bg1">
                    <a:lumMod val="50000"/>
                  </a:schemeClr>
                </a:solidFill>
                <a:latin typeface="Gill Sans" pitchFamily="34" charset="0"/>
              </a:rPr>
              <a:t> Pei</a:t>
            </a:r>
          </a:p>
          <a:p>
            <a:pPr marL="342900" indent="-342900">
              <a:lnSpc>
                <a:spcPct val="80000"/>
              </a:lnSpc>
              <a:spcBef>
                <a:spcPct val="20000"/>
              </a:spcBef>
              <a:buClr>
                <a:schemeClr val="bg2"/>
              </a:buClr>
              <a:buSzPct val="75000"/>
              <a:buFont typeface="Wingdings" pitchFamily="2" charset="2"/>
              <a:buNone/>
            </a:pPr>
            <a:r>
              <a:rPr lang="en-US" sz="2000" dirty="0">
                <a:solidFill>
                  <a:schemeClr val="bg1">
                    <a:lumMod val="50000"/>
                  </a:schemeClr>
                </a:solidFill>
                <a:latin typeface="Gill Sans" pitchFamily="34" charset="0"/>
              </a:rPr>
              <a:t>Examiners: Dr. Christos </a:t>
            </a:r>
            <a:r>
              <a:rPr lang="en-US" sz="2000" dirty="0" err="1">
                <a:solidFill>
                  <a:schemeClr val="bg1">
                    <a:lumMod val="50000"/>
                  </a:schemeClr>
                </a:solidFill>
                <a:latin typeface="Gill Sans" pitchFamily="34" charset="0"/>
              </a:rPr>
              <a:t>Faloutsos</a:t>
            </a:r>
            <a:r>
              <a:rPr lang="en-US" sz="2000" dirty="0">
                <a:solidFill>
                  <a:schemeClr val="bg1">
                    <a:lumMod val="50000"/>
                  </a:schemeClr>
                </a:solidFill>
                <a:latin typeface="Gill Sans" pitchFamily="34" charset="0"/>
              </a:rPr>
              <a:t>, Dr. David Mitchell</a:t>
            </a:r>
          </a:p>
          <a:p>
            <a:pPr marL="342900" indent="-342900">
              <a:lnSpc>
                <a:spcPct val="80000"/>
              </a:lnSpc>
              <a:spcBef>
                <a:spcPct val="20000"/>
              </a:spcBef>
              <a:buClr>
                <a:schemeClr val="bg2"/>
              </a:buClr>
              <a:buSzPct val="75000"/>
              <a:buFont typeface="Wingdings" pitchFamily="2" charset="2"/>
              <a:buNone/>
            </a:pPr>
            <a:r>
              <a:rPr lang="en-US" altLang="zh-CN" sz="2000" dirty="0">
                <a:solidFill>
                  <a:schemeClr val="bg1">
                    <a:lumMod val="50000"/>
                  </a:schemeClr>
                </a:solidFill>
                <a:latin typeface="Gill Sans" pitchFamily="34" charset="0"/>
                <a:ea typeface="宋体" pitchFamily="2" charset="-122"/>
              </a:rPr>
              <a:t>Session Chair: Dr. </a:t>
            </a:r>
            <a:r>
              <a:rPr lang="en-US" altLang="zh-CN" sz="2000" dirty="0" err="1">
                <a:solidFill>
                  <a:schemeClr val="bg1">
                    <a:lumMod val="50000"/>
                  </a:schemeClr>
                </a:solidFill>
                <a:latin typeface="Gill Sans" pitchFamily="34" charset="0"/>
                <a:ea typeface="宋体" pitchFamily="2" charset="-122"/>
              </a:rPr>
              <a:t>Ramesh</a:t>
            </a:r>
            <a:r>
              <a:rPr lang="en-US" altLang="zh-CN" sz="2000" dirty="0">
                <a:solidFill>
                  <a:schemeClr val="bg1">
                    <a:lumMod val="50000"/>
                  </a:schemeClr>
                </a:solidFill>
                <a:latin typeface="Gill Sans" pitchFamily="34" charset="0"/>
                <a:ea typeface="宋体" pitchFamily="2" charset="-122"/>
              </a:rPr>
              <a:t> </a:t>
            </a:r>
            <a:r>
              <a:rPr lang="en-US" altLang="zh-CN" sz="2000" dirty="0" err="1">
                <a:solidFill>
                  <a:schemeClr val="bg1">
                    <a:lumMod val="50000"/>
                  </a:schemeClr>
                </a:solidFill>
                <a:latin typeface="Gill Sans" pitchFamily="34" charset="0"/>
                <a:ea typeface="宋体" pitchFamily="2" charset="-122"/>
              </a:rPr>
              <a:t>Krishnamurti</a:t>
            </a:r>
            <a:endParaRPr lang="en-US" altLang="zh-CN" sz="3000" dirty="0">
              <a:solidFill>
                <a:schemeClr val="bg1">
                  <a:lumMod val="50000"/>
                </a:schemeClr>
              </a:solidFill>
              <a:latin typeface="Gill Sans" pitchFamily="34" charset="0"/>
              <a:ea typeface="宋体"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latin typeface="Garamond" pitchFamily="18" charset="0"/>
              </a:rPr>
              <a:t>First Model-based Approach: Propositionalization</a:t>
            </a:r>
            <a:endParaRPr lang="en-US" dirty="0">
              <a:latin typeface="Garamond" pitchFamily="18" charset="0"/>
            </a:endParaRPr>
          </a:p>
        </p:txBody>
      </p:sp>
      <p:sp>
        <p:nvSpPr>
          <p:cNvPr id="5" name="Subtitle 4"/>
          <p:cNvSpPr>
            <a:spLocks noGrp="1"/>
          </p:cNvSpPr>
          <p:nvPr>
            <p:ph type="body" idx="1"/>
          </p:nvPr>
        </p:nvSpPr>
        <p:spPr/>
        <p:txBody>
          <a:bodyPr>
            <a:normAutofit/>
          </a:bodyPr>
          <a:lstStyle/>
          <a:p>
            <a:pPr algn="l"/>
            <a:r>
              <a:rPr lang="en-US" sz="2000" dirty="0" smtClean="0"/>
              <a:t>Extract, Transform, Load Methodology </a:t>
            </a:r>
          </a:p>
        </p:txBody>
      </p:sp>
      <p:sp>
        <p:nvSpPr>
          <p:cNvPr id="6" name="Subtitle 4"/>
          <p:cNvSpPr txBox="1">
            <a:spLocks/>
          </p:cNvSpPr>
          <p:nvPr/>
        </p:nvSpPr>
        <p:spPr bwMode="auto">
          <a:xfrm>
            <a:off x="152400" y="6172200"/>
            <a:ext cx="7772400" cy="1338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a:bodyPr>
          <a:lstStyle/>
          <a:p>
            <a:pPr>
              <a:defRPr/>
            </a:pPr>
            <a:r>
              <a:rPr lang="en-US" sz="1500" dirty="0" smtClean="0"/>
              <a:t>Propositionalization for Unsupervised Outlier Detection in Multi-relational data,</a:t>
            </a:r>
            <a:r>
              <a:rPr lang="en-US" sz="1500" i="1" dirty="0" smtClean="0"/>
              <a:t> In the Proceedings of Florida Association of Artificial Intelligence, 2016</a:t>
            </a:r>
          </a:p>
          <a:p>
            <a:endParaRPr lang="en-US" sz="15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5105400" y="1715869"/>
            <a:ext cx="2209800" cy="646331"/>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200" dirty="0" smtClean="0"/>
              <a:t>Feature Vector for</a:t>
            </a:r>
          </a:p>
          <a:p>
            <a:pPr algn="ctr"/>
            <a:r>
              <a:rPr lang="en-US" sz="1200" dirty="0" smtClean="0"/>
              <a:t> individuals based on </a:t>
            </a:r>
          </a:p>
          <a:p>
            <a:pPr algn="ctr"/>
            <a:r>
              <a:rPr lang="en-US" sz="1200" dirty="0" smtClean="0"/>
              <a:t>formulas</a:t>
            </a:r>
          </a:p>
        </p:txBody>
      </p:sp>
      <p:sp>
        <p:nvSpPr>
          <p:cNvPr id="2" name="Title 1"/>
          <p:cNvSpPr>
            <a:spLocks noGrp="1"/>
          </p:cNvSpPr>
          <p:nvPr>
            <p:ph type="title"/>
          </p:nvPr>
        </p:nvSpPr>
        <p:spPr/>
        <p:txBody>
          <a:bodyPr>
            <a:normAutofit fontScale="90000"/>
          </a:bodyPr>
          <a:lstStyle/>
          <a:p>
            <a:r>
              <a:rPr lang="en-US" dirty="0" smtClean="0">
                <a:latin typeface="Garamond" pitchFamily="18" charset="0"/>
              </a:rPr>
              <a:t>Propositionalization for Outlier Detection</a:t>
            </a:r>
            <a:endParaRPr lang="en-US" dirty="0">
              <a:latin typeface="Garamond" pitchFamily="18" charset="0"/>
            </a:endParaRPr>
          </a:p>
        </p:txBody>
      </p:sp>
      <p:sp>
        <p:nvSpPr>
          <p:cNvPr id="3" name="Content Placeholder 2"/>
          <p:cNvSpPr>
            <a:spLocks noGrp="1"/>
          </p:cNvSpPr>
          <p:nvPr>
            <p:ph sz="quarter" idx="1"/>
          </p:nvPr>
        </p:nvSpPr>
        <p:spPr>
          <a:xfrm>
            <a:off x="533400" y="2743200"/>
            <a:ext cx="7239000" cy="3200400"/>
          </a:xfrm>
        </p:spPr>
        <p:txBody>
          <a:bodyPr>
            <a:normAutofit fontScale="92500" lnSpcReduction="20000"/>
          </a:bodyPr>
          <a:lstStyle/>
          <a:p>
            <a:pPr>
              <a:buNone/>
            </a:pPr>
            <a:endParaRPr lang="en-US" dirty="0" smtClean="0"/>
          </a:p>
          <a:p>
            <a:r>
              <a:rPr lang="en-US" dirty="0" smtClean="0"/>
              <a:t>Transform the object-relational representation of data into a propositional representation.</a:t>
            </a:r>
          </a:p>
          <a:p>
            <a:r>
              <a:rPr lang="en-US" dirty="0" smtClean="0"/>
              <a:t>Construct features that capture relational </a:t>
            </a:r>
            <a:r>
              <a:rPr lang="en-US" dirty="0" smtClean="0"/>
              <a:t>properties. </a:t>
            </a:r>
            <a:endParaRPr lang="en-US" dirty="0" smtClean="0"/>
          </a:p>
          <a:p>
            <a:r>
              <a:rPr lang="en-US" dirty="0" smtClean="0"/>
              <a:t> Define features as conjunction of literals.</a:t>
            </a:r>
          </a:p>
          <a:p>
            <a:r>
              <a:rPr lang="en-US" dirty="0" smtClean="0"/>
              <a:t>Target individuals </a:t>
            </a:r>
            <a:r>
              <a:rPr lang="en-US" dirty="0" smtClean="0"/>
              <a:t>(e.g. players) are represented as a feature-vectors of fixed size. </a:t>
            </a:r>
          </a:p>
          <a:p>
            <a:r>
              <a:rPr lang="en-US" dirty="0" smtClean="0"/>
              <a:t>Apply previously developed propositional outlier detection methods to the constructed table.</a:t>
            </a:r>
          </a:p>
          <a:p>
            <a:endParaRPr lang="en-US" dirty="0"/>
          </a:p>
        </p:txBody>
      </p:sp>
      <p:sp>
        <p:nvSpPr>
          <p:cNvPr id="10" name="Right Arrow 9"/>
          <p:cNvSpPr/>
          <p:nvPr/>
        </p:nvSpPr>
        <p:spPr>
          <a:xfrm>
            <a:off x="5562600" y="2133600"/>
            <a:ext cx="91440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858000" y="1849398"/>
            <a:ext cx="19812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858000" y="1828800"/>
            <a:ext cx="1981200" cy="55399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500" dirty="0" smtClean="0"/>
              <a:t>A single </a:t>
            </a:r>
            <a:r>
              <a:rPr lang="en-US" sz="1500" dirty="0" smtClean="0"/>
              <a:t>t</a:t>
            </a:r>
            <a:r>
              <a:rPr lang="en-US" sz="1500" dirty="0" smtClean="0"/>
              <a:t>able </a:t>
            </a:r>
            <a:r>
              <a:rPr lang="en-US" sz="1500" dirty="0" smtClean="0"/>
              <a:t>with one row for each individual</a:t>
            </a:r>
            <a:endParaRPr lang="en-US" sz="1500" dirty="0"/>
          </a:p>
        </p:txBody>
      </p:sp>
      <p:graphicFrame>
        <p:nvGraphicFramePr>
          <p:cNvPr id="15" name="Object 14"/>
          <p:cNvGraphicFramePr>
            <a:graphicFrameLocks noChangeAspect="1"/>
          </p:cNvGraphicFramePr>
          <p:nvPr/>
        </p:nvGraphicFramePr>
        <p:xfrm>
          <a:off x="2809240" y="1854200"/>
          <a:ext cx="2600960" cy="812800"/>
        </p:xfrm>
        <a:graphic>
          <a:graphicData uri="http://schemas.openxmlformats.org/presentationml/2006/ole">
            <p:oleObj spid="_x0000_s50191" name="Equation" r:id="rId4" imgW="2844065" imgH="889046" progId="Equation.3">
              <p:embed/>
            </p:oleObj>
          </a:graphicData>
        </a:graphic>
      </p:graphicFrame>
      <p:sp>
        <p:nvSpPr>
          <p:cNvPr id="16" name="Rectangle 15"/>
          <p:cNvSpPr/>
          <p:nvPr/>
        </p:nvSpPr>
        <p:spPr>
          <a:xfrm>
            <a:off x="2743200" y="1752600"/>
            <a:ext cx="2743200" cy="91440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 name="TextBox 21"/>
          <p:cNvSpPr txBox="1"/>
          <p:nvPr/>
        </p:nvSpPr>
        <p:spPr>
          <a:xfrm>
            <a:off x="76200" y="1551801"/>
            <a:ext cx="1524000" cy="276999"/>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200" dirty="0" smtClean="0"/>
              <a:t>Object-Relational </a:t>
            </a:r>
            <a:r>
              <a:rPr lang="en-US" sz="1200" dirty="0" smtClean="0"/>
              <a:t>Data </a:t>
            </a:r>
            <a:endParaRPr lang="en-US" sz="1200" dirty="0"/>
          </a:p>
        </p:txBody>
      </p:sp>
      <p:pic>
        <p:nvPicPr>
          <p:cNvPr id="24" name="Picture 4" descr="database.pdf"/>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228600" y="1828800"/>
            <a:ext cx="838200" cy="613329"/>
          </a:xfrm>
          <a:prstGeom prst="rect">
            <a:avLst/>
          </a:prstGeom>
        </p:spPr>
      </p:pic>
      <p:sp>
        <p:nvSpPr>
          <p:cNvPr id="25" name="Bevel 24"/>
          <p:cNvSpPr/>
          <p:nvPr/>
        </p:nvSpPr>
        <p:spPr>
          <a:xfrm>
            <a:off x="1143000" y="1981200"/>
            <a:ext cx="1447800" cy="381000"/>
          </a:xfrm>
          <a:prstGeom prst="bevel">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err="1" smtClean="0"/>
              <a:t>Propositionalizer</a:t>
            </a:r>
            <a:endParaRPr lang="en-US" sz="1500" dirty="0"/>
          </a:p>
        </p:txBody>
      </p:sp>
      <p:sp>
        <p:nvSpPr>
          <p:cNvPr id="26" name="Curved Up Arrow 25"/>
          <p:cNvSpPr/>
          <p:nvPr/>
        </p:nvSpPr>
        <p:spPr>
          <a:xfrm flipV="1">
            <a:off x="762000" y="1752600"/>
            <a:ext cx="609600" cy="152400"/>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7" name="Curved Up Arrow 26"/>
          <p:cNvSpPr/>
          <p:nvPr/>
        </p:nvSpPr>
        <p:spPr>
          <a:xfrm flipV="1">
            <a:off x="1981200" y="1524000"/>
            <a:ext cx="762000" cy="381000"/>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ramond" pitchFamily="18" charset="0"/>
              </a:rPr>
              <a:t>Use MLN to Generate Formulas</a:t>
            </a:r>
            <a:endParaRPr lang="en-US" dirty="0">
              <a:latin typeface="Garamond" pitchFamily="18" charset="0"/>
            </a:endParaRPr>
          </a:p>
        </p:txBody>
      </p:sp>
      <p:sp>
        <p:nvSpPr>
          <p:cNvPr id="3" name="Content Placeholder 2"/>
          <p:cNvSpPr>
            <a:spLocks noGrp="1"/>
          </p:cNvSpPr>
          <p:nvPr>
            <p:ph sz="quarter" idx="1"/>
          </p:nvPr>
        </p:nvSpPr>
        <p:spPr>
          <a:xfrm>
            <a:off x="609600" y="1447800"/>
            <a:ext cx="7772400" cy="4572000"/>
          </a:xfrm>
        </p:spPr>
        <p:txBody>
          <a:bodyPr>
            <a:normAutofit/>
          </a:bodyPr>
          <a:lstStyle/>
          <a:p>
            <a:r>
              <a:rPr lang="en-US" dirty="0" smtClean="0"/>
              <a:t>Markov Logic Network is a set                                    where      is a formula and     is the weight of the formula.</a:t>
            </a:r>
          </a:p>
          <a:p>
            <a:r>
              <a:rPr lang="en-US" dirty="0" smtClean="0"/>
              <a:t>Markov Logic Learning: </a:t>
            </a:r>
          </a:p>
          <a:p>
            <a:pPr lvl="1"/>
            <a:r>
              <a:rPr lang="en-US" dirty="0" smtClean="0"/>
              <a:t>Input: A relational database.</a:t>
            </a:r>
          </a:p>
          <a:p>
            <a:pPr lvl="1"/>
            <a:r>
              <a:rPr lang="en-US" dirty="0" smtClean="0"/>
              <a:t>Output: A set of conjunctive formulas that describe statistical patterns in the relational data.</a:t>
            </a:r>
          </a:p>
          <a:p>
            <a:pPr lvl="1"/>
            <a:r>
              <a:rPr lang="en-US" dirty="0" smtClean="0"/>
              <a:t>For learning </a:t>
            </a:r>
            <a:r>
              <a:rPr lang="en-US" dirty="0" smtClean="0"/>
              <a:t>MLN, w</a:t>
            </a:r>
            <a:r>
              <a:rPr lang="en-US" dirty="0" smtClean="0"/>
              <a:t>e </a:t>
            </a:r>
            <a:r>
              <a:rPr lang="en-US" dirty="0" smtClean="0"/>
              <a:t>use the </a:t>
            </a:r>
            <a:r>
              <a:rPr lang="en-US" dirty="0" smtClean="0"/>
              <a:t>learn-and-join algorithm, introduced by </a:t>
            </a:r>
            <a:r>
              <a:rPr lang="en-US" dirty="0" err="1" smtClean="0"/>
              <a:t>Khosravi</a:t>
            </a:r>
            <a:r>
              <a:rPr lang="en-US" dirty="0" smtClean="0"/>
              <a:t> et. al.</a:t>
            </a:r>
            <a:endParaRPr lang="en-US" dirty="0"/>
          </a:p>
        </p:txBody>
      </p:sp>
      <p:pic>
        <p:nvPicPr>
          <p:cNvPr id="4" name="Picture 6"/>
          <p:cNvPicPr>
            <a:picLocks noChangeAspect="1" noChangeArrowheads="1"/>
          </p:cNvPicPr>
          <p:nvPr/>
        </p:nvPicPr>
        <p:blipFill>
          <a:blip r:embed="rId3" cstate="print"/>
          <a:srcRect/>
          <a:stretch>
            <a:fillRect/>
          </a:stretch>
        </p:blipFill>
        <p:spPr bwMode="auto">
          <a:xfrm>
            <a:off x="4648200" y="1447800"/>
            <a:ext cx="2514600" cy="456137"/>
          </a:xfrm>
          <a:prstGeom prst="rect">
            <a:avLst/>
          </a:prstGeom>
          <a:noFill/>
        </p:spPr>
      </p:pic>
      <p:pic>
        <p:nvPicPr>
          <p:cNvPr id="5" name="Picture 7"/>
          <p:cNvPicPr>
            <a:picLocks noChangeAspect="1" noChangeArrowheads="1"/>
          </p:cNvPicPr>
          <p:nvPr/>
        </p:nvPicPr>
        <p:blipFill>
          <a:blip r:embed="rId4" cstate="print"/>
          <a:srcRect/>
          <a:stretch>
            <a:fillRect/>
          </a:stretch>
        </p:blipFill>
        <p:spPr bwMode="auto">
          <a:xfrm>
            <a:off x="8077200" y="1524000"/>
            <a:ext cx="442232" cy="533400"/>
          </a:xfrm>
          <a:prstGeom prst="rect">
            <a:avLst/>
          </a:prstGeom>
          <a:noFill/>
        </p:spPr>
      </p:pic>
      <p:pic>
        <p:nvPicPr>
          <p:cNvPr id="6" name="Picture 8"/>
          <p:cNvPicPr>
            <a:picLocks noChangeAspect="1" noChangeArrowheads="1"/>
          </p:cNvPicPr>
          <p:nvPr/>
        </p:nvPicPr>
        <p:blipFill>
          <a:blip r:embed="rId5" cstate="print"/>
          <a:srcRect/>
          <a:stretch>
            <a:fillRect/>
          </a:stretch>
        </p:blipFill>
        <p:spPr bwMode="auto">
          <a:xfrm>
            <a:off x="2895600" y="1854200"/>
            <a:ext cx="334645" cy="431800"/>
          </a:xfrm>
          <a:prstGeom prst="rect">
            <a:avLst/>
          </a:prstGeom>
          <a:noFill/>
        </p:spPr>
      </p:pic>
      <p:sp>
        <p:nvSpPr>
          <p:cNvPr id="9" name="TextBox 8"/>
          <p:cNvSpPr txBox="1"/>
          <p:nvPr/>
        </p:nvSpPr>
        <p:spPr>
          <a:xfrm>
            <a:off x="228600" y="6172200"/>
            <a:ext cx="5943600" cy="553998"/>
          </a:xfrm>
          <a:prstGeom prst="rect">
            <a:avLst/>
          </a:prstGeom>
          <a:noFill/>
        </p:spPr>
        <p:txBody>
          <a:bodyPr wrap="square" rtlCol="0">
            <a:spAutoFit/>
          </a:bodyPr>
          <a:lstStyle/>
          <a:p>
            <a:r>
              <a:rPr lang="en-US" sz="1000" dirty="0" smtClean="0"/>
              <a:t>P. </a:t>
            </a:r>
            <a:r>
              <a:rPr lang="en-US" sz="1000" dirty="0" err="1" smtClean="0"/>
              <a:t>Domingos</a:t>
            </a:r>
            <a:r>
              <a:rPr lang="en-US" sz="1000" dirty="0" smtClean="0"/>
              <a:t>,  Matthew Richardson, Markov Logic Network, Machine Learning Journal, 2006</a:t>
            </a:r>
          </a:p>
          <a:p>
            <a:r>
              <a:rPr lang="en-US" sz="1000" dirty="0" smtClean="0"/>
              <a:t> P. </a:t>
            </a:r>
            <a:r>
              <a:rPr lang="en-US" sz="1000" dirty="0" err="1" smtClean="0"/>
              <a:t>Domingos</a:t>
            </a:r>
            <a:r>
              <a:rPr lang="en-US" sz="1000" dirty="0" smtClean="0"/>
              <a:t>, Matthew Richardson  A Unifying Framework for Statistical Relational Learning, ICML, </a:t>
            </a:r>
            <a:r>
              <a:rPr lang="en-US" sz="1000" dirty="0" smtClean="0"/>
              <a:t>2004</a:t>
            </a:r>
          </a:p>
          <a:p>
            <a:r>
              <a:rPr lang="en-CA" sz="1000" dirty="0" smtClean="0"/>
              <a:t>H. </a:t>
            </a:r>
            <a:r>
              <a:rPr lang="en-CA" sz="1000" dirty="0" err="1" smtClean="0"/>
              <a:t>Khosravi</a:t>
            </a:r>
            <a:r>
              <a:rPr lang="en-CA" sz="1000" dirty="0" smtClean="0"/>
              <a:t>, O. Schulte, Structure </a:t>
            </a:r>
            <a:r>
              <a:rPr lang="en-CA" sz="1000" dirty="0" smtClean="0"/>
              <a:t>Learning for Markov Logic Networks with Many Descriptive </a:t>
            </a:r>
            <a:r>
              <a:rPr lang="en-CA" sz="1000" dirty="0" smtClean="0"/>
              <a:t>Attributes, AAAI, 2010</a:t>
            </a:r>
            <a:endParaRPr lang="en-US" sz="10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1143000"/>
          </a:xfrm>
        </p:spPr>
        <p:txBody>
          <a:bodyPr/>
          <a:lstStyle/>
          <a:p>
            <a:r>
              <a:rPr lang="en-US" dirty="0" smtClean="0">
                <a:latin typeface="Garamond" pitchFamily="18" charset="0"/>
              </a:rPr>
              <a:t>Example</a:t>
            </a:r>
            <a:endParaRPr lang="en-US" dirty="0">
              <a:latin typeface="Garamond" pitchFamily="18" charset="0"/>
            </a:endParaRPr>
          </a:p>
        </p:txBody>
      </p:sp>
      <p:graphicFrame>
        <p:nvGraphicFramePr>
          <p:cNvPr id="20" name="Table 1"/>
          <p:cNvGraphicFramePr/>
          <p:nvPr>
            <p:extLst/>
          </p:nvPr>
        </p:nvGraphicFramePr>
        <p:xfrm>
          <a:off x="2667000" y="1371600"/>
          <a:ext cx="4175126" cy="1463040"/>
        </p:xfrm>
        <a:graphic>
          <a:graphicData uri="http://schemas.openxmlformats.org/drawingml/2006/table">
            <a:tbl>
              <a:tblPr>
                <a:tableStyleId>{3C2FFA5D-87B4-456A-9821-1D502468CF0F}</a:tableStyleId>
              </a:tblPr>
              <a:tblGrid>
                <a:gridCol w="1002030"/>
                <a:gridCol w="614680"/>
                <a:gridCol w="824230"/>
                <a:gridCol w="809943"/>
                <a:gridCol w="924243"/>
              </a:tblGrid>
              <a:tr h="152400">
                <a:tc>
                  <a:txBody>
                    <a:bodyPr/>
                    <a:lstStyle/>
                    <a:p>
                      <a:pPr>
                        <a:lnSpc>
                          <a:spcPct val="100000"/>
                        </a:lnSpc>
                      </a:pPr>
                      <a:r>
                        <a:rPr lang="en-US" sz="1000" dirty="0" err="1" smtClean="0"/>
                        <a:t>PlayerID</a:t>
                      </a:r>
                      <a:endParaRPr sz="1000" dirty="0"/>
                    </a:p>
                  </a:txBody>
                  <a:tcPr/>
                </a:tc>
                <a:tc>
                  <a:txBody>
                    <a:bodyPr/>
                    <a:lstStyle/>
                    <a:p>
                      <a:pPr>
                        <a:lnSpc>
                          <a:spcPct val="100000"/>
                        </a:lnSpc>
                      </a:pPr>
                      <a:r>
                        <a:rPr lang="en-US" sz="1000" dirty="0" err="1" smtClean="0"/>
                        <a:t>MatchID</a:t>
                      </a:r>
                      <a:endParaRPr sz="1000" dirty="0"/>
                    </a:p>
                  </a:txBody>
                  <a:tcPr/>
                </a:tc>
                <a:tc>
                  <a:txBody>
                    <a:bodyPr/>
                    <a:lstStyle/>
                    <a:p>
                      <a:pPr>
                        <a:lnSpc>
                          <a:spcPct val="100000"/>
                        </a:lnSpc>
                      </a:pPr>
                      <a:r>
                        <a:rPr lang="en-CA" sz="1000" dirty="0" err="1" smtClean="0"/>
                        <a:t>ShotEff</a:t>
                      </a:r>
                      <a:r>
                        <a:rPr lang="en-CA" sz="1000" dirty="0" smtClean="0"/>
                        <a:t>(P,M)</a:t>
                      </a:r>
                      <a:endParaRPr sz="1000" dirty="0"/>
                    </a:p>
                  </a:txBody>
                  <a:tcPr/>
                </a:tc>
                <a:tc>
                  <a:txBody>
                    <a:bodyPr/>
                    <a:lstStyle/>
                    <a:p>
                      <a:pPr>
                        <a:lnSpc>
                          <a:spcPct val="100000"/>
                        </a:lnSpc>
                      </a:pPr>
                      <a:r>
                        <a:rPr lang="en-CA" sz="1000" dirty="0" err="1" smtClean="0"/>
                        <a:t>PassEff</a:t>
                      </a:r>
                      <a:r>
                        <a:rPr lang="en-CA" sz="1000" dirty="0" smtClean="0"/>
                        <a:t>(P,M)</a:t>
                      </a:r>
                      <a:endParaRPr sz="1000" dirty="0"/>
                    </a:p>
                  </a:txBody>
                  <a:tcPr/>
                </a:tc>
                <a:tc>
                  <a:txBody>
                    <a:bodyPr/>
                    <a:lstStyle/>
                    <a:p>
                      <a:pPr>
                        <a:lnSpc>
                          <a:spcPct val="100000"/>
                        </a:lnSpc>
                      </a:pPr>
                      <a:r>
                        <a:rPr lang="en-US" sz="1000" dirty="0" err="1" smtClean="0"/>
                        <a:t>TackleEff</a:t>
                      </a:r>
                      <a:r>
                        <a:rPr lang="en-US" sz="1000" dirty="0" smtClean="0"/>
                        <a:t>(P,M)</a:t>
                      </a:r>
                      <a:endParaRPr sz="1000" dirty="0"/>
                    </a:p>
                  </a:txBody>
                  <a:tcPr/>
                </a:tc>
              </a:tr>
              <a:tr h="216720">
                <a:tc>
                  <a:txBody>
                    <a:bodyPr/>
                    <a:lstStyle/>
                    <a:p>
                      <a:pPr>
                        <a:lnSpc>
                          <a:spcPct val="100000"/>
                        </a:lnSpc>
                      </a:pPr>
                      <a:r>
                        <a:rPr lang="en-US" sz="1000" dirty="0" smtClean="0"/>
                        <a:t>Wayne</a:t>
                      </a:r>
                      <a:r>
                        <a:rPr lang="en-US" sz="1000" baseline="0" dirty="0" smtClean="0"/>
                        <a:t>  Rooney</a:t>
                      </a:r>
                      <a:endParaRPr sz="1000" dirty="0"/>
                    </a:p>
                  </a:txBody>
                  <a:tcPr/>
                </a:tc>
                <a:tc>
                  <a:txBody>
                    <a:bodyPr/>
                    <a:lstStyle/>
                    <a:p>
                      <a:pPr>
                        <a:lnSpc>
                          <a:spcPct val="100000"/>
                        </a:lnSpc>
                      </a:pPr>
                      <a:r>
                        <a:rPr lang="en-US" sz="1000" dirty="0" smtClean="0"/>
                        <a:t>1</a:t>
                      </a:r>
                      <a:endParaRPr sz="1000" dirty="0"/>
                    </a:p>
                  </a:txBody>
                  <a:tcPr/>
                </a:tc>
                <a:tc>
                  <a:txBody>
                    <a:bodyPr/>
                    <a:lstStyle/>
                    <a:p>
                      <a:pPr>
                        <a:lnSpc>
                          <a:spcPct val="100000"/>
                        </a:lnSpc>
                      </a:pPr>
                      <a:r>
                        <a:rPr lang="en-CA" sz="1000" dirty="0" smtClean="0"/>
                        <a:t>High</a:t>
                      </a:r>
                    </a:p>
                  </a:txBody>
                  <a:tcPr/>
                </a:tc>
                <a:tc>
                  <a:txBody>
                    <a:bodyPr/>
                    <a:lstStyle/>
                    <a:p>
                      <a:pPr>
                        <a:lnSpc>
                          <a:spcPct val="100000"/>
                        </a:lnSpc>
                      </a:pPr>
                      <a:r>
                        <a:rPr lang="en-CA" sz="1000" dirty="0" smtClean="0"/>
                        <a:t>High</a:t>
                      </a:r>
                      <a:endParaRPr sz="1000" dirty="0"/>
                    </a:p>
                  </a:txBody>
                  <a:tcPr/>
                </a:tc>
                <a:tc>
                  <a:txBody>
                    <a:bodyPr/>
                    <a:lstStyle/>
                    <a:p>
                      <a:pPr>
                        <a:lnSpc>
                          <a:spcPct val="100000"/>
                        </a:lnSpc>
                      </a:pPr>
                      <a:r>
                        <a:rPr lang="en-US" sz="1000" dirty="0" smtClean="0"/>
                        <a:t>Low</a:t>
                      </a:r>
                      <a:endParaRPr sz="1000" dirty="0"/>
                    </a:p>
                  </a:txBody>
                  <a:tcPr/>
                </a:tc>
              </a:tr>
              <a:tr h="2167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Wayne</a:t>
                      </a:r>
                      <a:r>
                        <a:rPr lang="en-US" sz="1000" baseline="0" dirty="0" smtClean="0"/>
                        <a:t>  Rooney</a:t>
                      </a:r>
                      <a:endParaRPr lang="en-US" sz="1000" dirty="0" smtClean="0"/>
                    </a:p>
                  </a:txBody>
                  <a:tcPr/>
                </a:tc>
                <a:tc>
                  <a:txBody>
                    <a:bodyPr/>
                    <a:lstStyle/>
                    <a:p>
                      <a:pPr>
                        <a:lnSpc>
                          <a:spcPct val="100000"/>
                        </a:lnSpc>
                      </a:pPr>
                      <a:r>
                        <a:rPr lang="en-US" sz="1000" dirty="0" smtClean="0"/>
                        <a:t>2</a:t>
                      </a:r>
                      <a:endParaRPr sz="1000" dirty="0"/>
                    </a:p>
                  </a:txBody>
                  <a:tcPr/>
                </a:tc>
                <a:tc>
                  <a:txBody>
                    <a:bodyPr/>
                    <a:lstStyle/>
                    <a:p>
                      <a:pPr>
                        <a:lnSpc>
                          <a:spcPct val="100000"/>
                        </a:lnSpc>
                      </a:pPr>
                      <a:r>
                        <a:rPr lang="en-CA" sz="1000" dirty="0" smtClean="0"/>
                        <a:t>High</a:t>
                      </a:r>
                    </a:p>
                  </a:txBody>
                  <a:tcPr/>
                </a:tc>
                <a:tc>
                  <a:txBody>
                    <a:bodyPr/>
                    <a:lstStyle/>
                    <a:p>
                      <a:pPr>
                        <a:lnSpc>
                          <a:spcPct val="100000"/>
                        </a:lnSpc>
                      </a:pPr>
                      <a:r>
                        <a:rPr lang="en-CA" sz="1000" dirty="0" smtClean="0"/>
                        <a:t>High</a:t>
                      </a:r>
                      <a:endParaRPr sz="1000" dirty="0"/>
                    </a:p>
                  </a:txBody>
                  <a:tcPr/>
                </a:tc>
                <a:tc>
                  <a:txBody>
                    <a:bodyPr/>
                    <a:lstStyle/>
                    <a:p>
                      <a:pPr>
                        <a:lnSpc>
                          <a:spcPct val="100000"/>
                        </a:lnSpc>
                      </a:pPr>
                      <a:r>
                        <a:rPr lang="en-US" sz="1000" dirty="0" smtClean="0"/>
                        <a:t>High</a:t>
                      </a:r>
                      <a:endParaRPr sz="1000" dirty="0"/>
                    </a:p>
                  </a:txBody>
                  <a:tcPr/>
                </a:tc>
              </a:tr>
              <a:tr h="2167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Wayne</a:t>
                      </a:r>
                      <a:r>
                        <a:rPr lang="en-US" sz="1000" baseline="0" dirty="0" smtClean="0"/>
                        <a:t>  Rooney</a:t>
                      </a:r>
                      <a:endParaRPr lang="en-US" sz="1000" dirty="0" smtClean="0"/>
                    </a:p>
                  </a:txBody>
                  <a:tcPr/>
                </a:tc>
                <a:tc>
                  <a:txBody>
                    <a:bodyPr/>
                    <a:lstStyle/>
                    <a:p>
                      <a:pPr>
                        <a:lnSpc>
                          <a:spcPct val="100000"/>
                        </a:lnSpc>
                      </a:pPr>
                      <a:r>
                        <a:rPr lang="en-US" sz="1000" dirty="0" smtClean="0"/>
                        <a:t>3</a:t>
                      </a:r>
                      <a:endParaRPr sz="1000" dirty="0"/>
                    </a:p>
                  </a:txBody>
                  <a:tcPr/>
                </a:tc>
                <a:tc>
                  <a:txBody>
                    <a:bodyPr/>
                    <a:lstStyle/>
                    <a:p>
                      <a:pPr>
                        <a:lnSpc>
                          <a:spcPct val="100000"/>
                        </a:lnSpc>
                      </a:pPr>
                      <a:r>
                        <a:rPr lang="en-CA" sz="1000" dirty="0" smtClean="0"/>
                        <a:t>Low</a:t>
                      </a:r>
                      <a:endParaRPr sz="1000" dirty="0"/>
                    </a:p>
                  </a:txBody>
                  <a:tcPr/>
                </a:tc>
                <a:tc>
                  <a:txBody>
                    <a:bodyPr/>
                    <a:lstStyle/>
                    <a:p>
                      <a:pPr>
                        <a:lnSpc>
                          <a:spcPct val="100000"/>
                        </a:lnSpc>
                      </a:pPr>
                      <a:r>
                        <a:rPr lang="en-CA" sz="1000" dirty="0" smtClean="0"/>
                        <a:t>High</a:t>
                      </a:r>
                      <a:endParaRPr sz="1000" dirty="0"/>
                    </a:p>
                  </a:txBody>
                  <a:tcPr/>
                </a:tc>
                <a:tc>
                  <a:txBody>
                    <a:bodyPr/>
                    <a:lstStyle/>
                    <a:p>
                      <a:pPr>
                        <a:lnSpc>
                          <a:spcPct val="100000"/>
                        </a:lnSpc>
                      </a:pPr>
                      <a:r>
                        <a:rPr lang="en-US" sz="1000" dirty="0" smtClean="0"/>
                        <a:t>High</a:t>
                      </a:r>
                      <a:endParaRPr sz="1000" dirty="0"/>
                    </a:p>
                  </a:txBody>
                  <a:tcPr/>
                </a:tc>
              </a:tr>
              <a:tr h="2167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smtClean="0"/>
                        <a:t>Javier Hernandez</a:t>
                      </a:r>
                    </a:p>
                  </a:txBody>
                  <a:tcPr/>
                </a:tc>
                <a:tc>
                  <a:txBody>
                    <a:bodyPr/>
                    <a:lstStyle/>
                    <a:p>
                      <a:pPr>
                        <a:lnSpc>
                          <a:spcPct val="100000"/>
                        </a:lnSpc>
                      </a:pPr>
                      <a:r>
                        <a:rPr lang="en-US" sz="1000" dirty="0" smtClean="0"/>
                        <a:t>1</a:t>
                      </a:r>
                      <a:endParaRPr sz="1000" dirty="0"/>
                    </a:p>
                  </a:txBody>
                  <a:tcPr/>
                </a:tc>
                <a:tc>
                  <a:txBody>
                    <a:bodyPr/>
                    <a:lstStyle/>
                    <a:p>
                      <a:pPr>
                        <a:lnSpc>
                          <a:spcPct val="100000"/>
                        </a:lnSpc>
                      </a:pPr>
                      <a:r>
                        <a:rPr lang="en-US" sz="1000" dirty="0" smtClean="0"/>
                        <a:t>Low</a:t>
                      </a:r>
                      <a:endParaRPr sz="1000" dirty="0"/>
                    </a:p>
                  </a:txBody>
                  <a:tcPr/>
                </a:tc>
                <a:tc>
                  <a:txBody>
                    <a:bodyPr/>
                    <a:lstStyle/>
                    <a:p>
                      <a:pPr>
                        <a:lnSpc>
                          <a:spcPct val="100000"/>
                        </a:lnSpc>
                      </a:pPr>
                      <a:r>
                        <a:rPr lang="en-US" sz="1000" dirty="0" smtClean="0"/>
                        <a:t>Low</a:t>
                      </a:r>
                      <a:endParaRPr sz="1000" dirty="0"/>
                    </a:p>
                  </a:txBody>
                  <a:tcPr/>
                </a:tc>
                <a:tc>
                  <a:txBody>
                    <a:bodyPr/>
                    <a:lstStyle/>
                    <a:p>
                      <a:pPr>
                        <a:lnSpc>
                          <a:spcPct val="100000"/>
                        </a:lnSpc>
                      </a:pPr>
                      <a:r>
                        <a:rPr lang="en-US" sz="1000" dirty="0" smtClean="0"/>
                        <a:t>High</a:t>
                      </a:r>
                      <a:endParaRPr sz="1000" dirty="0"/>
                    </a:p>
                  </a:txBody>
                  <a:tcPr/>
                </a:tc>
              </a:tr>
              <a:tr h="2167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smtClean="0"/>
                        <a:t>Javier Hernandez</a:t>
                      </a:r>
                    </a:p>
                  </a:txBody>
                  <a:tcPr/>
                </a:tc>
                <a:tc>
                  <a:txBody>
                    <a:bodyPr/>
                    <a:lstStyle/>
                    <a:p>
                      <a:pPr>
                        <a:lnSpc>
                          <a:spcPct val="100000"/>
                        </a:lnSpc>
                      </a:pPr>
                      <a:r>
                        <a:rPr lang="en-US" sz="1000" dirty="0" smtClean="0"/>
                        <a:t>2</a:t>
                      </a:r>
                      <a:endParaRPr sz="1000" dirty="0"/>
                    </a:p>
                  </a:txBody>
                  <a:tcPr/>
                </a:tc>
                <a:tc>
                  <a:txBody>
                    <a:bodyPr/>
                    <a:lstStyle/>
                    <a:p>
                      <a:pPr>
                        <a:lnSpc>
                          <a:spcPct val="100000"/>
                        </a:lnSpc>
                      </a:pPr>
                      <a:r>
                        <a:rPr lang="en-US" sz="1000" dirty="0" smtClean="0"/>
                        <a:t>Low</a:t>
                      </a:r>
                      <a:endParaRPr sz="1000" dirty="0"/>
                    </a:p>
                  </a:txBody>
                  <a:tcPr/>
                </a:tc>
                <a:tc>
                  <a:txBody>
                    <a:bodyPr/>
                    <a:lstStyle/>
                    <a:p>
                      <a:pPr>
                        <a:lnSpc>
                          <a:spcPct val="100000"/>
                        </a:lnSpc>
                      </a:pPr>
                      <a:r>
                        <a:rPr lang="en-US" sz="1000" dirty="0" smtClean="0"/>
                        <a:t>High</a:t>
                      </a:r>
                      <a:endParaRPr sz="1000" dirty="0"/>
                    </a:p>
                  </a:txBody>
                  <a:tcPr/>
                </a:tc>
                <a:tc>
                  <a:txBody>
                    <a:bodyPr/>
                    <a:lstStyle/>
                    <a:p>
                      <a:pPr>
                        <a:lnSpc>
                          <a:spcPct val="100000"/>
                        </a:lnSpc>
                      </a:pPr>
                      <a:r>
                        <a:rPr lang="en-US" sz="1000" dirty="0" smtClean="0"/>
                        <a:t>Low</a:t>
                      </a:r>
                      <a:endParaRPr sz="1000" dirty="0"/>
                    </a:p>
                  </a:txBody>
                  <a:tcPr/>
                </a:tc>
              </a:tr>
            </a:tbl>
          </a:graphicData>
        </a:graphic>
      </p:graphicFrame>
      <p:sp>
        <p:nvSpPr>
          <p:cNvPr id="31" name="Down Arrow 30"/>
          <p:cNvSpPr/>
          <p:nvPr/>
        </p:nvSpPr>
        <p:spPr>
          <a:xfrm>
            <a:off x="6096000" y="3962400"/>
            <a:ext cx="152400" cy="38100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CustomShape 18"/>
          <p:cNvSpPr/>
          <p:nvPr/>
        </p:nvSpPr>
        <p:spPr>
          <a:xfrm>
            <a:off x="6934200" y="2514600"/>
            <a:ext cx="1676400" cy="239559"/>
          </a:xfrm>
          <a:prstGeom prst="rect">
            <a:avLst/>
          </a:prstGeom>
          <a:noFill/>
        </p:spPr>
        <p:txBody>
          <a:bodyPr lIns="90000" tIns="45000" rIns="90000" bIns="45000"/>
          <a:lstStyle/>
          <a:p>
            <a:pPr>
              <a:lnSpc>
                <a:spcPct val="100000"/>
              </a:lnSpc>
            </a:pPr>
            <a:r>
              <a:rPr lang="en-CA" sz="1200" b="1" dirty="0" smtClean="0">
                <a:solidFill>
                  <a:srgbClr val="000000"/>
                </a:solidFill>
                <a:latin typeface="Calibri"/>
              </a:rPr>
              <a:t>Generate Formulas</a:t>
            </a:r>
            <a:endParaRPr sz="1200" dirty="0"/>
          </a:p>
        </p:txBody>
      </p:sp>
      <p:sp>
        <p:nvSpPr>
          <p:cNvPr id="34" name="Left Arrow 33"/>
          <p:cNvSpPr/>
          <p:nvPr/>
        </p:nvSpPr>
        <p:spPr>
          <a:xfrm>
            <a:off x="2743200" y="6400800"/>
            <a:ext cx="762000" cy="2286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CustomShape 18"/>
          <p:cNvSpPr/>
          <p:nvPr/>
        </p:nvSpPr>
        <p:spPr>
          <a:xfrm>
            <a:off x="2514600" y="5791200"/>
            <a:ext cx="2286000" cy="239559"/>
          </a:xfrm>
          <a:prstGeom prst="rect">
            <a:avLst/>
          </a:prstGeom>
          <a:noFill/>
        </p:spPr>
        <p:txBody>
          <a:bodyPr lIns="90000" tIns="45000" rIns="90000" bIns="45000"/>
          <a:lstStyle/>
          <a:p>
            <a:pPr>
              <a:lnSpc>
                <a:spcPct val="100000"/>
              </a:lnSpc>
            </a:pPr>
            <a:endParaRPr sz="1400" dirty="0"/>
          </a:p>
        </p:txBody>
      </p:sp>
      <p:sp>
        <p:nvSpPr>
          <p:cNvPr id="39" name="Bevel 38"/>
          <p:cNvSpPr/>
          <p:nvPr/>
        </p:nvSpPr>
        <p:spPr>
          <a:xfrm>
            <a:off x="7315200" y="1676400"/>
            <a:ext cx="1295400" cy="533400"/>
          </a:xfrm>
          <a:prstGeom prst="bevel">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0" name="CustomShape 18"/>
          <p:cNvSpPr/>
          <p:nvPr/>
        </p:nvSpPr>
        <p:spPr>
          <a:xfrm>
            <a:off x="7620000" y="1752600"/>
            <a:ext cx="1335019" cy="239559"/>
          </a:xfrm>
          <a:prstGeom prst="rect">
            <a:avLst/>
          </a:prstGeom>
          <a:noFill/>
        </p:spPr>
        <p:txBody>
          <a:bodyPr lIns="90000" tIns="45000" rIns="90000" bIns="45000"/>
          <a:lstStyle/>
          <a:p>
            <a:pPr>
              <a:lnSpc>
                <a:spcPct val="100000"/>
              </a:lnSpc>
            </a:pPr>
            <a:r>
              <a:rPr lang="en-CA" sz="1500" b="1" dirty="0" smtClean="0">
                <a:solidFill>
                  <a:srgbClr val="000000"/>
                </a:solidFill>
                <a:latin typeface="Calibri"/>
              </a:rPr>
              <a:t>MLN</a:t>
            </a:r>
            <a:endParaRPr sz="1500" dirty="0"/>
          </a:p>
        </p:txBody>
      </p:sp>
      <p:sp>
        <p:nvSpPr>
          <p:cNvPr id="42" name="Shape 159"/>
          <p:cNvSpPr/>
          <p:nvPr/>
        </p:nvSpPr>
        <p:spPr>
          <a:xfrm>
            <a:off x="5105400" y="5486400"/>
            <a:ext cx="1015999" cy="38100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91425" tIns="91425" rIns="91425" bIns="91425" anchor="ctr" anchorCtr="0">
            <a:noAutofit/>
          </a:bodyPr>
          <a:lstStyle/>
          <a:p>
            <a:pPr lvl="0" algn="ctr" rtl="0">
              <a:spcBef>
                <a:spcPts val="0"/>
              </a:spcBef>
              <a:buNone/>
            </a:pPr>
            <a:r>
              <a:rPr lang="en-GB" sz="1400" dirty="0" err="1" smtClean="0"/>
              <a:t>MatchID</a:t>
            </a:r>
            <a:r>
              <a:rPr lang="en-GB" sz="1400" dirty="0" smtClean="0"/>
              <a:t>=1</a:t>
            </a:r>
            <a:endParaRPr lang="en-GB" sz="1400" dirty="0"/>
          </a:p>
        </p:txBody>
      </p:sp>
      <p:cxnSp>
        <p:nvCxnSpPr>
          <p:cNvPr id="43" name="Shape 160"/>
          <p:cNvCxnSpPr>
            <a:stCxn id="50" idx="2"/>
            <a:endCxn id="42" idx="0"/>
          </p:cNvCxnSpPr>
          <p:nvPr/>
        </p:nvCxnSpPr>
        <p:spPr>
          <a:xfrm>
            <a:off x="5136301" y="4914145"/>
            <a:ext cx="477099" cy="572255"/>
          </a:xfrm>
          <a:prstGeom prst="straightConnector1">
            <a:avLst/>
          </a:prstGeom>
          <a:noFill/>
          <a:ln w="19050" cap="flat" cmpd="sng">
            <a:solidFill>
              <a:schemeClr val="dk2"/>
            </a:solidFill>
            <a:prstDash val="solid"/>
            <a:round/>
            <a:headEnd type="none" w="lg" len="lg"/>
            <a:tailEnd type="none" w="lg" len="lg"/>
          </a:ln>
        </p:spPr>
      </p:cxnSp>
      <p:sp>
        <p:nvSpPr>
          <p:cNvPr id="44" name="Shape 161"/>
          <p:cNvSpPr/>
          <p:nvPr/>
        </p:nvSpPr>
        <p:spPr>
          <a:xfrm>
            <a:off x="6096000" y="4520514"/>
            <a:ext cx="1242079" cy="432486"/>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91425" tIns="91425" rIns="91425" bIns="91425" anchor="ctr" anchorCtr="0">
            <a:noAutofit/>
          </a:bodyPr>
          <a:lstStyle/>
          <a:p>
            <a:pPr lvl="0" rtl="0">
              <a:spcBef>
                <a:spcPts val="0"/>
              </a:spcBef>
              <a:buNone/>
            </a:pPr>
            <a:r>
              <a:rPr lang="en-GB" sz="1300" dirty="0"/>
              <a:t>Javier Hernandez</a:t>
            </a:r>
          </a:p>
        </p:txBody>
      </p:sp>
      <p:cxnSp>
        <p:nvCxnSpPr>
          <p:cNvPr id="46" name="Shape 163"/>
          <p:cNvCxnSpPr>
            <a:stCxn id="44" idx="2"/>
            <a:endCxn id="42" idx="0"/>
          </p:cNvCxnSpPr>
          <p:nvPr/>
        </p:nvCxnSpPr>
        <p:spPr>
          <a:xfrm flipH="1">
            <a:off x="5613400" y="4953000"/>
            <a:ext cx="1103640" cy="533400"/>
          </a:xfrm>
          <a:prstGeom prst="straightConnector1">
            <a:avLst/>
          </a:prstGeom>
          <a:noFill/>
          <a:ln w="19050" cap="flat" cmpd="sng">
            <a:solidFill>
              <a:schemeClr val="dk2"/>
            </a:solidFill>
            <a:prstDash val="solid"/>
            <a:round/>
            <a:headEnd type="none" w="lg" len="lg"/>
            <a:tailEnd type="none" w="lg" len="lg"/>
          </a:ln>
        </p:spPr>
      </p:cxnSp>
      <p:sp>
        <p:nvSpPr>
          <p:cNvPr id="49" name="Shape 166"/>
          <p:cNvSpPr/>
          <p:nvPr/>
        </p:nvSpPr>
        <p:spPr>
          <a:xfrm>
            <a:off x="5162725" y="6409275"/>
            <a:ext cx="1466675" cy="296325"/>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91425" tIns="91425" rIns="91425" bIns="91425" anchor="ctr" anchorCtr="0">
            <a:noAutofit/>
          </a:bodyPr>
          <a:lstStyle/>
          <a:p>
            <a:pPr lvl="0" rtl="0">
              <a:spcBef>
                <a:spcPts val="0"/>
              </a:spcBef>
              <a:buNone/>
            </a:pPr>
            <a:r>
              <a:rPr lang="en-GB" sz="1400" dirty="0"/>
              <a:t>Manchester United</a:t>
            </a:r>
          </a:p>
        </p:txBody>
      </p:sp>
      <p:sp>
        <p:nvSpPr>
          <p:cNvPr id="50" name="Shape 158"/>
          <p:cNvSpPr/>
          <p:nvPr/>
        </p:nvSpPr>
        <p:spPr>
          <a:xfrm>
            <a:off x="4572000" y="4495800"/>
            <a:ext cx="1128601" cy="418345"/>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91425" tIns="91425" rIns="91425" bIns="91425" anchor="ctr" anchorCtr="0">
            <a:noAutofit/>
          </a:bodyPr>
          <a:lstStyle/>
          <a:p>
            <a:pPr lvl="0" rtl="0">
              <a:spcBef>
                <a:spcPts val="0"/>
              </a:spcBef>
              <a:buNone/>
            </a:pPr>
            <a:r>
              <a:rPr lang="en-GB" sz="1300" dirty="0"/>
              <a:t>Wayne Rooney</a:t>
            </a:r>
          </a:p>
        </p:txBody>
      </p:sp>
      <p:cxnSp>
        <p:nvCxnSpPr>
          <p:cNvPr id="51" name="Straight Connector 50"/>
          <p:cNvCxnSpPr>
            <a:stCxn id="42" idx="2"/>
            <a:endCxn id="49" idx="0"/>
          </p:cNvCxnSpPr>
          <p:nvPr/>
        </p:nvCxnSpPr>
        <p:spPr>
          <a:xfrm>
            <a:off x="5613400" y="5867400"/>
            <a:ext cx="282663" cy="541875"/>
          </a:xfrm>
          <a:prstGeom prst="line">
            <a:avLst/>
          </a:prstGeom>
          <a:ln w="19050"/>
        </p:spPr>
        <p:style>
          <a:lnRef idx="1">
            <a:schemeClr val="accent6"/>
          </a:lnRef>
          <a:fillRef idx="0">
            <a:schemeClr val="accent6"/>
          </a:fillRef>
          <a:effectRef idx="0">
            <a:schemeClr val="accent6"/>
          </a:effectRef>
          <a:fontRef idx="minor">
            <a:schemeClr val="tx1"/>
          </a:fontRef>
        </p:style>
      </p:cxnSp>
      <p:graphicFrame>
        <p:nvGraphicFramePr>
          <p:cNvPr id="53" name="Table 1"/>
          <p:cNvGraphicFramePr/>
          <p:nvPr>
            <p:extLst/>
          </p:nvPr>
        </p:nvGraphicFramePr>
        <p:xfrm>
          <a:off x="76200" y="1371600"/>
          <a:ext cx="2496821" cy="975360"/>
        </p:xfrm>
        <a:graphic>
          <a:graphicData uri="http://schemas.openxmlformats.org/drawingml/2006/table">
            <a:tbl>
              <a:tblPr>
                <a:tableStyleId>{3C2FFA5D-87B4-456A-9821-1D502468CF0F}</a:tableStyleId>
              </a:tblPr>
              <a:tblGrid>
                <a:gridCol w="614680"/>
                <a:gridCol w="530543"/>
                <a:gridCol w="562293"/>
                <a:gridCol w="789305"/>
              </a:tblGrid>
              <a:tr h="152400">
                <a:tc>
                  <a:txBody>
                    <a:bodyPr/>
                    <a:lstStyle/>
                    <a:p>
                      <a:pPr>
                        <a:lnSpc>
                          <a:spcPct val="100000"/>
                        </a:lnSpc>
                      </a:pPr>
                      <a:r>
                        <a:rPr lang="en-US" sz="1000" dirty="0" err="1" smtClean="0"/>
                        <a:t>MatchID</a:t>
                      </a:r>
                      <a:endParaRPr sz="1000" dirty="0"/>
                    </a:p>
                  </a:txBody>
                  <a:tcPr/>
                </a:tc>
                <a:tc>
                  <a:txBody>
                    <a:bodyPr/>
                    <a:lstStyle/>
                    <a:p>
                      <a:pPr>
                        <a:lnSpc>
                          <a:spcPct val="100000"/>
                        </a:lnSpc>
                      </a:pPr>
                      <a:r>
                        <a:rPr lang="en-US" sz="1000" dirty="0" smtClean="0"/>
                        <a:t>Team1</a:t>
                      </a:r>
                      <a:endParaRPr sz="1000" dirty="0"/>
                    </a:p>
                  </a:txBody>
                  <a:tcPr/>
                </a:tc>
                <a:tc>
                  <a:txBody>
                    <a:bodyPr/>
                    <a:lstStyle/>
                    <a:p>
                      <a:pPr>
                        <a:lnSpc>
                          <a:spcPct val="100000"/>
                        </a:lnSpc>
                      </a:pPr>
                      <a:r>
                        <a:rPr lang="en-CA" sz="1000" dirty="0" smtClean="0"/>
                        <a:t>Team2</a:t>
                      </a:r>
                      <a:endParaRPr sz="1000" dirty="0"/>
                    </a:p>
                  </a:txBody>
                  <a:tcPr/>
                </a:tc>
                <a:tc>
                  <a:txBody>
                    <a:bodyPr/>
                    <a:lstStyle/>
                    <a:p>
                      <a:pPr>
                        <a:lnSpc>
                          <a:spcPct val="100000"/>
                        </a:lnSpc>
                      </a:pPr>
                      <a:r>
                        <a:rPr lang="en-US" sz="1000" dirty="0" smtClean="0"/>
                        <a:t>Result(T,M)</a:t>
                      </a:r>
                      <a:endParaRPr sz="1000" dirty="0"/>
                    </a:p>
                  </a:txBody>
                  <a:tcPr/>
                </a:tc>
              </a:tr>
              <a:tr h="216720">
                <a:tc>
                  <a:txBody>
                    <a:bodyPr/>
                    <a:lstStyle/>
                    <a:p>
                      <a:pPr>
                        <a:lnSpc>
                          <a:spcPct val="100000"/>
                        </a:lnSpc>
                      </a:pPr>
                      <a:r>
                        <a:rPr lang="en-US" sz="1000" dirty="0" smtClean="0"/>
                        <a:t>1</a:t>
                      </a:r>
                      <a:endParaRPr sz="1000" dirty="0"/>
                    </a:p>
                  </a:txBody>
                  <a:tcPr/>
                </a:tc>
                <a:tc>
                  <a:txBody>
                    <a:bodyPr/>
                    <a:lstStyle/>
                    <a:p>
                      <a:pPr>
                        <a:lnSpc>
                          <a:spcPct val="100000"/>
                        </a:lnSpc>
                      </a:pPr>
                      <a:r>
                        <a:rPr lang="en-US" sz="1000" dirty="0" err="1" smtClean="0"/>
                        <a:t>ManU</a:t>
                      </a:r>
                      <a:endParaRPr sz="1000" dirty="0"/>
                    </a:p>
                  </a:txBody>
                  <a:tcPr/>
                </a:tc>
                <a:tc>
                  <a:txBody>
                    <a:bodyPr/>
                    <a:lstStyle/>
                    <a:p>
                      <a:pPr>
                        <a:lnSpc>
                          <a:spcPct val="100000"/>
                        </a:lnSpc>
                      </a:pPr>
                      <a:r>
                        <a:rPr lang="en-CA" sz="1000" dirty="0" smtClean="0"/>
                        <a:t>Arsenal</a:t>
                      </a:r>
                      <a:endParaRPr sz="1000" dirty="0"/>
                    </a:p>
                  </a:txBody>
                  <a:tcPr/>
                </a:tc>
                <a:tc>
                  <a:txBody>
                    <a:bodyPr/>
                    <a:lstStyle/>
                    <a:p>
                      <a:pPr>
                        <a:lnSpc>
                          <a:spcPct val="100000"/>
                        </a:lnSpc>
                      </a:pPr>
                      <a:r>
                        <a:rPr lang="en-US" sz="1000" dirty="0" smtClean="0"/>
                        <a:t>Win</a:t>
                      </a:r>
                      <a:endParaRPr sz="1000" dirty="0"/>
                    </a:p>
                  </a:txBody>
                  <a:tcPr/>
                </a:tc>
              </a:tr>
              <a:tr h="2167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2</a:t>
                      </a:r>
                    </a:p>
                  </a:txBody>
                  <a:tcPr/>
                </a:tc>
                <a:tc>
                  <a:txBody>
                    <a:bodyPr/>
                    <a:lstStyle/>
                    <a:p>
                      <a:pPr>
                        <a:lnSpc>
                          <a:spcPct val="100000"/>
                        </a:lnSpc>
                      </a:pPr>
                      <a:r>
                        <a:rPr lang="en-US" sz="1000" dirty="0" err="1" smtClean="0"/>
                        <a:t>ManU</a:t>
                      </a:r>
                      <a:endParaRPr sz="1000" dirty="0"/>
                    </a:p>
                  </a:txBody>
                  <a:tcPr/>
                </a:tc>
                <a:tc>
                  <a:txBody>
                    <a:bodyPr/>
                    <a:lstStyle/>
                    <a:p>
                      <a:pPr>
                        <a:lnSpc>
                          <a:spcPct val="100000"/>
                        </a:lnSpc>
                      </a:pPr>
                      <a:r>
                        <a:rPr lang="en-CA" sz="1000" dirty="0" smtClean="0"/>
                        <a:t>Chelsea</a:t>
                      </a:r>
                      <a:endParaRPr sz="1000" dirty="0"/>
                    </a:p>
                  </a:txBody>
                  <a:tcPr/>
                </a:tc>
                <a:tc>
                  <a:txBody>
                    <a:bodyPr/>
                    <a:lstStyle/>
                    <a:p>
                      <a:pPr>
                        <a:lnSpc>
                          <a:spcPct val="100000"/>
                        </a:lnSpc>
                      </a:pPr>
                      <a:r>
                        <a:rPr lang="en-US" sz="1000" dirty="0" smtClean="0"/>
                        <a:t>Win</a:t>
                      </a:r>
                      <a:endParaRPr sz="1000" dirty="0"/>
                    </a:p>
                  </a:txBody>
                  <a:tcPr/>
                </a:tc>
              </a:tr>
              <a:tr h="2167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3</a:t>
                      </a:r>
                    </a:p>
                  </a:txBody>
                  <a:tcPr/>
                </a:tc>
                <a:tc>
                  <a:txBody>
                    <a:bodyPr/>
                    <a:lstStyle/>
                    <a:p>
                      <a:pPr>
                        <a:lnSpc>
                          <a:spcPct val="100000"/>
                        </a:lnSpc>
                      </a:pPr>
                      <a:r>
                        <a:rPr lang="en-US" sz="1000" dirty="0" err="1" smtClean="0"/>
                        <a:t>ManU</a:t>
                      </a:r>
                      <a:endParaRPr sz="1000" dirty="0"/>
                    </a:p>
                  </a:txBody>
                  <a:tcPr/>
                </a:tc>
                <a:tc>
                  <a:txBody>
                    <a:bodyPr/>
                    <a:lstStyle/>
                    <a:p>
                      <a:pPr>
                        <a:lnSpc>
                          <a:spcPct val="100000"/>
                        </a:lnSpc>
                      </a:pPr>
                      <a:r>
                        <a:rPr lang="en-CA" sz="1000" dirty="0" err="1" smtClean="0"/>
                        <a:t>ManC</a:t>
                      </a:r>
                      <a:endParaRPr sz="1000" dirty="0"/>
                    </a:p>
                  </a:txBody>
                  <a:tcPr/>
                </a:tc>
                <a:tc>
                  <a:txBody>
                    <a:bodyPr/>
                    <a:lstStyle/>
                    <a:p>
                      <a:pPr>
                        <a:lnSpc>
                          <a:spcPct val="100000"/>
                        </a:lnSpc>
                      </a:pPr>
                      <a:r>
                        <a:rPr lang="en-US" sz="1000" dirty="0" smtClean="0"/>
                        <a:t>Win</a:t>
                      </a:r>
                      <a:endParaRPr sz="1000" dirty="0"/>
                    </a:p>
                  </a:txBody>
                  <a:tcPr/>
                </a:tc>
              </a:tr>
            </a:tbl>
          </a:graphicData>
        </a:graphic>
      </p:graphicFrame>
      <p:graphicFrame>
        <p:nvGraphicFramePr>
          <p:cNvPr id="54" name="Table 1"/>
          <p:cNvGraphicFramePr/>
          <p:nvPr>
            <p:extLst/>
          </p:nvPr>
        </p:nvGraphicFramePr>
        <p:xfrm>
          <a:off x="457200" y="2438400"/>
          <a:ext cx="2089785" cy="1036320"/>
        </p:xfrm>
        <a:graphic>
          <a:graphicData uri="http://schemas.openxmlformats.org/drawingml/2006/table">
            <a:tbl>
              <a:tblPr>
                <a:tableStyleId>{3C2FFA5D-87B4-456A-9821-1D502468CF0F}</a:tableStyleId>
              </a:tblPr>
              <a:tblGrid>
                <a:gridCol w="1087755"/>
                <a:gridCol w="1002030"/>
              </a:tblGrid>
              <a:tr h="152400">
                <a:tc>
                  <a:txBody>
                    <a:bodyPr/>
                    <a:lstStyle/>
                    <a:p>
                      <a:pPr>
                        <a:lnSpc>
                          <a:spcPct val="100000"/>
                        </a:lnSpc>
                      </a:pPr>
                      <a:r>
                        <a:rPr lang="en-US" sz="1000" dirty="0" err="1" smtClean="0"/>
                        <a:t>TeamID</a:t>
                      </a:r>
                      <a:endParaRPr sz="1000" dirty="0"/>
                    </a:p>
                  </a:txBody>
                  <a:tcPr/>
                </a:tc>
                <a:tc>
                  <a:txBody>
                    <a:bodyPr/>
                    <a:lstStyle/>
                    <a:p>
                      <a:pPr>
                        <a:lnSpc>
                          <a:spcPct val="100000"/>
                        </a:lnSpc>
                      </a:pPr>
                      <a:r>
                        <a:rPr lang="en-US" sz="1000" dirty="0" err="1" smtClean="0"/>
                        <a:t>PlayerID</a:t>
                      </a:r>
                      <a:endParaRPr sz="1000" dirty="0"/>
                    </a:p>
                  </a:txBody>
                  <a:tcPr/>
                </a:tc>
              </a:tr>
              <a:tr h="216720">
                <a:tc>
                  <a:txBody>
                    <a:bodyPr/>
                    <a:lstStyle/>
                    <a:p>
                      <a:pPr>
                        <a:lnSpc>
                          <a:spcPct val="100000"/>
                        </a:lnSpc>
                      </a:pPr>
                      <a:r>
                        <a:rPr lang="en-US" sz="1000" dirty="0" smtClean="0"/>
                        <a:t>Manchester</a:t>
                      </a:r>
                      <a:r>
                        <a:rPr lang="en-US" sz="1000" baseline="0" dirty="0" smtClean="0"/>
                        <a:t> United</a:t>
                      </a:r>
                      <a:endParaRPr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Wayne</a:t>
                      </a:r>
                      <a:r>
                        <a:rPr lang="en-US" sz="1000" baseline="0" dirty="0" smtClean="0"/>
                        <a:t>  Rooney</a:t>
                      </a:r>
                      <a:endParaRPr lang="en-US" sz="1000" dirty="0" smtClean="0"/>
                    </a:p>
                    <a:p>
                      <a:pPr>
                        <a:lnSpc>
                          <a:spcPct val="100000"/>
                        </a:lnSpc>
                      </a:pPr>
                      <a:endParaRPr sz="1000" dirty="0"/>
                    </a:p>
                  </a:txBody>
                  <a:tcPr/>
                </a:tc>
              </a:tr>
              <a:tr h="216720">
                <a:tc>
                  <a:txBody>
                    <a:bodyPr/>
                    <a:lstStyle/>
                    <a:p>
                      <a:pPr>
                        <a:lnSpc>
                          <a:spcPct val="100000"/>
                        </a:lnSpc>
                      </a:pPr>
                      <a:r>
                        <a:rPr lang="en-US" sz="1000" dirty="0" smtClean="0"/>
                        <a:t>Manchester</a:t>
                      </a:r>
                      <a:r>
                        <a:rPr lang="en-US" sz="1000" baseline="0" dirty="0" smtClean="0"/>
                        <a:t> United</a:t>
                      </a:r>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smtClean="0"/>
                        <a:t>Javier Hernandez</a:t>
                      </a:r>
                    </a:p>
                    <a:p>
                      <a:pPr>
                        <a:lnSpc>
                          <a:spcPct val="100000"/>
                        </a:lnSpc>
                      </a:pPr>
                      <a:endParaRPr sz="1000" dirty="0"/>
                    </a:p>
                  </a:txBody>
                  <a:tcPr/>
                </a:tc>
              </a:tr>
            </a:tbl>
          </a:graphicData>
        </a:graphic>
      </p:graphicFrame>
      <p:graphicFrame>
        <p:nvGraphicFramePr>
          <p:cNvPr id="78" name="Object 77"/>
          <p:cNvGraphicFramePr>
            <a:graphicFrameLocks noChangeAspect="1"/>
          </p:cNvGraphicFramePr>
          <p:nvPr/>
        </p:nvGraphicFramePr>
        <p:xfrm>
          <a:off x="3962400" y="5029200"/>
          <a:ext cx="1295400" cy="400396"/>
        </p:xfrm>
        <a:graphic>
          <a:graphicData uri="http://schemas.openxmlformats.org/presentationml/2006/ole">
            <p:oleObj spid="_x0000_s91138" name="Equation" r:id="rId4" imgW="1396394" imgH="431613" progId="Equation.3">
              <p:embed/>
            </p:oleObj>
          </a:graphicData>
        </a:graphic>
      </p:graphicFrame>
      <p:graphicFrame>
        <p:nvGraphicFramePr>
          <p:cNvPr id="1029" name="Object 5"/>
          <p:cNvGraphicFramePr>
            <a:graphicFrameLocks noChangeAspect="1"/>
          </p:cNvGraphicFramePr>
          <p:nvPr/>
        </p:nvGraphicFramePr>
        <p:xfrm>
          <a:off x="5867400" y="4953000"/>
          <a:ext cx="1027113" cy="330200"/>
        </p:xfrm>
        <a:graphic>
          <a:graphicData uri="http://schemas.openxmlformats.org/presentationml/2006/ole">
            <p:oleObj spid="_x0000_s91139" name="Equation" r:id="rId5" imgW="1345616" imgH="431613" progId="Equation.3">
              <p:embed/>
            </p:oleObj>
          </a:graphicData>
        </a:graphic>
      </p:graphicFrame>
      <p:graphicFrame>
        <p:nvGraphicFramePr>
          <p:cNvPr id="1030" name="Object 6"/>
          <p:cNvGraphicFramePr>
            <a:graphicFrameLocks noChangeAspect="1"/>
          </p:cNvGraphicFramePr>
          <p:nvPr>
            <p:extLst>
              <p:ext uri="{D42A27DB-BD31-4B8C-83A1-F6EECF244321}">
                <p14:modId xmlns:p14="http://schemas.microsoft.com/office/powerpoint/2010/main" xmlns="" val="125554606"/>
              </p:ext>
            </p:extLst>
          </p:nvPr>
        </p:nvGraphicFramePr>
        <p:xfrm>
          <a:off x="4586288" y="6153150"/>
          <a:ext cx="1449387" cy="239713"/>
        </p:xfrm>
        <a:graphic>
          <a:graphicData uri="http://schemas.openxmlformats.org/presentationml/2006/ole">
            <p:oleObj spid="_x0000_s91140" name="Equation" r:id="rId6" imgW="1231560" imgH="203040" progId="Equation.3">
              <p:embed/>
            </p:oleObj>
          </a:graphicData>
        </a:graphic>
      </p:graphicFrame>
      <p:sp>
        <p:nvSpPr>
          <p:cNvPr id="91" name="Down Arrow 90"/>
          <p:cNvSpPr/>
          <p:nvPr/>
        </p:nvSpPr>
        <p:spPr>
          <a:xfrm>
            <a:off x="8241448" y="2362200"/>
            <a:ext cx="140552" cy="52662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2" name="CustomShape 18"/>
          <p:cNvSpPr/>
          <p:nvPr/>
        </p:nvSpPr>
        <p:spPr>
          <a:xfrm>
            <a:off x="2514600" y="5627841"/>
            <a:ext cx="2362200" cy="239559"/>
          </a:xfrm>
          <a:prstGeom prst="rect">
            <a:avLst/>
          </a:prstGeom>
          <a:noFill/>
        </p:spPr>
        <p:txBody>
          <a:bodyPr lIns="90000" tIns="45000" rIns="90000" bIns="45000"/>
          <a:lstStyle/>
          <a:p>
            <a:pPr>
              <a:lnSpc>
                <a:spcPct val="100000"/>
              </a:lnSpc>
            </a:pPr>
            <a:r>
              <a:rPr lang="en-CA" sz="1200" b="1" dirty="0">
                <a:solidFill>
                  <a:srgbClr val="000000"/>
                </a:solidFill>
                <a:latin typeface="Calibri"/>
              </a:rPr>
              <a:t>Extract</a:t>
            </a:r>
            <a:r>
              <a:rPr lang="en-CA" sz="1200" b="1" dirty="0" smtClean="0">
                <a:solidFill>
                  <a:srgbClr val="000000"/>
                </a:solidFill>
                <a:latin typeface="Calibri"/>
              </a:rPr>
              <a:t> a feature based on each formula for target individual</a:t>
            </a:r>
          </a:p>
          <a:p>
            <a:pPr>
              <a:lnSpc>
                <a:spcPct val="100000"/>
              </a:lnSpc>
            </a:pPr>
            <a:r>
              <a:rPr lang="en-CA" sz="1200" b="1" dirty="0" smtClean="0">
                <a:solidFill>
                  <a:srgbClr val="000000"/>
                </a:solidFill>
                <a:latin typeface="Calibri"/>
              </a:rPr>
              <a:t>Apply feature functions</a:t>
            </a:r>
          </a:p>
          <a:p>
            <a:pPr>
              <a:lnSpc>
                <a:spcPct val="100000"/>
              </a:lnSpc>
            </a:pPr>
            <a:r>
              <a:rPr lang="en-CA" sz="1200" b="1" dirty="0" smtClean="0">
                <a:solidFill>
                  <a:srgbClr val="000000"/>
                </a:solidFill>
                <a:latin typeface="Calibri"/>
              </a:rPr>
              <a:t>e.g. TF,TFIDF</a:t>
            </a:r>
            <a:endParaRPr lang="en-CA" sz="1200" dirty="0" smtClean="0"/>
          </a:p>
          <a:p>
            <a:pPr>
              <a:lnSpc>
                <a:spcPct val="100000"/>
              </a:lnSpc>
            </a:pPr>
            <a:endParaRPr sz="1200" dirty="0"/>
          </a:p>
        </p:txBody>
      </p:sp>
      <p:grpSp>
        <p:nvGrpSpPr>
          <p:cNvPr id="3" name="Group 94"/>
          <p:cNvGrpSpPr/>
          <p:nvPr/>
        </p:nvGrpSpPr>
        <p:grpSpPr>
          <a:xfrm>
            <a:off x="685800" y="3733800"/>
            <a:ext cx="1868419" cy="1219200"/>
            <a:chOff x="533400" y="4953000"/>
            <a:chExt cx="1868419" cy="1219200"/>
          </a:xfrm>
        </p:grpSpPr>
        <p:sp>
          <p:nvSpPr>
            <p:cNvPr id="93" name="Bevel 92"/>
            <p:cNvSpPr/>
            <p:nvPr/>
          </p:nvSpPr>
          <p:spPr>
            <a:xfrm>
              <a:off x="533400" y="4953000"/>
              <a:ext cx="1804416" cy="1219200"/>
            </a:xfrm>
            <a:prstGeom prst="bevel">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94" name="CustomShape 18"/>
            <p:cNvSpPr/>
            <p:nvPr/>
          </p:nvSpPr>
          <p:spPr>
            <a:xfrm>
              <a:off x="685800" y="5181600"/>
              <a:ext cx="1716019"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0000" tIns="45000" rIns="90000" bIns="45000"/>
            <a:lstStyle/>
            <a:p>
              <a:pPr>
                <a:lnSpc>
                  <a:spcPct val="100000"/>
                </a:lnSpc>
              </a:pPr>
              <a:r>
                <a:rPr lang="en-CA" sz="1500" b="1" dirty="0" smtClean="0">
                  <a:solidFill>
                    <a:srgbClr val="000000"/>
                  </a:solidFill>
                  <a:latin typeface="Calibri"/>
                </a:rPr>
                <a:t>Any Propositional Outlier Detection Method</a:t>
              </a:r>
              <a:endParaRPr sz="1500" dirty="0"/>
            </a:p>
          </p:txBody>
        </p:sp>
      </p:grpSp>
      <p:graphicFrame>
        <p:nvGraphicFramePr>
          <p:cNvPr id="96" name="Table 1"/>
          <p:cNvGraphicFramePr/>
          <p:nvPr>
            <p:extLst/>
          </p:nvPr>
        </p:nvGraphicFramePr>
        <p:xfrm>
          <a:off x="152400" y="5867400"/>
          <a:ext cx="2152650" cy="731520"/>
        </p:xfrm>
        <a:graphic>
          <a:graphicData uri="http://schemas.openxmlformats.org/drawingml/2006/table">
            <a:tbl>
              <a:tblPr>
                <a:tableStyleId>{3C2FFA5D-87B4-456A-9821-1D502468CF0F}</a:tableStyleId>
              </a:tblPr>
              <a:tblGrid>
                <a:gridCol w="1002030"/>
                <a:gridCol w="287655"/>
                <a:gridCol w="287655"/>
                <a:gridCol w="287655"/>
                <a:gridCol w="287655"/>
              </a:tblGrid>
              <a:tr h="152400">
                <a:tc>
                  <a:txBody>
                    <a:bodyPr/>
                    <a:lstStyle/>
                    <a:p>
                      <a:pPr>
                        <a:lnSpc>
                          <a:spcPct val="100000"/>
                        </a:lnSpc>
                      </a:pPr>
                      <a:r>
                        <a:rPr lang="en-US" sz="1000" dirty="0" err="1" smtClean="0"/>
                        <a:t>PlayerID</a:t>
                      </a:r>
                      <a:endParaRPr sz="1000" dirty="0"/>
                    </a:p>
                  </a:txBody>
                  <a:tcPr/>
                </a:tc>
                <a:tc>
                  <a:txBody>
                    <a:bodyPr/>
                    <a:lstStyle/>
                    <a:p>
                      <a:pPr>
                        <a:lnSpc>
                          <a:spcPct val="100000"/>
                        </a:lnSpc>
                      </a:pPr>
                      <a:r>
                        <a:rPr lang="en-US" sz="1000" dirty="0" smtClean="0"/>
                        <a:t>f1</a:t>
                      </a:r>
                      <a:endParaRPr sz="1000" dirty="0"/>
                    </a:p>
                  </a:txBody>
                  <a:tcPr/>
                </a:tc>
                <a:tc>
                  <a:txBody>
                    <a:bodyPr/>
                    <a:lstStyle/>
                    <a:p>
                      <a:pPr>
                        <a:lnSpc>
                          <a:spcPct val="100000"/>
                        </a:lnSpc>
                      </a:pPr>
                      <a:r>
                        <a:rPr lang="en-US" sz="1000" dirty="0" smtClean="0"/>
                        <a:t>f2</a:t>
                      </a:r>
                      <a:endParaRPr sz="1000" dirty="0"/>
                    </a:p>
                  </a:txBody>
                  <a:tcPr/>
                </a:tc>
                <a:tc>
                  <a:txBody>
                    <a:bodyPr/>
                    <a:lstStyle/>
                    <a:p>
                      <a:pPr>
                        <a:lnSpc>
                          <a:spcPct val="100000"/>
                        </a:lnSpc>
                      </a:pPr>
                      <a:r>
                        <a:rPr lang="en-US" sz="1000" dirty="0" smtClean="0"/>
                        <a:t>f3</a:t>
                      </a:r>
                      <a:endParaRPr sz="1000" dirty="0"/>
                    </a:p>
                  </a:txBody>
                  <a:tcPr/>
                </a:tc>
                <a:tc>
                  <a:txBody>
                    <a:bodyPr/>
                    <a:lstStyle/>
                    <a:p>
                      <a:pPr>
                        <a:lnSpc>
                          <a:spcPct val="100000"/>
                        </a:lnSpc>
                      </a:pPr>
                      <a:r>
                        <a:rPr lang="en-US" sz="1000" dirty="0" smtClean="0"/>
                        <a:t>f4</a:t>
                      </a:r>
                      <a:endParaRPr sz="1000" dirty="0"/>
                    </a:p>
                  </a:txBody>
                  <a:tcPr/>
                </a:tc>
              </a:tr>
              <a:tr h="2167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Wayne</a:t>
                      </a:r>
                      <a:r>
                        <a:rPr lang="en-US" sz="1000" baseline="0" dirty="0" smtClean="0"/>
                        <a:t>  Rooney</a:t>
                      </a:r>
                      <a:endParaRPr lang="en-US" sz="1000" dirty="0" smtClean="0"/>
                    </a:p>
                  </a:txBody>
                  <a:tcPr/>
                </a:tc>
                <a:tc>
                  <a:txBody>
                    <a:bodyPr/>
                    <a:lstStyle/>
                    <a:p>
                      <a:pPr>
                        <a:lnSpc>
                          <a:spcPct val="100000"/>
                        </a:lnSpc>
                      </a:pPr>
                      <a:r>
                        <a:rPr lang="en-US" sz="1000" dirty="0" smtClean="0"/>
                        <a:t>0</a:t>
                      </a:r>
                      <a:endParaRPr sz="1000" dirty="0"/>
                    </a:p>
                  </a:txBody>
                  <a:tcPr/>
                </a:tc>
                <a:tc>
                  <a:txBody>
                    <a:bodyPr/>
                    <a:lstStyle/>
                    <a:p>
                      <a:pPr>
                        <a:lnSpc>
                          <a:spcPct val="100000"/>
                        </a:lnSpc>
                      </a:pPr>
                      <a:r>
                        <a:rPr lang="en-US" sz="1000" dirty="0" smtClean="0"/>
                        <a:t>1</a:t>
                      </a:r>
                      <a:endParaRPr sz="1000" dirty="0"/>
                    </a:p>
                  </a:txBody>
                  <a:tcPr/>
                </a:tc>
                <a:tc>
                  <a:txBody>
                    <a:bodyPr/>
                    <a:lstStyle/>
                    <a:p>
                      <a:pPr>
                        <a:lnSpc>
                          <a:spcPct val="100000"/>
                        </a:lnSpc>
                      </a:pPr>
                      <a:r>
                        <a:rPr lang="en-US" sz="1000" dirty="0" smtClean="0"/>
                        <a:t>2</a:t>
                      </a:r>
                      <a:endParaRPr sz="1000" dirty="0"/>
                    </a:p>
                  </a:txBody>
                  <a:tcPr/>
                </a:tc>
                <a:tc>
                  <a:txBody>
                    <a:bodyPr/>
                    <a:lstStyle/>
                    <a:p>
                      <a:pPr>
                        <a:lnSpc>
                          <a:spcPct val="100000"/>
                        </a:lnSpc>
                      </a:pPr>
                      <a:r>
                        <a:rPr lang="en-US" sz="1000" dirty="0" smtClean="0"/>
                        <a:t>3</a:t>
                      </a:r>
                      <a:endParaRPr sz="1000" dirty="0"/>
                    </a:p>
                  </a:txBody>
                  <a:tcPr/>
                </a:tc>
              </a:tr>
              <a:tr h="216720">
                <a:tc>
                  <a:txBody>
                    <a:bodyPr/>
                    <a:lstStyle/>
                    <a:p>
                      <a:pPr>
                        <a:lnSpc>
                          <a:spcPct val="100000"/>
                        </a:lnSpc>
                      </a:pPr>
                      <a:r>
                        <a:rPr lang="en-GB" sz="1000" dirty="0" smtClean="0"/>
                        <a:t>Javier Hernandez</a:t>
                      </a:r>
                      <a:endParaRPr lang="en-US" sz="1000" dirty="0"/>
                    </a:p>
                  </a:txBody>
                  <a:tcPr/>
                </a:tc>
                <a:tc>
                  <a:txBody>
                    <a:bodyPr/>
                    <a:lstStyle/>
                    <a:p>
                      <a:pPr>
                        <a:lnSpc>
                          <a:spcPct val="100000"/>
                        </a:lnSpc>
                      </a:pPr>
                      <a:r>
                        <a:rPr lang="en-US" sz="1000" dirty="0" smtClean="0"/>
                        <a:t>2</a:t>
                      </a:r>
                      <a:endParaRPr sz="1000" dirty="0"/>
                    </a:p>
                  </a:txBody>
                  <a:tcPr/>
                </a:tc>
                <a:tc>
                  <a:txBody>
                    <a:bodyPr/>
                    <a:lstStyle/>
                    <a:p>
                      <a:pPr>
                        <a:lnSpc>
                          <a:spcPct val="100000"/>
                        </a:lnSpc>
                      </a:pPr>
                      <a:r>
                        <a:rPr lang="en-US" sz="1000" dirty="0" smtClean="0"/>
                        <a:t>4</a:t>
                      </a:r>
                      <a:endParaRPr sz="1000" dirty="0"/>
                    </a:p>
                  </a:txBody>
                  <a:tcPr/>
                </a:tc>
                <a:tc>
                  <a:txBody>
                    <a:bodyPr/>
                    <a:lstStyle/>
                    <a:p>
                      <a:pPr>
                        <a:lnSpc>
                          <a:spcPct val="100000"/>
                        </a:lnSpc>
                      </a:pPr>
                      <a:r>
                        <a:rPr lang="en-US" sz="1000" dirty="0" smtClean="0"/>
                        <a:t>5</a:t>
                      </a:r>
                      <a:endParaRPr sz="1000" dirty="0"/>
                    </a:p>
                  </a:txBody>
                  <a:tcPr/>
                </a:tc>
                <a:tc>
                  <a:txBody>
                    <a:bodyPr/>
                    <a:lstStyle/>
                    <a:p>
                      <a:pPr>
                        <a:lnSpc>
                          <a:spcPct val="100000"/>
                        </a:lnSpc>
                      </a:pPr>
                      <a:r>
                        <a:rPr lang="en-US" sz="1000" dirty="0" smtClean="0"/>
                        <a:t>4</a:t>
                      </a:r>
                      <a:endParaRPr sz="1000" dirty="0"/>
                    </a:p>
                  </a:txBody>
                  <a:tcPr/>
                </a:tc>
              </a:tr>
            </a:tbl>
          </a:graphicData>
        </a:graphic>
      </p:graphicFrame>
      <p:sp>
        <p:nvSpPr>
          <p:cNvPr id="98" name="Bent Arrow 97"/>
          <p:cNvSpPr/>
          <p:nvPr/>
        </p:nvSpPr>
        <p:spPr>
          <a:xfrm>
            <a:off x="152400" y="4800600"/>
            <a:ext cx="533400" cy="1066800"/>
          </a:xfrm>
          <a:prstGeom prst="bentArrow">
            <a:avLst>
              <a:gd name="adj1" fmla="val 25000"/>
              <a:gd name="adj2" fmla="val 25000"/>
              <a:gd name="adj3" fmla="val 25000"/>
              <a:gd name="adj4" fmla="val 4375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41" name="Down Arrow 40"/>
          <p:cNvSpPr/>
          <p:nvPr/>
        </p:nvSpPr>
        <p:spPr>
          <a:xfrm rot="16200000" flipH="1">
            <a:off x="6968914" y="1794086"/>
            <a:ext cx="152400" cy="37422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aphicFrame>
        <p:nvGraphicFramePr>
          <p:cNvPr id="29" name="Object 28"/>
          <p:cNvGraphicFramePr>
            <a:graphicFrameLocks noChangeAspect="1"/>
          </p:cNvGraphicFramePr>
          <p:nvPr/>
        </p:nvGraphicFramePr>
        <p:xfrm>
          <a:off x="4419600" y="2971800"/>
          <a:ext cx="4348770" cy="1219200"/>
        </p:xfrm>
        <a:graphic>
          <a:graphicData uri="http://schemas.openxmlformats.org/presentationml/2006/ole">
            <p:oleObj spid="_x0000_s91141" name="Equation" r:id="rId7" imgW="4265349" imgH="1117115" progId="Equation.3">
              <p:embed/>
            </p:oleObj>
          </a:graphicData>
        </a:graphic>
      </p:graphicFrame>
      <p:sp>
        <p:nvSpPr>
          <p:cNvPr id="45" name="TextBox 44"/>
          <p:cNvSpPr txBox="1"/>
          <p:nvPr/>
        </p:nvSpPr>
        <p:spPr>
          <a:xfrm>
            <a:off x="3200400" y="4218801"/>
            <a:ext cx="2743200" cy="276999"/>
          </a:xfrm>
          <a:prstGeom prst="rect">
            <a:avLst/>
          </a:prstGeom>
          <a:noFill/>
        </p:spPr>
        <p:txBody>
          <a:bodyPr wrap="square" rtlCol="0">
            <a:spAutoFit/>
          </a:bodyPr>
          <a:lstStyle/>
          <a:p>
            <a:r>
              <a:rPr lang="en-US" sz="1200" b="1" dirty="0" smtClean="0">
                <a:latin typeface="Calibri" pitchFamily="34" charset="0"/>
                <a:cs typeface="Calibri" pitchFamily="34" charset="0"/>
              </a:rPr>
              <a:t>Formula=template for network patterns</a:t>
            </a:r>
          </a:p>
        </p:txBody>
      </p:sp>
      <p:sp>
        <p:nvSpPr>
          <p:cNvPr id="36" name="Shape 159"/>
          <p:cNvSpPr/>
          <p:nvPr/>
        </p:nvSpPr>
        <p:spPr>
          <a:xfrm>
            <a:off x="6400800" y="5486400"/>
            <a:ext cx="1015999" cy="38100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91425" tIns="91425" rIns="91425" bIns="91425" anchor="ctr" anchorCtr="0">
            <a:noAutofit/>
          </a:bodyPr>
          <a:lstStyle/>
          <a:p>
            <a:pPr lvl="0" algn="ctr" rtl="0">
              <a:spcBef>
                <a:spcPts val="0"/>
              </a:spcBef>
              <a:buNone/>
            </a:pPr>
            <a:r>
              <a:rPr lang="en-GB" sz="1400" dirty="0" err="1" smtClean="0"/>
              <a:t>MatchID</a:t>
            </a:r>
            <a:r>
              <a:rPr lang="en-GB" sz="1400" dirty="0" smtClean="0"/>
              <a:t>=2</a:t>
            </a:r>
            <a:endParaRPr lang="en-GB" sz="1400" dirty="0"/>
          </a:p>
        </p:txBody>
      </p:sp>
      <p:sp>
        <p:nvSpPr>
          <p:cNvPr id="37" name="Shape 159"/>
          <p:cNvSpPr/>
          <p:nvPr/>
        </p:nvSpPr>
        <p:spPr>
          <a:xfrm>
            <a:off x="7543800" y="5486400"/>
            <a:ext cx="1015999" cy="38100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91425" tIns="91425" rIns="91425" bIns="91425" anchor="ctr" anchorCtr="0">
            <a:noAutofit/>
          </a:bodyPr>
          <a:lstStyle/>
          <a:p>
            <a:pPr lvl="0" algn="ctr" rtl="0">
              <a:spcBef>
                <a:spcPts val="0"/>
              </a:spcBef>
              <a:buNone/>
            </a:pPr>
            <a:r>
              <a:rPr lang="en-GB" sz="1400" dirty="0" err="1" smtClean="0"/>
              <a:t>MatchID</a:t>
            </a:r>
            <a:r>
              <a:rPr lang="en-GB" sz="1400" dirty="0" smtClean="0"/>
              <a:t>=3</a:t>
            </a:r>
            <a:endParaRPr lang="en-GB" sz="1400" dirty="0"/>
          </a:p>
        </p:txBody>
      </p:sp>
      <p:cxnSp>
        <p:nvCxnSpPr>
          <p:cNvPr id="38" name="Shape 160"/>
          <p:cNvCxnSpPr>
            <a:stCxn id="50" idx="2"/>
            <a:endCxn id="36" idx="0"/>
          </p:cNvCxnSpPr>
          <p:nvPr/>
        </p:nvCxnSpPr>
        <p:spPr>
          <a:xfrm>
            <a:off x="5136301" y="4914145"/>
            <a:ext cx="1772499" cy="572255"/>
          </a:xfrm>
          <a:prstGeom prst="straightConnector1">
            <a:avLst/>
          </a:prstGeom>
          <a:noFill/>
          <a:ln w="19050" cap="flat" cmpd="sng">
            <a:solidFill>
              <a:schemeClr val="dk2"/>
            </a:solidFill>
            <a:prstDash val="solid"/>
            <a:round/>
            <a:headEnd type="none" w="lg" len="lg"/>
            <a:tailEnd type="none" w="lg" len="lg"/>
          </a:ln>
        </p:spPr>
      </p:cxnSp>
      <p:cxnSp>
        <p:nvCxnSpPr>
          <p:cNvPr id="52" name="Shape 163"/>
          <p:cNvCxnSpPr>
            <a:stCxn id="44" idx="2"/>
            <a:endCxn id="36" idx="0"/>
          </p:cNvCxnSpPr>
          <p:nvPr/>
        </p:nvCxnSpPr>
        <p:spPr>
          <a:xfrm>
            <a:off x="6717040" y="4953000"/>
            <a:ext cx="191760" cy="533400"/>
          </a:xfrm>
          <a:prstGeom prst="straightConnector1">
            <a:avLst/>
          </a:prstGeom>
          <a:noFill/>
          <a:ln w="19050" cap="flat" cmpd="sng">
            <a:solidFill>
              <a:schemeClr val="dk2"/>
            </a:solidFill>
            <a:prstDash val="solid"/>
            <a:round/>
            <a:headEnd type="none" w="lg" len="lg"/>
            <a:tailEnd type="none" w="lg" len="lg"/>
          </a:ln>
        </p:spPr>
      </p:cxnSp>
      <p:cxnSp>
        <p:nvCxnSpPr>
          <p:cNvPr id="58" name="Shape 160"/>
          <p:cNvCxnSpPr>
            <a:stCxn id="50" idx="2"/>
            <a:endCxn id="37" idx="0"/>
          </p:cNvCxnSpPr>
          <p:nvPr/>
        </p:nvCxnSpPr>
        <p:spPr>
          <a:xfrm>
            <a:off x="5136301" y="4914145"/>
            <a:ext cx="2915499" cy="572255"/>
          </a:xfrm>
          <a:prstGeom prst="straightConnector1">
            <a:avLst/>
          </a:prstGeom>
          <a:noFill/>
          <a:ln w="19050" cap="flat" cmpd="sng">
            <a:solidFill>
              <a:schemeClr val="dk2"/>
            </a:solidFill>
            <a:prstDash val="solid"/>
            <a:round/>
            <a:headEnd type="none" w="lg" len="lg"/>
            <a:tailEnd type="none" w="lg" len="lg"/>
          </a:ln>
        </p:spPr>
      </p:cxnSp>
      <p:graphicFrame>
        <p:nvGraphicFramePr>
          <p:cNvPr id="1031" name="Object 7"/>
          <p:cNvGraphicFramePr>
            <a:graphicFrameLocks noChangeAspect="1"/>
          </p:cNvGraphicFramePr>
          <p:nvPr>
            <p:extLst>
              <p:ext uri="{D42A27DB-BD31-4B8C-83A1-F6EECF244321}">
                <p14:modId xmlns:p14="http://schemas.microsoft.com/office/powerpoint/2010/main" xmlns="" val="2184428797"/>
              </p:ext>
            </p:extLst>
          </p:nvPr>
        </p:nvGraphicFramePr>
        <p:xfrm>
          <a:off x="7524750" y="5029200"/>
          <a:ext cx="1066800" cy="330200"/>
        </p:xfrm>
        <a:graphic>
          <a:graphicData uri="http://schemas.openxmlformats.org/presentationml/2006/ole">
            <p:oleObj spid="_x0000_s91142" name="Equation" r:id="rId8" imgW="1396800" imgH="431640" progId="Equation.3">
              <p:embed/>
            </p:oleObj>
          </a:graphicData>
        </a:graphic>
      </p:graphicFrame>
      <p:cxnSp>
        <p:nvCxnSpPr>
          <p:cNvPr id="61" name="Shape 160"/>
          <p:cNvCxnSpPr>
            <a:stCxn id="36" idx="2"/>
          </p:cNvCxnSpPr>
          <p:nvPr/>
        </p:nvCxnSpPr>
        <p:spPr>
          <a:xfrm flipH="1">
            <a:off x="5867400" y="5867400"/>
            <a:ext cx="1041400" cy="533400"/>
          </a:xfrm>
          <a:prstGeom prst="straightConnector1">
            <a:avLst/>
          </a:prstGeom>
          <a:noFill/>
          <a:ln w="19050" cap="flat" cmpd="sng">
            <a:solidFill>
              <a:schemeClr val="dk2"/>
            </a:solidFill>
            <a:prstDash val="solid"/>
            <a:round/>
            <a:headEnd type="none" w="lg" len="lg"/>
            <a:tailEnd type="none" w="lg" len="lg"/>
          </a:ln>
        </p:spPr>
      </p:cxnSp>
      <p:cxnSp>
        <p:nvCxnSpPr>
          <p:cNvPr id="65" name="Shape 160"/>
          <p:cNvCxnSpPr>
            <a:endCxn id="37" idx="2"/>
          </p:cNvCxnSpPr>
          <p:nvPr/>
        </p:nvCxnSpPr>
        <p:spPr>
          <a:xfrm flipV="1">
            <a:off x="5867400" y="5867400"/>
            <a:ext cx="2184400" cy="533400"/>
          </a:xfrm>
          <a:prstGeom prst="straightConnector1">
            <a:avLst/>
          </a:prstGeom>
          <a:noFill/>
          <a:ln w="19050" cap="flat" cmpd="sng">
            <a:solidFill>
              <a:schemeClr val="dk2"/>
            </a:solidFill>
            <a:prstDash val="solid"/>
            <a:round/>
            <a:headEnd type="none" w="lg" len="lg"/>
            <a:tailEnd type="none" w="lg" len="lg"/>
          </a:ln>
        </p:spPr>
      </p:cxnSp>
      <p:sp>
        <p:nvSpPr>
          <p:cNvPr id="47" name="CustomShape 18"/>
          <p:cNvSpPr/>
          <p:nvPr/>
        </p:nvSpPr>
        <p:spPr>
          <a:xfrm>
            <a:off x="457200" y="5181600"/>
            <a:ext cx="609600" cy="239559"/>
          </a:xfrm>
          <a:prstGeom prst="rect">
            <a:avLst/>
          </a:prstGeom>
          <a:noFill/>
        </p:spPr>
        <p:txBody>
          <a:bodyPr lIns="90000" tIns="45000" rIns="90000" bIns="45000"/>
          <a:lstStyle/>
          <a:p>
            <a:pPr>
              <a:lnSpc>
                <a:spcPct val="100000"/>
              </a:lnSpc>
            </a:pPr>
            <a:r>
              <a:rPr lang="en-CA" sz="1200" b="1" dirty="0" smtClean="0">
                <a:solidFill>
                  <a:srgbClr val="000000"/>
                </a:solidFill>
                <a:latin typeface="Calibri"/>
              </a:rPr>
              <a:t>Load</a:t>
            </a:r>
            <a:endParaRPr lang="en-CA" sz="1200" dirty="0" smtClean="0"/>
          </a:p>
          <a:p>
            <a:pPr>
              <a:lnSpc>
                <a:spcPct val="100000"/>
              </a:lnSpc>
            </a:pPr>
            <a:endParaRPr sz="1200" dirty="0"/>
          </a:p>
        </p:txBody>
      </p:sp>
      <p:sp>
        <p:nvSpPr>
          <p:cNvPr id="48" name="TextBox 47"/>
          <p:cNvSpPr txBox="1"/>
          <p:nvPr/>
        </p:nvSpPr>
        <p:spPr>
          <a:xfrm>
            <a:off x="8610600" y="5410200"/>
            <a:ext cx="304800" cy="461665"/>
          </a:xfrm>
          <a:prstGeom prst="rect">
            <a:avLst/>
          </a:prstGeom>
          <a:noFill/>
        </p:spPr>
        <p:txBody>
          <a:bodyPr wrap="square" rtlCol="0">
            <a:spAutoFit/>
          </a:bodyPr>
          <a:lstStyle/>
          <a:p>
            <a:r>
              <a:rPr lang="en-US" sz="2400" dirty="0" smtClean="0">
                <a:latin typeface="+mn-lt"/>
              </a:rPr>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ramond" pitchFamily="18" charset="0"/>
              </a:rPr>
              <a:t>Evaluation Result</a:t>
            </a:r>
            <a:endParaRPr lang="en-US" dirty="0">
              <a:latin typeface="Garamond" pitchFamily="18" charset="0"/>
            </a:endParaRPr>
          </a:p>
        </p:txBody>
      </p:sp>
      <p:sp>
        <p:nvSpPr>
          <p:cNvPr id="3" name="Content Placeholder 2"/>
          <p:cNvSpPr>
            <a:spLocks noGrp="1"/>
          </p:cNvSpPr>
          <p:nvPr>
            <p:ph sz="quarter" idx="1"/>
          </p:nvPr>
        </p:nvSpPr>
        <p:spPr>
          <a:xfrm>
            <a:off x="609600" y="1447800"/>
            <a:ext cx="7772400" cy="4572000"/>
          </a:xfrm>
        </p:spPr>
        <p:txBody>
          <a:bodyPr/>
          <a:lstStyle/>
          <a:p>
            <a:r>
              <a:rPr lang="en-US" dirty="0" err="1" smtClean="0"/>
              <a:t>Wordification</a:t>
            </a:r>
            <a:r>
              <a:rPr lang="en-US" dirty="0" smtClean="0"/>
              <a:t>: Using the concept of n-grams from NLP:</a:t>
            </a:r>
          </a:p>
          <a:p>
            <a:pPr lvl="1"/>
            <a:r>
              <a:rPr lang="en-US" dirty="0" smtClean="0"/>
              <a:t>Unigram: All single literals.</a:t>
            </a:r>
          </a:p>
          <a:p>
            <a:pPr lvl="1"/>
            <a:r>
              <a:rPr lang="en-US" dirty="0" smtClean="0"/>
              <a:t>Bigram: All conjunctions of two literals.</a:t>
            </a:r>
          </a:p>
          <a:p>
            <a:r>
              <a:rPr lang="en-US" dirty="0" err="1" smtClean="0"/>
              <a:t>TreeLiker</a:t>
            </a:r>
            <a:endParaRPr lang="en-US" dirty="0" smtClean="0"/>
          </a:p>
        </p:txBody>
      </p:sp>
      <p:graphicFrame>
        <p:nvGraphicFramePr>
          <p:cNvPr id="4" name="Table 3"/>
          <p:cNvGraphicFramePr>
            <a:graphicFrameLocks noGrp="1"/>
          </p:cNvGraphicFramePr>
          <p:nvPr/>
        </p:nvGraphicFramePr>
        <p:xfrm>
          <a:off x="381000" y="3733800"/>
          <a:ext cx="8369427" cy="2286000"/>
        </p:xfrm>
        <a:graphic>
          <a:graphicData uri="http://schemas.openxmlformats.org/drawingml/2006/table">
            <a:tbl>
              <a:tblPr firstRow="1" bandRow="1">
                <a:tableStyleId>{21E4AEA4-8DFA-4A89-87EB-49C32662AFE0}</a:tableStyleId>
              </a:tblPr>
              <a:tblGrid>
                <a:gridCol w="1918843"/>
                <a:gridCol w="614680"/>
                <a:gridCol w="997966"/>
                <a:gridCol w="614680"/>
                <a:gridCol w="997966"/>
                <a:gridCol w="614680"/>
                <a:gridCol w="997966"/>
                <a:gridCol w="614680"/>
                <a:gridCol w="997966"/>
              </a:tblGrid>
              <a:tr h="370840">
                <a:tc>
                  <a:txBody>
                    <a:bodyPr/>
                    <a:lstStyle/>
                    <a:p>
                      <a:r>
                        <a:rPr lang="en-US" sz="1500" dirty="0" smtClean="0"/>
                        <a:t>Propositional</a:t>
                      </a:r>
                      <a:r>
                        <a:rPr lang="en-US" sz="1500" baseline="0" dirty="0" smtClean="0"/>
                        <a:t> </a:t>
                      </a:r>
                      <a:r>
                        <a:rPr lang="en-US" sz="1500" dirty="0" smtClean="0"/>
                        <a:t>Outlier</a:t>
                      </a:r>
                      <a:r>
                        <a:rPr lang="en-US" sz="1500" baseline="0" dirty="0" smtClean="0"/>
                        <a:t> </a:t>
                      </a:r>
                    </a:p>
                    <a:p>
                      <a:r>
                        <a:rPr lang="en-US" sz="1500" baseline="0" dirty="0" smtClean="0"/>
                        <a:t>Detection Method</a:t>
                      </a:r>
                      <a:endParaRPr lang="en-US" sz="1500" dirty="0"/>
                    </a:p>
                  </a:txBody>
                  <a:tcPr/>
                </a:tc>
                <a:tc gridSpan="2">
                  <a:txBody>
                    <a:bodyPr/>
                    <a:lstStyle/>
                    <a:p>
                      <a:pPr algn="ctr"/>
                      <a:r>
                        <a:rPr lang="en-US" sz="1500" dirty="0" smtClean="0"/>
                        <a:t>MLN-TF</a:t>
                      </a:r>
                      <a:endParaRPr lang="en-US" sz="1500" dirty="0"/>
                    </a:p>
                  </a:txBody>
                  <a:tcPr/>
                </a:tc>
                <a:tc hMerge="1">
                  <a:txBody>
                    <a:bodyPr/>
                    <a:lstStyle/>
                    <a:p>
                      <a:endParaRPr lang="en-US"/>
                    </a:p>
                  </a:txBody>
                  <a:tcPr/>
                </a:tc>
                <a:tc gridSpan="2">
                  <a:txBody>
                    <a:bodyPr/>
                    <a:lstStyle/>
                    <a:p>
                      <a:pPr algn="ctr"/>
                      <a:r>
                        <a:rPr lang="en-US" sz="1500" dirty="0" smtClean="0"/>
                        <a:t>Bigram-IDF</a:t>
                      </a:r>
                      <a:endParaRPr lang="en-US" sz="1500" dirty="0"/>
                    </a:p>
                  </a:txBody>
                  <a:tcPr/>
                </a:tc>
                <a:tc hMerge="1">
                  <a:txBody>
                    <a:bodyPr/>
                    <a:lstStyle/>
                    <a:p>
                      <a:endParaRPr lang="en-US"/>
                    </a:p>
                  </a:txBody>
                  <a:tcPr/>
                </a:tc>
                <a:tc gridSpan="2">
                  <a:txBody>
                    <a:bodyPr/>
                    <a:lstStyle/>
                    <a:p>
                      <a:pPr algn="ctr"/>
                      <a:r>
                        <a:rPr lang="en-US" sz="1500" dirty="0" smtClean="0"/>
                        <a:t>Unigram-TF</a:t>
                      </a:r>
                      <a:endParaRPr lang="en-US" sz="1500" dirty="0"/>
                    </a:p>
                  </a:txBody>
                  <a:tcPr/>
                </a:tc>
                <a:tc hMerge="1">
                  <a:txBody>
                    <a:bodyPr/>
                    <a:lstStyle/>
                    <a:p>
                      <a:endParaRPr lang="en-US"/>
                    </a:p>
                  </a:txBody>
                  <a:tcPr/>
                </a:tc>
                <a:tc gridSpan="2">
                  <a:txBody>
                    <a:bodyPr/>
                    <a:lstStyle/>
                    <a:p>
                      <a:pPr algn="ctr"/>
                      <a:r>
                        <a:rPr lang="en-US" sz="1500" dirty="0" err="1" smtClean="0"/>
                        <a:t>Treeliker</a:t>
                      </a:r>
                      <a:endParaRPr lang="en-US" sz="1500" dirty="0"/>
                    </a:p>
                  </a:txBody>
                  <a:tcPr/>
                </a:tc>
                <a:tc hMerge="1">
                  <a:txBody>
                    <a:bodyPr/>
                    <a:lstStyle/>
                    <a:p>
                      <a:endParaRPr lang="en-US"/>
                    </a:p>
                  </a:txBody>
                  <a:tcPr/>
                </a:tc>
              </a:tr>
              <a:tr h="370840">
                <a:tc>
                  <a:txBody>
                    <a:bodyPr/>
                    <a:lstStyle/>
                    <a:p>
                      <a:endParaRPr lang="en-US" sz="1500" dirty="0"/>
                    </a:p>
                  </a:txBody>
                  <a:tcPr/>
                </a:tc>
                <a:tc>
                  <a:txBody>
                    <a:bodyPr/>
                    <a:lstStyle/>
                    <a:p>
                      <a:pPr algn="ctr"/>
                      <a:r>
                        <a:rPr lang="en-US" sz="1500" dirty="0" smtClean="0"/>
                        <a:t>Wins</a:t>
                      </a:r>
                      <a:endParaRPr lang="en-US" sz="1500" dirty="0"/>
                    </a:p>
                  </a:txBody>
                  <a:tcPr/>
                </a:tc>
                <a:tc>
                  <a:txBody>
                    <a:bodyPr/>
                    <a:lstStyle/>
                    <a:p>
                      <a:pPr algn="ctr"/>
                      <a:r>
                        <a:rPr lang="en-US" sz="1500" dirty="0" smtClean="0"/>
                        <a:t>AVG(AUC)</a:t>
                      </a:r>
                      <a:endParaRPr lang="en-US" sz="1500" dirty="0"/>
                    </a:p>
                  </a:txBody>
                  <a:tcPr/>
                </a:tc>
                <a:tc>
                  <a:txBody>
                    <a:bodyPr/>
                    <a:lstStyle/>
                    <a:p>
                      <a:pPr algn="ctr"/>
                      <a:r>
                        <a:rPr lang="en-US" sz="1500" dirty="0" smtClean="0"/>
                        <a:t>Wins</a:t>
                      </a:r>
                      <a:endParaRPr lang="en-US" sz="1500" dirty="0"/>
                    </a:p>
                  </a:txBody>
                  <a:tcPr/>
                </a:tc>
                <a:tc>
                  <a:txBody>
                    <a:bodyPr/>
                    <a:lstStyle/>
                    <a:p>
                      <a:pPr algn="ctr"/>
                      <a:r>
                        <a:rPr lang="en-US" sz="1500" dirty="0" smtClean="0"/>
                        <a:t>AVG(AUC)</a:t>
                      </a:r>
                      <a:endParaRPr lang="en-US" sz="1500" dirty="0"/>
                    </a:p>
                  </a:txBody>
                  <a:tcPr/>
                </a:tc>
                <a:tc>
                  <a:txBody>
                    <a:bodyPr/>
                    <a:lstStyle/>
                    <a:p>
                      <a:pPr algn="ctr"/>
                      <a:r>
                        <a:rPr lang="en-US" sz="1500" dirty="0" smtClean="0"/>
                        <a:t>Wins</a:t>
                      </a:r>
                      <a:endParaRPr lang="en-US" sz="15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500" dirty="0" smtClean="0"/>
                        <a:t>AVG(AUC)</a:t>
                      </a:r>
                    </a:p>
                    <a:p>
                      <a:pPr algn="ctr"/>
                      <a:endParaRPr lang="en-US" sz="1500" dirty="0"/>
                    </a:p>
                  </a:txBody>
                  <a:tcPr/>
                </a:tc>
                <a:tc>
                  <a:txBody>
                    <a:bodyPr/>
                    <a:lstStyle/>
                    <a:p>
                      <a:pPr algn="ctr"/>
                      <a:r>
                        <a:rPr lang="en-US" sz="1500" dirty="0" smtClean="0"/>
                        <a:t>Wins</a:t>
                      </a:r>
                      <a:endParaRPr lang="en-US" sz="15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500" dirty="0" smtClean="0"/>
                        <a:t>AVG(AUC)</a:t>
                      </a:r>
                    </a:p>
                    <a:p>
                      <a:pPr algn="ctr"/>
                      <a:endParaRPr lang="en-US" sz="1500" dirty="0"/>
                    </a:p>
                  </a:txBody>
                  <a:tcPr/>
                </a:tc>
              </a:tr>
              <a:tr h="370840">
                <a:tc>
                  <a:txBody>
                    <a:bodyPr/>
                    <a:lstStyle/>
                    <a:p>
                      <a:r>
                        <a:rPr lang="en-US" sz="2000" dirty="0" err="1" smtClean="0"/>
                        <a:t>OutRank</a:t>
                      </a:r>
                      <a:endParaRPr lang="en-US" sz="2000" b="1" dirty="0"/>
                    </a:p>
                  </a:txBody>
                  <a:tcPr/>
                </a:tc>
                <a:tc>
                  <a:txBody>
                    <a:bodyPr/>
                    <a:lstStyle/>
                    <a:p>
                      <a:pPr algn="ctr"/>
                      <a:r>
                        <a:rPr lang="en-US" sz="1500" b="1" dirty="0" smtClean="0"/>
                        <a:t>2.50</a:t>
                      </a:r>
                      <a:endParaRPr lang="en-US" sz="1500" b="1" dirty="0"/>
                    </a:p>
                  </a:txBody>
                  <a:tcPr/>
                </a:tc>
                <a:tc>
                  <a:txBody>
                    <a:bodyPr/>
                    <a:lstStyle/>
                    <a:p>
                      <a:pPr algn="ctr"/>
                      <a:r>
                        <a:rPr lang="en-US" sz="1500" b="1" dirty="0" smtClean="0"/>
                        <a:t>0.79</a:t>
                      </a:r>
                      <a:endParaRPr lang="en-US" sz="1500" b="1" dirty="0"/>
                    </a:p>
                  </a:txBody>
                  <a:tcPr/>
                </a:tc>
                <a:tc>
                  <a:txBody>
                    <a:bodyPr/>
                    <a:lstStyle/>
                    <a:p>
                      <a:pPr algn="ctr"/>
                      <a:r>
                        <a:rPr lang="en-US" sz="1500" b="1" dirty="0" smtClean="0"/>
                        <a:t>2.50</a:t>
                      </a:r>
                      <a:endParaRPr lang="en-US" sz="1500" b="1" dirty="0"/>
                    </a:p>
                  </a:txBody>
                  <a:tcPr/>
                </a:tc>
                <a:tc>
                  <a:txBody>
                    <a:bodyPr/>
                    <a:lstStyle/>
                    <a:p>
                      <a:pPr algn="ctr"/>
                      <a:r>
                        <a:rPr lang="en-US" sz="1500" dirty="0" smtClean="0"/>
                        <a:t>0.70</a:t>
                      </a:r>
                      <a:endParaRPr lang="en-US" sz="1500" dirty="0"/>
                    </a:p>
                  </a:txBody>
                  <a:tcPr/>
                </a:tc>
                <a:tc>
                  <a:txBody>
                    <a:bodyPr/>
                    <a:lstStyle/>
                    <a:p>
                      <a:pPr algn="ctr"/>
                      <a:r>
                        <a:rPr lang="en-US" sz="1500" dirty="0" smtClean="0"/>
                        <a:t>1.00</a:t>
                      </a:r>
                      <a:endParaRPr lang="en-US" sz="1500" dirty="0"/>
                    </a:p>
                  </a:txBody>
                  <a:tcPr/>
                </a:tc>
                <a:tc>
                  <a:txBody>
                    <a:bodyPr/>
                    <a:lstStyle/>
                    <a:p>
                      <a:pPr algn="ctr"/>
                      <a:r>
                        <a:rPr lang="en-US" sz="1500" dirty="0" smtClean="0"/>
                        <a:t>0.64</a:t>
                      </a:r>
                      <a:endParaRPr lang="en-US" sz="1500" dirty="0"/>
                    </a:p>
                  </a:txBody>
                  <a:tcPr/>
                </a:tc>
                <a:tc>
                  <a:txBody>
                    <a:bodyPr/>
                    <a:lstStyle/>
                    <a:p>
                      <a:pPr algn="ctr"/>
                      <a:r>
                        <a:rPr lang="en-US" sz="1500" dirty="0" smtClean="0"/>
                        <a:t>0</a:t>
                      </a:r>
                      <a:endParaRPr lang="en-US" sz="1500" dirty="0"/>
                    </a:p>
                  </a:txBody>
                  <a:tcPr/>
                </a:tc>
                <a:tc>
                  <a:txBody>
                    <a:bodyPr/>
                    <a:lstStyle/>
                    <a:p>
                      <a:pPr algn="ctr"/>
                      <a:r>
                        <a:rPr lang="en-US" sz="1500" dirty="0" smtClean="0"/>
                        <a:t>NA</a:t>
                      </a:r>
                      <a:endParaRPr lang="en-US" sz="1500" dirty="0"/>
                    </a:p>
                  </a:txBody>
                  <a:tcPr/>
                </a:tc>
              </a:tr>
              <a:tr h="370840">
                <a:tc>
                  <a:txBody>
                    <a:bodyPr/>
                    <a:lstStyle/>
                    <a:p>
                      <a:r>
                        <a:rPr lang="en-US" sz="2000" dirty="0" smtClean="0"/>
                        <a:t>KNN</a:t>
                      </a:r>
                      <a:endParaRPr lang="en-US" sz="2000" b="1" dirty="0"/>
                    </a:p>
                  </a:txBody>
                  <a:tcPr/>
                </a:tc>
                <a:tc>
                  <a:txBody>
                    <a:bodyPr/>
                    <a:lstStyle/>
                    <a:p>
                      <a:pPr algn="ctr"/>
                      <a:r>
                        <a:rPr lang="en-US" sz="1500" b="1" dirty="0" smtClean="0"/>
                        <a:t>3.50</a:t>
                      </a:r>
                      <a:endParaRPr lang="en-US" sz="1500" b="1" dirty="0"/>
                    </a:p>
                  </a:txBody>
                  <a:tcPr/>
                </a:tc>
                <a:tc>
                  <a:txBody>
                    <a:bodyPr/>
                    <a:lstStyle/>
                    <a:p>
                      <a:pPr algn="ctr"/>
                      <a:r>
                        <a:rPr lang="en-US" sz="1500" b="1" dirty="0" smtClean="0"/>
                        <a:t>0.78</a:t>
                      </a:r>
                      <a:endParaRPr lang="en-US" sz="1500" b="1" dirty="0"/>
                    </a:p>
                  </a:txBody>
                  <a:tcPr/>
                </a:tc>
                <a:tc>
                  <a:txBody>
                    <a:bodyPr/>
                    <a:lstStyle/>
                    <a:p>
                      <a:pPr algn="ctr"/>
                      <a:r>
                        <a:rPr lang="en-US" sz="1500" dirty="0" smtClean="0"/>
                        <a:t>1.50</a:t>
                      </a:r>
                      <a:endParaRPr lang="en-US" sz="1500" dirty="0"/>
                    </a:p>
                  </a:txBody>
                  <a:tcPr/>
                </a:tc>
                <a:tc>
                  <a:txBody>
                    <a:bodyPr/>
                    <a:lstStyle/>
                    <a:p>
                      <a:pPr algn="ctr"/>
                      <a:r>
                        <a:rPr lang="en-US" sz="1500" dirty="0" smtClean="0"/>
                        <a:t>0.67</a:t>
                      </a:r>
                      <a:endParaRPr lang="en-US" sz="1500" dirty="0"/>
                    </a:p>
                  </a:txBody>
                  <a:tcPr/>
                </a:tc>
                <a:tc>
                  <a:txBody>
                    <a:bodyPr/>
                    <a:lstStyle/>
                    <a:p>
                      <a:pPr algn="ctr"/>
                      <a:r>
                        <a:rPr lang="en-US" sz="1500" dirty="0" smtClean="0"/>
                        <a:t>1.50</a:t>
                      </a:r>
                      <a:endParaRPr lang="en-US" sz="1500" dirty="0"/>
                    </a:p>
                  </a:txBody>
                  <a:tcPr/>
                </a:tc>
                <a:tc>
                  <a:txBody>
                    <a:bodyPr/>
                    <a:lstStyle/>
                    <a:p>
                      <a:pPr algn="ctr"/>
                      <a:r>
                        <a:rPr lang="en-US" sz="1500" dirty="0" smtClean="0"/>
                        <a:t>0.67</a:t>
                      </a:r>
                      <a:endParaRPr lang="en-US" sz="1500" dirty="0"/>
                    </a:p>
                  </a:txBody>
                  <a:tcPr/>
                </a:tc>
                <a:tc>
                  <a:txBody>
                    <a:bodyPr/>
                    <a:lstStyle/>
                    <a:p>
                      <a:pPr algn="ctr"/>
                      <a:r>
                        <a:rPr lang="en-US" sz="1500" dirty="0" smtClean="0"/>
                        <a:t>0</a:t>
                      </a:r>
                      <a:endParaRPr lang="en-US" sz="1500" dirty="0"/>
                    </a:p>
                  </a:txBody>
                  <a:tcPr/>
                </a:tc>
                <a:tc>
                  <a:txBody>
                    <a:bodyPr/>
                    <a:lstStyle/>
                    <a:p>
                      <a:pPr algn="ctr"/>
                      <a:r>
                        <a:rPr lang="en-US" sz="1500" dirty="0" smtClean="0"/>
                        <a:t>0.64</a:t>
                      </a:r>
                      <a:endParaRPr lang="en-US" sz="1500" dirty="0"/>
                    </a:p>
                  </a:txBody>
                  <a:tcPr/>
                </a:tc>
              </a:tr>
              <a:tr h="370840">
                <a:tc>
                  <a:txBody>
                    <a:bodyPr/>
                    <a:lstStyle/>
                    <a:p>
                      <a:r>
                        <a:rPr lang="en-US" sz="2000" dirty="0" smtClean="0"/>
                        <a:t>LOF</a:t>
                      </a:r>
                      <a:endParaRPr lang="en-US" sz="2000" b="1" dirty="0"/>
                    </a:p>
                  </a:txBody>
                  <a:tcPr/>
                </a:tc>
                <a:tc>
                  <a:txBody>
                    <a:bodyPr/>
                    <a:lstStyle/>
                    <a:p>
                      <a:pPr algn="ctr"/>
                      <a:r>
                        <a:rPr lang="en-US" sz="1500" b="1" dirty="0" smtClean="0"/>
                        <a:t>4.00</a:t>
                      </a:r>
                      <a:endParaRPr lang="en-US" sz="1500" b="1" dirty="0"/>
                    </a:p>
                  </a:txBody>
                  <a:tcPr/>
                </a:tc>
                <a:tc>
                  <a:txBody>
                    <a:bodyPr/>
                    <a:lstStyle/>
                    <a:p>
                      <a:pPr algn="ctr"/>
                      <a:r>
                        <a:rPr lang="en-US" sz="1500" b="1" dirty="0" smtClean="0"/>
                        <a:t>0.63</a:t>
                      </a:r>
                      <a:endParaRPr lang="en-US" sz="1500" b="1" dirty="0"/>
                    </a:p>
                  </a:txBody>
                  <a:tcPr/>
                </a:tc>
                <a:tc>
                  <a:txBody>
                    <a:bodyPr/>
                    <a:lstStyle/>
                    <a:p>
                      <a:pPr algn="ctr"/>
                      <a:r>
                        <a:rPr lang="en-US" sz="1500" dirty="0" smtClean="0"/>
                        <a:t>1.00</a:t>
                      </a:r>
                      <a:endParaRPr lang="en-US" sz="1500" dirty="0"/>
                    </a:p>
                  </a:txBody>
                  <a:tcPr/>
                </a:tc>
                <a:tc>
                  <a:txBody>
                    <a:bodyPr/>
                    <a:lstStyle/>
                    <a:p>
                      <a:pPr algn="ctr"/>
                      <a:r>
                        <a:rPr lang="en-US" sz="1500" dirty="0" smtClean="0"/>
                        <a:t>0.55</a:t>
                      </a:r>
                      <a:endParaRPr lang="en-US" sz="1500" dirty="0"/>
                    </a:p>
                  </a:txBody>
                  <a:tcPr/>
                </a:tc>
                <a:tc>
                  <a:txBody>
                    <a:bodyPr/>
                    <a:lstStyle/>
                    <a:p>
                      <a:pPr algn="ctr"/>
                      <a:r>
                        <a:rPr lang="en-US" sz="1500" dirty="0" smtClean="0"/>
                        <a:t>1.00</a:t>
                      </a:r>
                      <a:endParaRPr lang="en-US" sz="1500" dirty="0"/>
                    </a:p>
                  </a:txBody>
                  <a:tcPr/>
                </a:tc>
                <a:tc>
                  <a:txBody>
                    <a:bodyPr/>
                    <a:lstStyle/>
                    <a:p>
                      <a:pPr algn="ctr"/>
                      <a:r>
                        <a:rPr lang="en-US" sz="1500" dirty="0" smtClean="0"/>
                        <a:t>0.61</a:t>
                      </a:r>
                      <a:endParaRPr lang="en-US" sz="1500" dirty="0"/>
                    </a:p>
                  </a:txBody>
                  <a:tcPr/>
                </a:tc>
                <a:tc>
                  <a:txBody>
                    <a:bodyPr/>
                    <a:lstStyle/>
                    <a:p>
                      <a:pPr algn="ctr"/>
                      <a:r>
                        <a:rPr lang="en-US" sz="1500" dirty="0" smtClean="0"/>
                        <a:t>1</a:t>
                      </a:r>
                      <a:endParaRPr lang="en-US" sz="1500" dirty="0"/>
                    </a:p>
                  </a:txBody>
                  <a:tcPr/>
                </a:tc>
                <a:tc>
                  <a:txBody>
                    <a:bodyPr/>
                    <a:lstStyle/>
                    <a:p>
                      <a:pPr algn="ctr"/>
                      <a:r>
                        <a:rPr lang="en-US" sz="1500" dirty="0" smtClean="0"/>
                        <a:t>0.61</a:t>
                      </a:r>
                      <a:endParaRPr lang="en-US" sz="1500" dirty="0"/>
                    </a:p>
                  </a:txBody>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ramond" pitchFamily="18" charset="0"/>
              </a:rPr>
              <a:t>Summary </a:t>
            </a:r>
            <a:endParaRPr lang="en-US" dirty="0">
              <a:latin typeface="Garamond" pitchFamily="18" charset="0"/>
            </a:endParaRPr>
          </a:p>
        </p:txBody>
      </p:sp>
      <p:sp>
        <p:nvSpPr>
          <p:cNvPr id="3" name="Content Placeholder 2"/>
          <p:cNvSpPr>
            <a:spLocks noGrp="1"/>
          </p:cNvSpPr>
          <p:nvPr>
            <p:ph sz="quarter" idx="1"/>
          </p:nvPr>
        </p:nvSpPr>
        <p:spPr/>
        <p:txBody>
          <a:bodyPr>
            <a:normAutofit/>
          </a:bodyPr>
          <a:lstStyle/>
          <a:p>
            <a:r>
              <a:rPr lang="en-CA" dirty="0" smtClean="0"/>
              <a:t>Previous propositional outlier detection methods cannot be applied to relational databases.</a:t>
            </a:r>
          </a:p>
          <a:p>
            <a:r>
              <a:rPr lang="en-CA" dirty="0" smtClean="0"/>
              <a:t>AI-based solution: Discover informative features in the relational database, use them to construct a single-data table.</a:t>
            </a:r>
          </a:p>
          <a:p>
            <a:r>
              <a:rPr lang="en-CA" dirty="0" smtClean="0"/>
              <a:t>Efficient conjunctive feature discovery = Markov Logic Network structure learning.</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3505200"/>
            <a:ext cx="7772400" cy="1362075"/>
          </a:xfrm>
        </p:spPr>
        <p:txBody>
          <a:bodyPr>
            <a:normAutofit/>
          </a:bodyPr>
          <a:lstStyle/>
          <a:p>
            <a:r>
              <a:rPr lang="en-US" dirty="0" smtClean="0">
                <a:latin typeface="Garamond" pitchFamily="18" charset="0"/>
              </a:rPr>
              <a:t>Second Model-based Approach: </a:t>
            </a:r>
            <a:r>
              <a:rPr lang="en-US" smtClean="0">
                <a:latin typeface="Garamond" pitchFamily="18" charset="0"/>
              </a:rPr>
              <a:t>Outlierness</a:t>
            </a:r>
            <a:r>
              <a:rPr lang="en-US" dirty="0" smtClean="0">
                <a:latin typeface="Garamond" pitchFamily="18" charset="0"/>
              </a:rPr>
              <a:t> metric</a:t>
            </a:r>
            <a:endParaRPr lang="en-US" dirty="0">
              <a:latin typeface="Garamond" pitchFamily="18" charset="0"/>
            </a:endParaRPr>
          </a:p>
        </p:txBody>
      </p:sp>
      <p:sp>
        <p:nvSpPr>
          <p:cNvPr id="5" name="Subtitle 4"/>
          <p:cNvSpPr>
            <a:spLocks noGrp="1"/>
          </p:cNvSpPr>
          <p:nvPr>
            <p:ph type="body" idx="1"/>
          </p:nvPr>
        </p:nvSpPr>
        <p:spPr>
          <a:xfrm>
            <a:off x="152400" y="5891213"/>
            <a:ext cx="7772400" cy="1500187"/>
          </a:xfrm>
        </p:spPr>
        <p:txBody>
          <a:bodyPr>
            <a:normAutofit/>
          </a:bodyPr>
          <a:lstStyle/>
          <a:p>
            <a:pPr algn="l"/>
            <a:r>
              <a:rPr lang="en-US" sz="1500" dirty="0" smtClean="0"/>
              <a:t>1- Model-based Outlier Detection for Object-relational data, </a:t>
            </a:r>
            <a:r>
              <a:rPr lang="en-US" sz="1500" i="1" dirty="0" smtClean="0"/>
              <a:t>in Computation Intelligence, IEEE Symposium Series, 2015</a:t>
            </a:r>
          </a:p>
          <a:p>
            <a:pPr algn="l"/>
            <a:r>
              <a:rPr lang="en-US" sz="1500" i="1" dirty="0" smtClean="0"/>
              <a:t>2- Identifying Important Nodes in Relational Data, AAAI Late Breaking Paper Track, 2013</a:t>
            </a:r>
          </a:p>
          <a:p>
            <a:pPr algn="l"/>
            <a:endParaRPr lang="en-US" sz="2000" i="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Model-based Outlier Detection</a:t>
            </a:r>
            <a:endParaRPr lang="en-US" dirty="0"/>
          </a:p>
        </p:txBody>
      </p:sp>
      <p:pic>
        <p:nvPicPr>
          <p:cNvPr id="4" name="Picture 3" descr="database.pdf"/>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10211" y="2303066"/>
            <a:ext cx="909071" cy="971542"/>
          </a:xfrm>
          <a:prstGeom prst="rect">
            <a:avLst/>
          </a:prstGeom>
        </p:spPr>
      </p:pic>
      <p:pic>
        <p:nvPicPr>
          <p:cNvPr id="5" name="Picture 4" descr="database.pdf"/>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576134" y="2439408"/>
            <a:ext cx="519986" cy="593019"/>
          </a:xfrm>
          <a:prstGeom prst="rect">
            <a:avLst/>
          </a:prstGeom>
        </p:spPr>
      </p:pic>
      <p:sp>
        <p:nvSpPr>
          <p:cNvPr id="6" name="TextBox 5"/>
          <p:cNvSpPr txBox="1"/>
          <p:nvPr/>
        </p:nvSpPr>
        <p:spPr>
          <a:xfrm>
            <a:off x="5522296" y="1800907"/>
            <a:ext cx="3299639" cy="40011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2000" dirty="0" smtClean="0">
                <a:latin typeface="+mn-lt"/>
              </a:rPr>
              <a:t>Individual Database</a:t>
            </a:r>
            <a:endParaRPr lang="en-US" sz="2000" dirty="0">
              <a:latin typeface="+mn-lt"/>
            </a:endParaRPr>
          </a:p>
        </p:txBody>
      </p:sp>
      <p:sp>
        <p:nvSpPr>
          <p:cNvPr id="7" name="TextBox 6"/>
          <p:cNvSpPr txBox="1"/>
          <p:nvPr/>
        </p:nvSpPr>
        <p:spPr>
          <a:xfrm>
            <a:off x="1024705" y="4654350"/>
            <a:ext cx="7685590" cy="400110"/>
          </a:xfrm>
          <a:prstGeom prst="rect">
            <a:avLst/>
          </a:prstGeom>
          <a:noFill/>
          <a:ln>
            <a:solidFill>
              <a:schemeClr val="tx1"/>
            </a:solidFill>
          </a:ln>
        </p:spPr>
        <p:txBody>
          <a:bodyPr wrap="square" rtlCol="0">
            <a:spAutoFit/>
          </a:bodyPr>
          <a:lstStyle/>
          <a:p>
            <a:r>
              <a:rPr lang="en-US" sz="2000" dirty="0" smtClean="0">
                <a:latin typeface="+mn-lt"/>
              </a:rPr>
              <a:t>Outlierness Metric = </a:t>
            </a:r>
            <a:r>
              <a:rPr lang="en-US" sz="2000" dirty="0" smtClean="0"/>
              <a:t>Measure of dissimilarity between class and individual </a:t>
            </a:r>
            <a:r>
              <a:rPr lang="en-US" sz="2000" dirty="0" smtClean="0"/>
              <a:t>BN</a:t>
            </a:r>
            <a:endParaRPr lang="en-US" sz="2000" dirty="0" smtClean="0"/>
          </a:p>
        </p:txBody>
      </p:sp>
      <p:sp>
        <p:nvSpPr>
          <p:cNvPr id="8" name="TextBox 7"/>
          <p:cNvSpPr txBox="1"/>
          <p:nvPr/>
        </p:nvSpPr>
        <p:spPr>
          <a:xfrm>
            <a:off x="610771" y="1800907"/>
            <a:ext cx="3178629" cy="40011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000" dirty="0" smtClean="0">
                <a:latin typeface="+mn-lt"/>
              </a:rPr>
              <a:t>Population Database</a:t>
            </a:r>
            <a:endParaRPr lang="en-US" sz="2000" dirty="0">
              <a:latin typeface="+mn-lt"/>
            </a:endParaRPr>
          </a:p>
        </p:txBody>
      </p:sp>
      <p:sp>
        <p:nvSpPr>
          <p:cNvPr id="9" name="TextBox 8"/>
          <p:cNvSpPr txBox="1"/>
          <p:nvPr/>
        </p:nvSpPr>
        <p:spPr>
          <a:xfrm>
            <a:off x="609600" y="3766503"/>
            <a:ext cx="2690356" cy="400110"/>
          </a:xfrm>
          <a:prstGeom prst="rect">
            <a:avLst/>
          </a:prstGeom>
          <a:noFill/>
          <a:ln>
            <a:solidFill>
              <a:schemeClr val="tx1"/>
            </a:solidFill>
          </a:ln>
        </p:spPr>
        <p:txBody>
          <a:bodyPr wrap="square" rtlCol="0">
            <a:spAutoFit/>
          </a:bodyPr>
          <a:lstStyle/>
          <a:p>
            <a:r>
              <a:rPr lang="en-US" sz="2000" dirty="0" smtClean="0">
                <a:latin typeface="+mn-lt"/>
              </a:rPr>
              <a:t>Class Bayesian network </a:t>
            </a:r>
          </a:p>
        </p:txBody>
      </p:sp>
      <p:sp>
        <p:nvSpPr>
          <p:cNvPr id="10" name="Down Arrow 9"/>
          <p:cNvSpPr/>
          <p:nvPr/>
        </p:nvSpPr>
        <p:spPr>
          <a:xfrm>
            <a:off x="1680441" y="3276600"/>
            <a:ext cx="368610" cy="457200"/>
          </a:xfrm>
          <a:prstGeom prst="downArrow">
            <a:avLst/>
          </a:prstGeom>
          <a:solidFill>
            <a:srgbClr val="3366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5112221" y="3733800"/>
            <a:ext cx="3811493" cy="400110"/>
          </a:xfrm>
          <a:prstGeom prst="rect">
            <a:avLst/>
          </a:prstGeom>
          <a:noFill/>
          <a:ln>
            <a:solidFill>
              <a:schemeClr val="tx1"/>
            </a:solidFill>
          </a:ln>
        </p:spPr>
        <p:txBody>
          <a:bodyPr wrap="square" rtlCol="0">
            <a:spAutoFit/>
          </a:bodyPr>
          <a:lstStyle/>
          <a:p>
            <a:r>
              <a:rPr lang="en-US" sz="2000" dirty="0" smtClean="0">
                <a:latin typeface="+mn-lt"/>
              </a:rPr>
              <a:t>Object Bayesian </a:t>
            </a:r>
            <a:r>
              <a:rPr lang="en-US" sz="2000" dirty="0" smtClean="0">
                <a:latin typeface="+mn-lt"/>
              </a:rPr>
              <a:t>network</a:t>
            </a:r>
          </a:p>
        </p:txBody>
      </p:sp>
      <p:sp>
        <p:nvSpPr>
          <p:cNvPr id="12" name="Down Arrow 11"/>
          <p:cNvSpPr/>
          <p:nvPr/>
        </p:nvSpPr>
        <p:spPr>
          <a:xfrm>
            <a:off x="6651822" y="3075922"/>
            <a:ext cx="368610" cy="581678"/>
          </a:xfrm>
          <a:prstGeom prst="downArrow">
            <a:avLst/>
          </a:prstGeom>
          <a:solidFill>
            <a:srgbClr val="3366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8" name="Shape 81"/>
          <p:cNvCxnSpPr>
            <a:stCxn id="9" idx="2"/>
            <a:endCxn id="7" idx="0"/>
          </p:cNvCxnSpPr>
          <p:nvPr/>
        </p:nvCxnSpPr>
        <p:spPr>
          <a:xfrm rot="16200000" flipH="1">
            <a:off x="3167271" y="2954120"/>
            <a:ext cx="487737" cy="2912722"/>
          </a:xfrm>
          <a:prstGeom prst="bentConnector3">
            <a:avLst>
              <a:gd name="adj1" fmla="val 50000"/>
            </a:avLst>
          </a:prstGeom>
          <a:noFill/>
          <a:ln w="19050" cap="flat" cmpd="sng">
            <a:solidFill>
              <a:schemeClr val="dk2"/>
            </a:solidFill>
            <a:prstDash val="solid"/>
            <a:round/>
            <a:headEnd type="none" w="lg" len="lg"/>
            <a:tailEnd type="none" w="lg" len="lg"/>
          </a:ln>
        </p:spPr>
      </p:cxnSp>
      <p:cxnSp>
        <p:nvCxnSpPr>
          <p:cNvPr id="21" name="Shape 81"/>
          <p:cNvCxnSpPr>
            <a:stCxn id="11" idx="2"/>
            <a:endCxn id="7" idx="0"/>
          </p:cNvCxnSpPr>
          <p:nvPr/>
        </p:nvCxnSpPr>
        <p:spPr>
          <a:xfrm rot="5400000">
            <a:off x="5682514" y="3318896"/>
            <a:ext cx="520440" cy="2150468"/>
          </a:xfrm>
          <a:prstGeom prst="bentConnector3">
            <a:avLst>
              <a:gd name="adj1" fmla="val 50000"/>
            </a:avLst>
          </a:prstGeom>
          <a:noFill/>
          <a:ln w="19050" cap="flat" cmpd="sng">
            <a:solidFill>
              <a:schemeClr val="dk2"/>
            </a:solidFill>
            <a:prstDash val="solid"/>
            <a:round/>
            <a:headEnd type="none" w="lg" len="lg"/>
            <a:tailEnd type="none" w="lg" len="lg"/>
          </a:ln>
        </p:spPr>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ramond" pitchFamily="18" charset="0"/>
              </a:rPr>
              <a:t>The Log-Likelihood Outliernes Metric</a:t>
            </a:r>
            <a:endParaRPr lang="en-US" dirty="0">
              <a:latin typeface="Garamond" pitchFamily="18" charset="0"/>
            </a:endParaRPr>
          </a:p>
        </p:txBody>
      </p:sp>
      <p:sp>
        <p:nvSpPr>
          <p:cNvPr id="3" name="Content Placeholder 2"/>
          <p:cNvSpPr>
            <a:spLocks noGrp="1"/>
          </p:cNvSpPr>
          <p:nvPr>
            <p:ph sz="quarter" idx="1"/>
          </p:nvPr>
        </p:nvSpPr>
        <p:spPr>
          <a:xfrm>
            <a:off x="533400" y="1447800"/>
            <a:ext cx="7772400" cy="4572000"/>
          </a:xfrm>
        </p:spPr>
        <p:txBody>
          <a:bodyPr/>
          <a:lstStyle/>
          <a:p>
            <a:r>
              <a:rPr lang="en-US" dirty="0" smtClean="0">
                <a:latin typeface="Perpetua" pitchFamily="18" charset="0"/>
              </a:rPr>
              <a:t>Standard Model-based method from previous work (Cansado and Soto 2008).</a:t>
            </a:r>
          </a:p>
          <a:p>
            <a:r>
              <a:rPr lang="en-US" dirty="0" smtClean="0">
                <a:latin typeface="Perpetua" pitchFamily="18" charset="0"/>
              </a:rPr>
              <a:t>The generative model represents normal behavior. </a:t>
            </a:r>
          </a:p>
          <a:p>
            <a:pPr lvl="1"/>
            <a:r>
              <a:rPr lang="en-US" dirty="0" smtClean="0">
                <a:latin typeface="Perpetua" pitchFamily="18" charset="0"/>
              </a:rPr>
              <a:t>If the model assigns a </a:t>
            </a:r>
            <a:r>
              <a:rPr lang="en-US" b="1" dirty="0" smtClean="0">
                <a:latin typeface="Perpetua" pitchFamily="18" charset="0"/>
              </a:rPr>
              <a:t>low likelihood</a:t>
            </a:r>
            <a:r>
              <a:rPr lang="en-US" dirty="0" smtClean="0">
                <a:latin typeface="Perpetua" pitchFamily="18" charset="0"/>
              </a:rPr>
              <a:t> to generating an individual  data point </a:t>
            </a:r>
            <a:r>
              <a:rPr lang="en-US" dirty="0" smtClean="0">
                <a:latin typeface="Wingdings"/>
                <a:ea typeface="Wingdings"/>
                <a:cs typeface="Wingdings"/>
                <a:sym typeface="Wingdings"/>
              </a:rPr>
              <a:t></a:t>
            </a:r>
            <a:r>
              <a:rPr lang="en-US" dirty="0" smtClean="0">
                <a:latin typeface="Perpetua" pitchFamily="18" charset="0"/>
              </a:rPr>
              <a:t> outlier.</a:t>
            </a:r>
            <a:endParaRPr lang="en-US" dirty="0">
              <a:latin typeface="Perpetua" pitchFamily="18" charset="0"/>
            </a:endParaRPr>
          </a:p>
          <a:p>
            <a:pPr lvl="1"/>
            <a:endParaRPr lang="en-US" dirty="0" smtClean="0">
              <a:latin typeface="Perpetua" pitchFamily="18" charset="0"/>
            </a:endParaRPr>
          </a:p>
          <a:p>
            <a:pPr lvl="1"/>
            <a:endParaRPr lang="en-US" dirty="0">
              <a:latin typeface="Perpetua" pitchFamily="18"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xmlns="" val="896087739"/>
              </p:ext>
            </p:extLst>
          </p:nvPr>
        </p:nvGraphicFramePr>
        <p:xfrm>
          <a:off x="1143000" y="3886200"/>
          <a:ext cx="6425514" cy="990600"/>
        </p:xfrm>
        <a:graphic>
          <a:graphicData uri="http://schemas.openxmlformats.org/presentationml/2006/ole">
            <p:oleObj spid="_x0000_s2063" name="Equation" r:id="rId4" imgW="3047449" imgH="469601" progId="Equation.3">
              <p:embed/>
            </p:oleObj>
          </a:graphicData>
        </a:graphic>
      </p:graphicFrame>
      <p:sp>
        <p:nvSpPr>
          <p:cNvPr id="6" name="TextBox 5"/>
          <p:cNvSpPr txBox="1"/>
          <p:nvPr/>
        </p:nvSpPr>
        <p:spPr>
          <a:xfrm>
            <a:off x="304800" y="6383179"/>
            <a:ext cx="5791200" cy="246221"/>
          </a:xfrm>
          <a:prstGeom prst="rect">
            <a:avLst/>
          </a:prstGeom>
          <a:noFill/>
        </p:spPr>
        <p:txBody>
          <a:bodyPr wrap="square" rtlCol="0">
            <a:spAutoFit/>
          </a:bodyPr>
          <a:lstStyle/>
          <a:p>
            <a:r>
              <a:rPr lang="en-US" sz="1000" dirty="0" smtClean="0"/>
              <a:t>1 A. </a:t>
            </a:r>
            <a:r>
              <a:rPr lang="en-US" sz="1000" dirty="0" err="1" smtClean="0"/>
              <a:t>Cansado</a:t>
            </a:r>
            <a:r>
              <a:rPr lang="en-US" sz="1000" dirty="0" smtClean="0"/>
              <a:t> and Alvaro Soto, Unsupervised Anomaly Detection in Large Databases Using Bayesian Networks, 2008</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ramond" pitchFamily="18" charset="0"/>
              </a:rPr>
              <a:t>Log Ratio Divergence </a:t>
            </a:r>
            <a:endParaRPr lang="en-US" dirty="0">
              <a:latin typeface="Garamond" pitchFamily="18" charset="0"/>
            </a:endParaRPr>
          </a:p>
        </p:txBody>
      </p:sp>
      <p:sp>
        <p:nvSpPr>
          <p:cNvPr id="5" name="Content Placeholder 4"/>
          <p:cNvSpPr>
            <a:spLocks noGrp="1"/>
          </p:cNvSpPr>
          <p:nvPr>
            <p:ph sz="quarter" idx="1"/>
          </p:nvPr>
        </p:nvSpPr>
        <p:spPr>
          <a:xfrm>
            <a:off x="381000" y="1447800"/>
            <a:ext cx="7772400" cy="4572000"/>
          </a:xfrm>
        </p:spPr>
        <p:txBody>
          <a:bodyPr/>
          <a:lstStyle/>
          <a:p>
            <a:r>
              <a:rPr lang="en-US" dirty="0" err="1" smtClean="0"/>
              <a:t>B</a:t>
            </a:r>
            <a:r>
              <a:rPr lang="en-US" baseline="-25000" dirty="0" err="1" smtClean="0"/>
              <a:t>c</a:t>
            </a:r>
            <a:r>
              <a:rPr lang="en-US" dirty="0" smtClean="0"/>
              <a:t> models the class database </a:t>
            </a:r>
            <a:r>
              <a:rPr lang="en-US" dirty="0" smtClean="0"/>
              <a:t>distribution.</a:t>
            </a:r>
            <a:endParaRPr lang="en-US" dirty="0" smtClean="0"/>
          </a:p>
          <a:p>
            <a:r>
              <a:rPr lang="en-US" dirty="0" smtClean="0"/>
              <a:t>B</a:t>
            </a:r>
            <a:r>
              <a:rPr lang="en-US" baseline="-25000" dirty="0" smtClean="0"/>
              <a:t>o</a:t>
            </a:r>
            <a:r>
              <a:rPr lang="en-US" dirty="0" smtClean="0"/>
              <a:t> model the individual database distribution </a:t>
            </a:r>
            <a:r>
              <a:rPr lang="en-US" dirty="0" smtClean="0"/>
              <a:t>D</a:t>
            </a:r>
            <a:r>
              <a:rPr lang="en-US" baseline="-25000" dirty="0" smtClean="0"/>
              <a:t>o</a:t>
            </a:r>
            <a:endParaRPr lang="en-US" dirty="0"/>
          </a:p>
          <a:p>
            <a:r>
              <a:rPr lang="en-US" dirty="0" smtClean="0"/>
              <a:t>The LR is equivalent to KL divergence and is the individual data log-likelihood ratio:</a:t>
            </a:r>
          </a:p>
          <a:p>
            <a:endParaRPr lang="en-US" dirty="0" smtClean="0"/>
          </a:p>
          <a:p>
            <a:endParaRPr lang="en-US" dirty="0" smtClean="0"/>
          </a:p>
          <a:p>
            <a:endParaRPr lang="en-US" dirty="0"/>
          </a:p>
        </p:txBody>
      </p:sp>
      <p:graphicFrame>
        <p:nvGraphicFramePr>
          <p:cNvPr id="4100" name="Object 4"/>
          <p:cNvGraphicFramePr>
            <a:graphicFrameLocks noChangeAspect="1"/>
          </p:cNvGraphicFramePr>
          <p:nvPr/>
        </p:nvGraphicFramePr>
        <p:xfrm>
          <a:off x="609600" y="3962400"/>
          <a:ext cx="7043738" cy="1028700"/>
        </p:xfrm>
        <a:graphic>
          <a:graphicData uri="http://schemas.openxmlformats.org/presentationml/2006/ole">
            <p:oleObj spid="_x0000_s4128" name="Equation" r:id="rId4" imgW="4875698" imgH="711016" progId="Equation.3">
              <p:embed/>
            </p:oleObj>
          </a:graphicData>
        </a:graphic>
      </p:graphicFrame>
      <p:graphicFrame>
        <p:nvGraphicFramePr>
          <p:cNvPr id="4104" name="Object 8"/>
          <p:cNvGraphicFramePr>
            <a:graphicFrameLocks noChangeAspect="1"/>
          </p:cNvGraphicFramePr>
          <p:nvPr/>
        </p:nvGraphicFramePr>
        <p:xfrm>
          <a:off x="1676400" y="3352800"/>
          <a:ext cx="4025900" cy="476250"/>
        </p:xfrm>
        <a:graphic>
          <a:graphicData uri="http://schemas.openxmlformats.org/presentationml/2006/ole">
            <p:oleObj spid="_x0000_s4129" name="Equation" r:id="rId5" imgW="2222339" imgH="228738" progId="Equation.3">
              <p:embed/>
            </p:oleObj>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ramond" pitchFamily="18" charset="0"/>
              </a:rPr>
              <a:t>Outline	</a:t>
            </a:r>
            <a:endParaRPr lang="en-US" dirty="0">
              <a:latin typeface="Garamond" pitchFamily="18" charset="0"/>
            </a:endParaRPr>
          </a:p>
        </p:txBody>
      </p:sp>
      <p:sp>
        <p:nvSpPr>
          <p:cNvPr id="3" name="Content Placeholder 2"/>
          <p:cNvSpPr>
            <a:spLocks noGrp="1"/>
          </p:cNvSpPr>
          <p:nvPr>
            <p:ph sz="quarter" idx="1"/>
          </p:nvPr>
        </p:nvSpPr>
        <p:spPr/>
        <p:txBody>
          <a:bodyPr>
            <a:normAutofit/>
          </a:bodyPr>
          <a:lstStyle/>
          <a:p>
            <a:r>
              <a:rPr lang="en-US" dirty="0" smtClean="0">
                <a:latin typeface="Perpetua" pitchFamily="18" charset="0"/>
              </a:rPr>
              <a:t>Introduction</a:t>
            </a:r>
          </a:p>
          <a:p>
            <a:pPr lvl="1"/>
            <a:r>
              <a:rPr lang="en-US" dirty="0" smtClean="0">
                <a:latin typeface="Perpetua" pitchFamily="18" charset="0"/>
              </a:rPr>
              <a:t>Outlier Definition</a:t>
            </a:r>
          </a:p>
          <a:p>
            <a:r>
              <a:rPr lang="en-US" dirty="0" smtClean="0">
                <a:latin typeface="Perpetua" pitchFamily="18" charset="0"/>
              </a:rPr>
              <a:t>Problem Definition</a:t>
            </a:r>
          </a:p>
          <a:p>
            <a:r>
              <a:rPr lang="en-US" dirty="0" smtClean="0">
                <a:latin typeface="Perpetua" pitchFamily="18" charset="0"/>
              </a:rPr>
              <a:t>Object-Relational Datasets: Synthetic and Real</a:t>
            </a:r>
          </a:p>
          <a:p>
            <a:r>
              <a:rPr lang="en-US" dirty="0" smtClean="0">
                <a:latin typeface="Perpetua" pitchFamily="18" charset="0"/>
              </a:rPr>
              <a:t>Model-based Relational Outlier Detection</a:t>
            </a:r>
          </a:p>
          <a:p>
            <a:pPr lvl="1"/>
            <a:r>
              <a:rPr lang="en-US" dirty="0" smtClean="0">
                <a:latin typeface="Perpetua" pitchFamily="18" charset="0"/>
              </a:rPr>
              <a:t>Propositionalization for outlier detection </a:t>
            </a:r>
            <a:endParaRPr lang="fa-IR" dirty="0" smtClean="0">
              <a:latin typeface="Perpetua" pitchFamily="18" charset="0"/>
            </a:endParaRPr>
          </a:p>
          <a:p>
            <a:pPr lvl="1"/>
            <a:r>
              <a:rPr lang="en-US" dirty="0" smtClean="0">
                <a:latin typeface="Perpetua" pitchFamily="18" charset="0"/>
              </a:rPr>
              <a:t>Model-based outlier detection</a:t>
            </a:r>
          </a:p>
          <a:p>
            <a:r>
              <a:rPr lang="en-US" dirty="0" smtClean="0">
                <a:latin typeface="Perpetua" pitchFamily="18" charset="0"/>
              </a:rPr>
              <a:t>Success and </a:t>
            </a:r>
            <a:r>
              <a:rPr lang="en-US" dirty="0" err="1" smtClean="0">
                <a:latin typeface="Perpetua" pitchFamily="18" charset="0"/>
              </a:rPr>
              <a:t>Outlierness</a:t>
            </a:r>
            <a:endParaRPr lang="en-US" dirty="0" smtClean="0">
              <a:latin typeface="Perpetua" pitchFamily="18" charset="0"/>
            </a:endParaRPr>
          </a:p>
          <a:p>
            <a:r>
              <a:rPr lang="en-US" dirty="0" smtClean="0">
                <a:latin typeface="Perpetua" pitchFamily="18" charset="0"/>
              </a:rPr>
              <a:t>Conclusion</a:t>
            </a:r>
          </a:p>
          <a:p>
            <a:pPr lvl="1"/>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ramond" pitchFamily="18" charset="0"/>
              </a:rPr>
              <a:t>LR Performance</a:t>
            </a:r>
            <a:endParaRPr lang="en-US" dirty="0">
              <a:latin typeface="Garamond" pitchFamily="18" charset="0"/>
            </a:endParaRPr>
          </a:p>
        </p:txBody>
      </p:sp>
      <p:sp>
        <p:nvSpPr>
          <p:cNvPr id="3" name="Content Placeholder 2"/>
          <p:cNvSpPr>
            <a:spLocks noGrp="1"/>
          </p:cNvSpPr>
          <p:nvPr>
            <p:ph sz="quarter" idx="1"/>
          </p:nvPr>
        </p:nvSpPr>
        <p:spPr>
          <a:xfrm>
            <a:off x="533400" y="1447800"/>
            <a:ext cx="7772400" cy="4572000"/>
          </a:xfrm>
        </p:spPr>
        <p:txBody>
          <a:bodyPr>
            <a:normAutofit/>
          </a:bodyPr>
          <a:lstStyle/>
          <a:p>
            <a:r>
              <a:rPr lang="en-US" sz="2800" dirty="0" smtClean="0"/>
              <a:t>LR performs very well on all three synthetic dataset. Not perfect though.</a:t>
            </a:r>
          </a:p>
          <a:p>
            <a:r>
              <a:rPr lang="en-US" sz="2800" dirty="0" smtClean="0"/>
              <a:t>A problem with LR: some log ratios are positive, some negative </a:t>
            </a:r>
            <a:r>
              <a:rPr lang="en-US" sz="2800" dirty="0" smtClean="0">
                <a:latin typeface="Wingdings"/>
                <a:ea typeface="Wingdings"/>
                <a:cs typeface="Wingdings"/>
                <a:sym typeface="Wingdings"/>
              </a:rPr>
              <a:t></a:t>
            </a:r>
            <a:r>
              <a:rPr lang="en-US" sz="2800" dirty="0" smtClean="0"/>
              <a:t> cancelling of </a:t>
            </a:r>
            <a:r>
              <a:rPr lang="en-US" sz="2800" dirty="0" smtClean="0"/>
              <a:t>differences.</a:t>
            </a:r>
            <a:endParaRPr lang="en-US" sz="2800" dirty="0" smtClean="0"/>
          </a:p>
          <a:p>
            <a:r>
              <a:rPr lang="en-US" sz="2800" dirty="0" smtClean="0"/>
              <a:t>Can fix by taking </a:t>
            </a:r>
            <a:r>
              <a:rPr lang="en-US" sz="2800" dirty="0" smtClean="0"/>
              <a:t>log-distances:</a:t>
            </a:r>
            <a:endParaRPr lang="en-US" sz="2800" dirty="0" smtClean="0"/>
          </a:p>
          <a:p>
            <a:endParaRPr lang="en-US" sz="2800" dirty="0" smtClean="0"/>
          </a:p>
          <a:p>
            <a:endParaRPr lang="en-US" dirty="0" smtClean="0"/>
          </a:p>
          <a:p>
            <a:pPr>
              <a:buNone/>
            </a:pPr>
            <a:endParaRPr lang="en-US" dirty="0" smtClean="0"/>
          </a:p>
        </p:txBody>
      </p:sp>
      <p:graphicFrame>
        <p:nvGraphicFramePr>
          <p:cNvPr id="6148" name="Object 4"/>
          <p:cNvGraphicFramePr>
            <a:graphicFrameLocks noChangeAspect="1"/>
          </p:cNvGraphicFramePr>
          <p:nvPr/>
        </p:nvGraphicFramePr>
        <p:xfrm>
          <a:off x="1219200" y="4038600"/>
          <a:ext cx="7172325" cy="1027112"/>
        </p:xfrm>
        <a:graphic>
          <a:graphicData uri="http://schemas.openxmlformats.org/presentationml/2006/ole">
            <p:oleObj spid="_x0000_s6161" name="Equation" r:id="rId4" imgW="4964988" imgH="711016" progId="Equation.3">
              <p:embed/>
            </p:oleObj>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Garamond" pitchFamily="18" charset="0"/>
              </a:rPr>
              <a:t/>
            </a:r>
            <a:br>
              <a:rPr lang="en-US" dirty="0" smtClean="0">
                <a:latin typeface="Garamond" pitchFamily="18" charset="0"/>
              </a:rPr>
            </a:br>
            <a:r>
              <a:rPr lang="en-US" dirty="0" smtClean="0">
                <a:latin typeface="Garamond" pitchFamily="18" charset="0"/>
              </a:rPr>
              <a:t>ELD: Mutual Information Decomposition</a:t>
            </a:r>
            <a:endParaRPr lang="en-US" dirty="0">
              <a:latin typeface="Garamond" pitchFamily="18" charset="0"/>
            </a:endParaRPr>
          </a:p>
        </p:txBody>
      </p:sp>
      <p:sp>
        <p:nvSpPr>
          <p:cNvPr id="3" name="Content Placeholder 2"/>
          <p:cNvSpPr>
            <a:spLocks noGrp="1"/>
          </p:cNvSpPr>
          <p:nvPr>
            <p:ph sz="quarter" idx="1"/>
          </p:nvPr>
        </p:nvSpPr>
        <p:spPr>
          <a:xfrm>
            <a:off x="381000" y="1447800"/>
            <a:ext cx="7772400" cy="4572000"/>
          </a:xfrm>
        </p:spPr>
        <p:txBody>
          <a:bodyPr/>
          <a:lstStyle/>
          <a:p>
            <a:r>
              <a:rPr lang="en-US" dirty="0" smtClean="0">
                <a:latin typeface="+mn-lt"/>
              </a:rPr>
              <a:t>The interpretability of the metric can be increased by a mutual information decomposition of LR:</a:t>
            </a:r>
          </a:p>
          <a:p>
            <a:endParaRPr lang="en-US" dirty="0" smtClean="0"/>
          </a:p>
          <a:p>
            <a:endParaRPr lang="en-US" dirty="0" smtClean="0">
              <a:latin typeface="+mn-lt"/>
            </a:endParaRPr>
          </a:p>
          <a:p>
            <a:endParaRPr lang="en-US" dirty="0" smtClean="0"/>
          </a:p>
          <a:p>
            <a:endParaRPr lang="en-US" dirty="0" smtClean="0">
              <a:latin typeface="+mn-lt"/>
            </a:endParaRPr>
          </a:p>
          <a:p>
            <a:endParaRPr lang="en-US" dirty="0" smtClean="0"/>
          </a:p>
          <a:p>
            <a:endParaRPr lang="en-US" dirty="0" smtClean="0">
              <a:latin typeface="+mn-lt"/>
            </a:endParaRPr>
          </a:p>
          <a:p>
            <a:r>
              <a:rPr lang="en-US" dirty="0" smtClean="0"/>
              <a:t>First sum </a:t>
            </a:r>
            <a:r>
              <a:rPr lang="en-US" sz="2800" dirty="0" smtClean="0"/>
              <a:t>measures single-variable distribution difference</a:t>
            </a:r>
          </a:p>
          <a:p>
            <a:r>
              <a:rPr lang="en-US" sz="2800" dirty="0" smtClean="0"/>
              <a:t>The second sum measures difference in strength of associations</a:t>
            </a:r>
          </a:p>
          <a:p>
            <a:endParaRPr lang="en-US" sz="2800" dirty="0" smtClean="0"/>
          </a:p>
          <a:p>
            <a:endParaRPr lang="en-US" dirty="0" smtClean="0">
              <a:latin typeface="+mn-lt"/>
            </a:endParaRPr>
          </a:p>
          <a:p>
            <a:endParaRPr lang="en-US" dirty="0"/>
          </a:p>
        </p:txBody>
      </p:sp>
      <p:graphicFrame>
        <p:nvGraphicFramePr>
          <p:cNvPr id="5123" name="Object 3"/>
          <p:cNvGraphicFramePr>
            <a:graphicFrameLocks noChangeAspect="1"/>
          </p:cNvGraphicFramePr>
          <p:nvPr>
            <p:extLst>
              <p:ext uri="{D42A27DB-BD31-4B8C-83A1-F6EECF244321}">
                <p14:modId xmlns:p14="http://schemas.microsoft.com/office/powerpoint/2010/main" xmlns="" val="3331483794"/>
              </p:ext>
            </p:extLst>
          </p:nvPr>
        </p:nvGraphicFramePr>
        <p:xfrm>
          <a:off x="36512" y="3048000"/>
          <a:ext cx="8955088" cy="1295400"/>
        </p:xfrm>
        <a:graphic>
          <a:graphicData uri="http://schemas.openxmlformats.org/presentationml/2006/ole">
            <p:oleObj spid="_x0000_s92162" name="Equation" r:id="rId4" imgW="6311880" imgH="914400" progId="Equation.3">
              <p:embed/>
            </p:oleObj>
          </a:graphicData>
        </a:graphic>
      </p:graphicFrame>
      <p:sp>
        <p:nvSpPr>
          <p:cNvPr id="6" name="TextBox 5"/>
          <p:cNvSpPr txBox="1"/>
          <p:nvPr/>
        </p:nvSpPr>
        <p:spPr>
          <a:xfrm>
            <a:off x="2819400" y="2438400"/>
            <a:ext cx="5657271" cy="369332"/>
          </a:xfrm>
          <a:prstGeom prst="rect">
            <a:avLst/>
          </a:prstGeom>
          <a:noFill/>
        </p:spPr>
        <p:txBody>
          <a:bodyPr wrap="square" rtlCol="0">
            <a:spAutoFit/>
          </a:bodyPr>
          <a:lstStyle/>
          <a:p>
            <a:r>
              <a:rPr lang="en-US" dirty="0" smtClean="0">
                <a:latin typeface="+mn-lt"/>
              </a:rPr>
              <a:t>LR </a:t>
            </a:r>
            <a:r>
              <a:rPr lang="en-US" dirty="0" err="1" smtClean="0">
                <a:latin typeface="+mn-lt"/>
              </a:rPr>
              <a:t>wrt</a:t>
            </a:r>
            <a:r>
              <a:rPr lang="en-US" dirty="0" smtClean="0">
                <a:latin typeface="+mn-lt"/>
              </a:rPr>
              <a:t> marginal single-variable distributions</a:t>
            </a:r>
          </a:p>
        </p:txBody>
      </p:sp>
      <p:cxnSp>
        <p:nvCxnSpPr>
          <p:cNvPr id="8" name="Straight Arrow Connector 7"/>
          <p:cNvCxnSpPr/>
          <p:nvPr/>
        </p:nvCxnSpPr>
        <p:spPr>
          <a:xfrm flipV="1">
            <a:off x="4038600" y="2743200"/>
            <a:ext cx="0" cy="3810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9" name="TextBox 8"/>
          <p:cNvSpPr txBox="1"/>
          <p:nvPr/>
        </p:nvSpPr>
        <p:spPr>
          <a:xfrm>
            <a:off x="6248400" y="4572000"/>
            <a:ext cx="4267200" cy="646331"/>
          </a:xfrm>
          <a:prstGeom prst="rect">
            <a:avLst/>
          </a:prstGeom>
          <a:noFill/>
        </p:spPr>
        <p:txBody>
          <a:bodyPr wrap="square" rtlCol="0">
            <a:spAutoFit/>
          </a:bodyPr>
          <a:lstStyle/>
          <a:p>
            <a:r>
              <a:rPr lang="en-US" dirty="0" smtClean="0">
                <a:latin typeface="+mn-lt"/>
              </a:rPr>
              <a:t>lift of parent condition </a:t>
            </a:r>
          </a:p>
          <a:p>
            <a:r>
              <a:rPr lang="en-US" dirty="0" smtClean="0">
                <a:latin typeface="+mn-lt"/>
              </a:rPr>
              <a:t>in class distribution </a:t>
            </a:r>
          </a:p>
        </p:txBody>
      </p:sp>
      <p:sp>
        <p:nvSpPr>
          <p:cNvPr id="11" name="TextBox 10"/>
          <p:cNvSpPr txBox="1"/>
          <p:nvPr/>
        </p:nvSpPr>
        <p:spPr>
          <a:xfrm>
            <a:off x="2489203" y="4626114"/>
            <a:ext cx="3606797" cy="646331"/>
          </a:xfrm>
          <a:prstGeom prst="rect">
            <a:avLst/>
          </a:prstGeom>
          <a:noFill/>
        </p:spPr>
        <p:txBody>
          <a:bodyPr wrap="square" rtlCol="0">
            <a:spAutoFit/>
          </a:bodyPr>
          <a:lstStyle/>
          <a:p>
            <a:r>
              <a:rPr lang="en-US" dirty="0" smtClean="0">
                <a:latin typeface="+mn-lt"/>
              </a:rPr>
              <a:t>lift of parent condition </a:t>
            </a:r>
            <a:br>
              <a:rPr lang="en-US" dirty="0" smtClean="0">
                <a:latin typeface="+mn-lt"/>
              </a:rPr>
            </a:br>
            <a:r>
              <a:rPr lang="en-US" dirty="0" smtClean="0">
                <a:latin typeface="+mn-lt"/>
              </a:rPr>
              <a:t>in individual distribution </a:t>
            </a:r>
          </a:p>
        </p:txBody>
      </p:sp>
      <p:cxnSp>
        <p:nvCxnSpPr>
          <p:cNvPr id="12" name="Straight Arrow Connector 11"/>
          <p:cNvCxnSpPr/>
          <p:nvPr/>
        </p:nvCxnSpPr>
        <p:spPr>
          <a:xfrm flipV="1">
            <a:off x="3886200" y="4267200"/>
            <a:ext cx="0" cy="3810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3" name="Straight Arrow Connector 12"/>
          <p:cNvCxnSpPr/>
          <p:nvPr/>
        </p:nvCxnSpPr>
        <p:spPr>
          <a:xfrm flipV="1">
            <a:off x="6553200" y="4191000"/>
            <a:ext cx="0" cy="3810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ramond" pitchFamily="18" charset="0"/>
              </a:rPr>
              <a:t>Example of Mutual Information</a:t>
            </a:r>
            <a:endParaRPr lang="en-US" dirty="0">
              <a:latin typeface="Garamond" pitchFamily="18" charset="0"/>
            </a:endParaRPr>
          </a:p>
        </p:txBody>
      </p:sp>
      <p:sp>
        <p:nvSpPr>
          <p:cNvPr id="3" name="Content Placeholder 2"/>
          <p:cNvSpPr>
            <a:spLocks noGrp="1"/>
          </p:cNvSpPr>
          <p:nvPr>
            <p:ph sz="quarter" idx="1"/>
          </p:nvPr>
        </p:nvSpPr>
        <p:spPr/>
        <p:txBody>
          <a:bodyPr>
            <a:normAutofit/>
          </a:bodyPr>
          <a:lstStyle/>
          <a:p>
            <a:endParaRPr lang="en-US" sz="2800" dirty="0"/>
          </a:p>
          <a:p>
            <a:endParaRPr lang="en-US" sz="2800" dirty="0" smtClean="0"/>
          </a:p>
          <a:p>
            <a:pPr>
              <a:buNone/>
            </a:pPr>
            <a:endParaRPr lang="en-US" sz="2800" dirty="0" smtClean="0"/>
          </a:p>
          <a:p>
            <a:pPr lvl="1"/>
            <a:endParaRPr lang="en-US" sz="2400" dirty="0" smtClean="0"/>
          </a:p>
          <a:p>
            <a:pPr lvl="1"/>
            <a:endParaRPr lang="en-US" sz="2400" dirty="0"/>
          </a:p>
          <a:p>
            <a:pPr lvl="1">
              <a:buNone/>
            </a:pPr>
            <a:r>
              <a:rPr lang="en-US" dirty="0" smtClean="0"/>
              <a:t> </a:t>
            </a:r>
          </a:p>
          <a:p>
            <a:pPr>
              <a:buNone/>
            </a:pPr>
            <a:endParaRPr lang="en-US" sz="2800" dirty="0" smtClean="0"/>
          </a:p>
          <a:p>
            <a:pPr lvl="1"/>
            <a:endParaRPr lang="en-US" dirty="0" smtClean="0"/>
          </a:p>
          <a:p>
            <a:pPr lvl="1"/>
            <a:endParaRPr lang="en-US" dirty="0"/>
          </a:p>
          <a:p>
            <a:pPr lvl="1"/>
            <a:r>
              <a:rPr lang="en-US" dirty="0" smtClean="0"/>
              <a:t> </a:t>
            </a:r>
          </a:p>
          <a:p>
            <a:endParaRPr lang="en-US" dirty="0"/>
          </a:p>
        </p:txBody>
      </p:sp>
      <p:graphicFrame>
        <p:nvGraphicFramePr>
          <p:cNvPr id="4" name="Object 3"/>
          <p:cNvGraphicFramePr>
            <a:graphicFrameLocks noChangeAspect="1"/>
          </p:cNvGraphicFramePr>
          <p:nvPr/>
        </p:nvGraphicFramePr>
        <p:xfrm>
          <a:off x="1066800" y="1447800"/>
          <a:ext cx="6546476" cy="584200"/>
        </p:xfrm>
        <a:graphic>
          <a:graphicData uri="http://schemas.openxmlformats.org/presentationml/2006/ole">
            <p:oleObj spid="_x0000_s7207" name="Equation" r:id="rId4" imgW="4837667" imgH="431570" progId="Equation.3">
              <p:embed/>
            </p:oleObj>
          </a:graphicData>
        </a:graphic>
      </p:graphicFrame>
      <p:graphicFrame>
        <p:nvGraphicFramePr>
          <p:cNvPr id="5" name="Object 4"/>
          <p:cNvGraphicFramePr>
            <a:graphicFrameLocks noChangeAspect="1"/>
          </p:cNvGraphicFramePr>
          <p:nvPr/>
        </p:nvGraphicFramePr>
        <p:xfrm>
          <a:off x="4038600" y="2609850"/>
          <a:ext cx="3019425" cy="971550"/>
        </p:xfrm>
        <a:graphic>
          <a:graphicData uri="http://schemas.openxmlformats.org/presentationml/2006/ole">
            <p:oleObj spid="_x0000_s7208" name="Equation" r:id="rId5" imgW="1333440" imgH="431640" progId="Equation.3">
              <p:embed/>
            </p:oleObj>
          </a:graphicData>
        </a:graphic>
      </p:graphicFrame>
      <p:graphicFrame>
        <p:nvGraphicFramePr>
          <p:cNvPr id="6" name="Object 5"/>
          <p:cNvGraphicFramePr>
            <a:graphicFrameLocks noChangeAspect="1"/>
          </p:cNvGraphicFramePr>
          <p:nvPr/>
        </p:nvGraphicFramePr>
        <p:xfrm>
          <a:off x="3962400" y="4953000"/>
          <a:ext cx="3040063" cy="457200"/>
        </p:xfrm>
        <a:graphic>
          <a:graphicData uri="http://schemas.openxmlformats.org/presentationml/2006/ole">
            <p:oleObj spid="_x0000_s7209" name="Equation" r:id="rId6" imgW="1333440" imgH="203040" progId="Equation.3">
              <p:embed/>
            </p:oleObj>
          </a:graphicData>
        </a:graphic>
      </p:graphicFrame>
      <p:pic>
        <p:nvPicPr>
          <p:cNvPr id="8" name="Picture 7" descr="randomstriker.png"/>
          <p:cNvPicPr>
            <a:picLocks noChangeAspect="1"/>
          </p:cNvPicPr>
          <p:nvPr/>
        </p:nvPicPr>
        <p:blipFill>
          <a:blip r:embed="rId7" cstate="print"/>
          <a:stretch>
            <a:fillRect/>
          </a:stretch>
        </p:blipFill>
        <p:spPr>
          <a:xfrm>
            <a:off x="990600" y="3733800"/>
            <a:ext cx="2514600" cy="2514600"/>
          </a:xfrm>
          <a:prstGeom prst="rect">
            <a:avLst/>
          </a:prstGeom>
        </p:spPr>
      </p:pic>
      <p:pic>
        <p:nvPicPr>
          <p:cNvPr id="9" name="Picture 8" descr="images.jpg"/>
          <p:cNvPicPr>
            <a:picLocks noChangeAspect="1"/>
          </p:cNvPicPr>
          <p:nvPr/>
        </p:nvPicPr>
        <p:blipFill>
          <a:blip r:embed="rId8" cstate="print"/>
          <a:stretch>
            <a:fillRect/>
          </a:stretch>
        </p:blipFill>
        <p:spPr>
          <a:xfrm>
            <a:off x="990600" y="1828800"/>
            <a:ext cx="2633689" cy="1752600"/>
          </a:xfrm>
          <a:prstGeom prst="rect">
            <a:avLst/>
          </a:prstGeom>
        </p:spPr>
      </p:pic>
      <p:sp>
        <p:nvSpPr>
          <p:cNvPr id="10" name="TextBox 9"/>
          <p:cNvSpPr txBox="1"/>
          <p:nvPr/>
        </p:nvSpPr>
        <p:spPr>
          <a:xfrm>
            <a:off x="4011690" y="1981200"/>
            <a:ext cx="1770293" cy="646331"/>
          </a:xfrm>
          <a:prstGeom prst="rect">
            <a:avLst/>
          </a:prstGeom>
          <a:noFill/>
        </p:spPr>
        <p:txBody>
          <a:bodyPr wrap="none" rtlCol="0">
            <a:spAutoFit/>
          </a:bodyPr>
          <a:lstStyle/>
          <a:p>
            <a:r>
              <a:rPr lang="en-US" dirty="0" smtClean="0"/>
              <a:t>Confidence=0.50</a:t>
            </a:r>
          </a:p>
          <a:p>
            <a:r>
              <a:rPr lang="en-US" dirty="0" smtClean="0"/>
              <a:t>Support=0.16</a:t>
            </a:r>
            <a:endParaRPr lang="en-US" dirty="0"/>
          </a:p>
        </p:txBody>
      </p:sp>
      <p:sp>
        <p:nvSpPr>
          <p:cNvPr id="11" name="TextBox 10"/>
          <p:cNvSpPr txBox="1"/>
          <p:nvPr/>
        </p:nvSpPr>
        <p:spPr>
          <a:xfrm>
            <a:off x="3792307" y="4154269"/>
            <a:ext cx="1770293" cy="646331"/>
          </a:xfrm>
          <a:prstGeom prst="rect">
            <a:avLst/>
          </a:prstGeom>
          <a:noFill/>
        </p:spPr>
        <p:txBody>
          <a:bodyPr wrap="none" rtlCol="0">
            <a:spAutoFit/>
          </a:bodyPr>
          <a:lstStyle/>
          <a:p>
            <a:r>
              <a:rPr lang="en-US" dirty="0" smtClean="0"/>
              <a:t>Confidence=0.38</a:t>
            </a:r>
          </a:p>
          <a:p>
            <a:r>
              <a:rPr lang="en-US" dirty="0" smtClean="0"/>
              <a:t>Support=0.5</a:t>
            </a:r>
            <a:endParaRPr lang="en-US" dirty="0"/>
          </a:p>
        </p:txBody>
      </p:sp>
      <p:sp>
        <p:nvSpPr>
          <p:cNvPr id="12" name="TextBox 11"/>
          <p:cNvSpPr txBox="1"/>
          <p:nvPr/>
        </p:nvSpPr>
        <p:spPr>
          <a:xfrm>
            <a:off x="76200" y="6248400"/>
            <a:ext cx="5257800" cy="707886"/>
          </a:xfrm>
          <a:prstGeom prst="rect">
            <a:avLst/>
          </a:prstGeom>
          <a:noFill/>
        </p:spPr>
        <p:txBody>
          <a:bodyPr wrap="square" rtlCol="0">
            <a:spAutoFit/>
          </a:bodyPr>
          <a:lstStyle/>
          <a:p>
            <a:r>
              <a:rPr lang="en-US" sz="1000" dirty="0" smtClean="0"/>
              <a:t>Images are from:</a:t>
            </a:r>
          </a:p>
          <a:p>
            <a:r>
              <a:rPr lang="en-US" sz="1000" dirty="0" smtClean="0"/>
              <a:t> </a:t>
            </a:r>
            <a:r>
              <a:rPr lang="en-US" sz="1000" dirty="0" smtClean="0">
                <a:hlinkClick r:id="rId9"/>
              </a:rPr>
              <a:t>http://spanish.fansshare.com/gallery/photo</a:t>
            </a:r>
            <a:r>
              <a:rPr lang="en-US" sz="1000" dirty="0" smtClean="0"/>
              <a:t> </a:t>
            </a:r>
          </a:p>
          <a:p>
            <a:r>
              <a:rPr lang="en-US" sz="1000" dirty="0" smtClean="0">
                <a:hlinkClick r:id="rId10"/>
              </a:rPr>
              <a:t>http://rexdl.com/android/striker-soccer-america-2015-apk.html</a:t>
            </a:r>
            <a:r>
              <a:rPr lang="en-US" sz="800" dirty="0" smtClean="0">
                <a:hlinkClick r:id="rId10"/>
              </a:rPr>
              <a:t>/</a:t>
            </a:r>
            <a:endParaRPr lang="en-US" sz="800" dirty="0" smtClean="0"/>
          </a:p>
          <a:p>
            <a:endParaRPr lang="en-US" sz="10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ramond" pitchFamily="18" charset="0"/>
              </a:rPr>
              <a:t>Evaluation</a:t>
            </a:r>
            <a:endParaRPr lang="en-US" dirty="0">
              <a:latin typeface="Garamond" pitchFamily="18" charset="0"/>
            </a:endParaRPr>
          </a:p>
        </p:txBody>
      </p:sp>
      <p:sp>
        <p:nvSpPr>
          <p:cNvPr id="3" name="Content Placeholder 2"/>
          <p:cNvSpPr>
            <a:spLocks noGrp="1"/>
          </p:cNvSpPr>
          <p:nvPr>
            <p:ph sz="quarter" idx="1"/>
          </p:nvPr>
        </p:nvSpPr>
        <p:spPr>
          <a:xfrm>
            <a:off x="533400" y="1447800"/>
            <a:ext cx="7772400" cy="4572000"/>
          </a:xfrm>
        </p:spPr>
        <p:txBody>
          <a:bodyPr/>
          <a:lstStyle/>
          <a:p>
            <a:r>
              <a:rPr lang="en-US" dirty="0" smtClean="0"/>
              <a:t>Area Under Curve or AUC </a:t>
            </a:r>
            <a:r>
              <a:rPr lang="en-US" dirty="0" smtClean="0"/>
              <a:t>as evaluation </a:t>
            </a:r>
            <a:r>
              <a:rPr lang="en-US" dirty="0" smtClean="0"/>
              <a:t>metric.</a:t>
            </a:r>
            <a:endParaRPr lang="en-US" dirty="0" smtClean="0"/>
          </a:p>
          <a:p>
            <a:r>
              <a:rPr lang="en-US" dirty="0" smtClean="0"/>
              <a:t>Comparison of propositional methods and probabilistic </a:t>
            </a:r>
            <a:r>
              <a:rPr lang="en-US" dirty="0" smtClean="0"/>
              <a:t>methods.</a:t>
            </a:r>
            <a:endParaRPr lang="en-US" dirty="0"/>
          </a:p>
        </p:txBody>
      </p:sp>
      <p:graphicFrame>
        <p:nvGraphicFramePr>
          <p:cNvPr id="5" name="Content Placeholder 3"/>
          <p:cNvGraphicFramePr>
            <a:graphicFrameLocks/>
          </p:cNvGraphicFramePr>
          <p:nvPr/>
        </p:nvGraphicFramePr>
        <p:xfrm>
          <a:off x="1066800" y="3296920"/>
          <a:ext cx="6492432" cy="3332480"/>
        </p:xfrm>
        <a:graphic>
          <a:graphicData uri="http://schemas.openxmlformats.org/drawingml/2006/table">
            <a:tbl>
              <a:tblPr firstRow="1" bandRow="1">
                <a:tableStyleId>{21E4AEA4-8DFA-4A89-87EB-49C32662AFE0}</a:tableStyleId>
              </a:tblPr>
              <a:tblGrid>
                <a:gridCol w="1679766"/>
                <a:gridCol w="541655"/>
                <a:gridCol w="616268"/>
                <a:gridCol w="541655"/>
                <a:gridCol w="541655"/>
                <a:gridCol w="538480"/>
                <a:gridCol w="541655"/>
                <a:gridCol w="909955"/>
                <a:gridCol w="581343"/>
              </a:tblGrid>
              <a:tr h="370840">
                <a:tc>
                  <a:txBody>
                    <a:bodyPr/>
                    <a:lstStyle/>
                    <a:p>
                      <a:r>
                        <a:rPr lang="en-US" sz="1400" dirty="0" smtClean="0"/>
                        <a:t>Dataset</a:t>
                      </a:r>
                    </a:p>
                    <a:p>
                      <a:endParaRPr lang="en-US" sz="1400" dirty="0"/>
                    </a:p>
                  </a:txBody>
                  <a:tcPr/>
                </a:tc>
                <a:tc>
                  <a:txBody>
                    <a:bodyPr/>
                    <a:lstStyle/>
                    <a:p>
                      <a:r>
                        <a:rPr lang="en-US" sz="1400" dirty="0" smtClean="0"/>
                        <a:t>ELD</a:t>
                      </a:r>
                      <a:endParaRPr lang="en-US" sz="1400" dirty="0"/>
                    </a:p>
                  </a:txBody>
                  <a:tcPr/>
                </a:tc>
                <a:tc>
                  <a:txBody>
                    <a:bodyPr/>
                    <a:lstStyle/>
                    <a:p>
                      <a:r>
                        <a:rPr lang="en-US" sz="1400" dirty="0" smtClean="0"/>
                        <a:t>|LR|</a:t>
                      </a:r>
                      <a:endParaRPr lang="en-US" sz="1400" dirty="0"/>
                    </a:p>
                  </a:txBody>
                  <a:tcPr/>
                </a:tc>
                <a:tc>
                  <a:txBody>
                    <a:bodyPr/>
                    <a:lstStyle/>
                    <a:p>
                      <a:r>
                        <a:rPr lang="en-US" sz="1400" dirty="0" smtClean="0"/>
                        <a:t>LR</a:t>
                      </a:r>
                      <a:endParaRPr lang="en-US" sz="1400" dirty="0"/>
                    </a:p>
                  </a:txBody>
                  <a:tcPr/>
                </a:tc>
                <a:tc>
                  <a:txBody>
                    <a:bodyPr/>
                    <a:lstStyle/>
                    <a:p>
                      <a:r>
                        <a:rPr lang="en-US" sz="1400" dirty="0" smtClean="0"/>
                        <a:t>FD</a:t>
                      </a:r>
                      <a:endParaRPr lang="en-US" sz="1400" dirty="0"/>
                    </a:p>
                  </a:txBody>
                  <a:tcPr/>
                </a:tc>
                <a:tc>
                  <a:txBody>
                    <a:bodyPr/>
                    <a:lstStyle/>
                    <a:p>
                      <a:r>
                        <a:rPr lang="en-US" sz="1400" dirty="0" smtClean="0"/>
                        <a:t>LOG</a:t>
                      </a:r>
                      <a:endParaRPr lang="en-US" sz="1400" dirty="0"/>
                    </a:p>
                  </a:txBody>
                  <a:tcPr/>
                </a:tc>
                <a:tc>
                  <a:txBody>
                    <a:bodyPr/>
                    <a:lstStyle/>
                    <a:p>
                      <a:r>
                        <a:rPr lang="en-US" sz="1400" dirty="0" smtClean="0"/>
                        <a:t>LOF</a:t>
                      </a:r>
                      <a:endParaRPr lang="en-US" sz="1400" dirty="0"/>
                    </a:p>
                  </a:txBody>
                  <a:tcPr/>
                </a:tc>
                <a:tc>
                  <a:txBody>
                    <a:bodyPr/>
                    <a:lstStyle/>
                    <a:p>
                      <a:r>
                        <a:rPr lang="en-US" sz="1400" dirty="0" err="1" smtClean="0"/>
                        <a:t>OutRank</a:t>
                      </a:r>
                      <a:endParaRPr lang="en-US" sz="1400" dirty="0"/>
                    </a:p>
                  </a:txBody>
                  <a:tcPr/>
                </a:tc>
                <a:tc>
                  <a:txBody>
                    <a:bodyPr/>
                    <a:lstStyle/>
                    <a:p>
                      <a:r>
                        <a:rPr lang="en-US" sz="1400" dirty="0" smtClean="0"/>
                        <a:t>KNN</a:t>
                      </a:r>
                      <a:endParaRPr lang="en-US" sz="1400" dirty="0"/>
                    </a:p>
                  </a:txBody>
                  <a:tcPr/>
                </a:tc>
              </a:tr>
              <a:tr h="375920">
                <a:tc>
                  <a:txBody>
                    <a:bodyPr/>
                    <a:lstStyle/>
                    <a:p>
                      <a:r>
                        <a:rPr lang="en-US" sz="1400" dirty="0" smtClean="0"/>
                        <a:t>High Correlation</a:t>
                      </a:r>
                      <a:endParaRPr lang="en-US" sz="1400" dirty="0"/>
                    </a:p>
                  </a:txBody>
                  <a:tcPr/>
                </a:tc>
                <a:tc>
                  <a:txBody>
                    <a:bodyPr/>
                    <a:lstStyle/>
                    <a:p>
                      <a:r>
                        <a:rPr lang="en-US" sz="1400" b="1" dirty="0" smtClean="0"/>
                        <a:t>1.00</a:t>
                      </a:r>
                      <a:endParaRPr lang="en-US" sz="1400" b="1" dirty="0"/>
                    </a:p>
                  </a:txBody>
                  <a:tcPr/>
                </a:tc>
                <a:tc>
                  <a:txBody>
                    <a:bodyPr/>
                    <a:lstStyle/>
                    <a:p>
                      <a:r>
                        <a:rPr lang="en-US" sz="1400" dirty="0" smtClean="0"/>
                        <a:t>0.99</a:t>
                      </a:r>
                      <a:endParaRPr lang="en-US" sz="1400" dirty="0"/>
                    </a:p>
                  </a:txBody>
                  <a:tcPr/>
                </a:tc>
                <a:tc>
                  <a:txBody>
                    <a:bodyPr/>
                    <a:lstStyle/>
                    <a:p>
                      <a:r>
                        <a:rPr lang="en-US" sz="1400" dirty="0" smtClean="0"/>
                        <a:t>0.97</a:t>
                      </a:r>
                      <a:endParaRPr lang="en-US" sz="1400" dirty="0"/>
                    </a:p>
                  </a:txBody>
                  <a:tcPr/>
                </a:tc>
                <a:tc>
                  <a:txBody>
                    <a:bodyPr/>
                    <a:lstStyle/>
                    <a:p>
                      <a:r>
                        <a:rPr lang="en-US" sz="1400" dirty="0" smtClean="0"/>
                        <a:t>0.88</a:t>
                      </a:r>
                      <a:endParaRPr lang="en-US" sz="1400" dirty="0"/>
                    </a:p>
                  </a:txBody>
                  <a:tcPr/>
                </a:tc>
                <a:tc>
                  <a:txBody>
                    <a:bodyPr/>
                    <a:lstStyle/>
                    <a:p>
                      <a:r>
                        <a:rPr lang="en-US" sz="1400" dirty="0" smtClean="0"/>
                        <a:t>0.98</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0.68</a:t>
                      </a:r>
                    </a:p>
                    <a:p>
                      <a:endParaRPr lang="en-US" sz="1400" dirty="0"/>
                    </a:p>
                  </a:txBody>
                  <a:tcPr/>
                </a:tc>
                <a:tc>
                  <a:txBody>
                    <a:bodyPr/>
                    <a:lstStyle/>
                    <a:p>
                      <a:r>
                        <a:rPr lang="en-US" sz="1400" dirty="0" smtClean="0"/>
                        <a:t>0.99</a:t>
                      </a:r>
                      <a:endParaRPr lang="en-US" sz="1400" dirty="0"/>
                    </a:p>
                  </a:txBody>
                  <a:tcPr/>
                </a:tc>
                <a:tc>
                  <a:txBody>
                    <a:bodyPr/>
                    <a:lstStyle/>
                    <a:p>
                      <a:r>
                        <a:rPr lang="en-US" sz="1400" dirty="0" smtClean="0"/>
                        <a:t>0.97</a:t>
                      </a:r>
                      <a:endParaRPr lang="en-US" sz="1400" dirty="0"/>
                    </a:p>
                  </a:txBody>
                  <a:tcPr/>
                </a:tc>
              </a:tr>
              <a:tr h="370840">
                <a:tc>
                  <a:txBody>
                    <a:bodyPr/>
                    <a:lstStyle/>
                    <a:p>
                      <a:r>
                        <a:rPr lang="en-US" sz="1400" dirty="0" smtClean="0"/>
                        <a:t>Low Correlation</a:t>
                      </a:r>
                      <a:endParaRPr lang="en-US" sz="1400" dirty="0"/>
                    </a:p>
                  </a:txBody>
                  <a:tcPr/>
                </a:tc>
                <a:tc>
                  <a:txBody>
                    <a:bodyPr/>
                    <a:lstStyle/>
                    <a:p>
                      <a:r>
                        <a:rPr lang="en-US" sz="1400" b="1" dirty="0" smtClean="0"/>
                        <a:t>1.00</a:t>
                      </a:r>
                      <a:endParaRPr lang="en-US" sz="1400" b="1" dirty="0"/>
                    </a:p>
                  </a:txBody>
                  <a:tcPr/>
                </a:tc>
                <a:tc>
                  <a:txBody>
                    <a:bodyPr/>
                    <a:lstStyle/>
                    <a:p>
                      <a:r>
                        <a:rPr lang="en-US" sz="1400" dirty="0" smtClean="0"/>
                        <a:t>0.99</a:t>
                      </a:r>
                      <a:endParaRPr lang="en-US" sz="1400" dirty="0"/>
                    </a:p>
                  </a:txBody>
                  <a:tcPr/>
                </a:tc>
                <a:tc>
                  <a:txBody>
                    <a:bodyPr/>
                    <a:lstStyle/>
                    <a:p>
                      <a:r>
                        <a:rPr lang="en-US" sz="1400" dirty="0" smtClean="0"/>
                        <a:t>0.98</a:t>
                      </a:r>
                      <a:endParaRPr lang="en-US" sz="1400" dirty="0"/>
                    </a:p>
                  </a:txBody>
                  <a:tcPr/>
                </a:tc>
                <a:tc>
                  <a:txBody>
                    <a:bodyPr/>
                    <a:lstStyle/>
                    <a:p>
                      <a:r>
                        <a:rPr lang="en-US" sz="1400" dirty="0" smtClean="0"/>
                        <a:t>0.35</a:t>
                      </a:r>
                      <a:endParaRPr lang="en-US" sz="1400" dirty="0"/>
                    </a:p>
                  </a:txBody>
                  <a:tcPr/>
                </a:tc>
                <a:tc>
                  <a:txBody>
                    <a:bodyPr/>
                    <a:lstStyle/>
                    <a:p>
                      <a:r>
                        <a:rPr lang="en-US" sz="1400" dirty="0" smtClean="0"/>
                        <a:t>0.81</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0.58</a:t>
                      </a:r>
                    </a:p>
                    <a:p>
                      <a:endParaRPr lang="en-US" sz="1400" dirty="0"/>
                    </a:p>
                  </a:txBody>
                  <a:tcPr/>
                </a:tc>
                <a:tc>
                  <a:txBody>
                    <a:bodyPr/>
                    <a:lstStyle/>
                    <a:p>
                      <a:r>
                        <a:rPr lang="en-US" sz="1400" dirty="0" smtClean="0"/>
                        <a:t>0.83</a:t>
                      </a:r>
                      <a:endParaRPr lang="en-US" sz="1400" dirty="0"/>
                    </a:p>
                  </a:txBody>
                  <a:tcPr/>
                </a:tc>
                <a:tc>
                  <a:txBody>
                    <a:bodyPr/>
                    <a:lstStyle/>
                    <a:p>
                      <a:r>
                        <a:rPr lang="en-US" sz="1400" dirty="0" smtClean="0"/>
                        <a:t>0.97</a:t>
                      </a:r>
                      <a:endParaRPr lang="en-US" sz="1400" dirty="0"/>
                    </a:p>
                  </a:txBody>
                  <a:tcPr/>
                </a:tc>
              </a:tr>
              <a:tr h="370840">
                <a:tc>
                  <a:txBody>
                    <a:bodyPr/>
                    <a:lstStyle/>
                    <a:p>
                      <a:r>
                        <a:rPr lang="en-US" sz="1400" dirty="0" smtClean="0"/>
                        <a:t>Single Feature</a:t>
                      </a:r>
                      <a:endParaRPr lang="en-US" sz="1400" dirty="0"/>
                    </a:p>
                  </a:txBody>
                  <a:tcPr/>
                </a:tc>
                <a:tc>
                  <a:txBody>
                    <a:bodyPr/>
                    <a:lstStyle/>
                    <a:p>
                      <a:r>
                        <a:rPr lang="en-US" sz="1400" b="1" dirty="0" smtClean="0"/>
                        <a:t>1.00</a:t>
                      </a:r>
                      <a:endParaRPr lang="en-US" sz="1400" b="1" dirty="0"/>
                    </a:p>
                  </a:txBody>
                  <a:tcPr/>
                </a:tc>
                <a:tc>
                  <a:txBody>
                    <a:bodyPr/>
                    <a:lstStyle/>
                    <a:p>
                      <a:r>
                        <a:rPr lang="en-US" sz="1400" b="1" dirty="0" smtClean="0"/>
                        <a:t>1.00</a:t>
                      </a:r>
                      <a:endParaRPr lang="en-US" sz="1400" b="1" dirty="0"/>
                    </a:p>
                  </a:txBody>
                  <a:tcPr/>
                </a:tc>
                <a:tc>
                  <a:txBody>
                    <a:bodyPr/>
                    <a:lstStyle/>
                    <a:p>
                      <a:r>
                        <a:rPr lang="en-US" sz="1400" b="1" dirty="0" smtClean="0"/>
                        <a:t>1.00</a:t>
                      </a:r>
                      <a:endParaRPr lang="en-US" sz="1400" b="1" dirty="0"/>
                    </a:p>
                  </a:txBody>
                  <a:tcPr/>
                </a:tc>
                <a:tc>
                  <a:txBody>
                    <a:bodyPr/>
                    <a:lstStyle/>
                    <a:p>
                      <a:r>
                        <a:rPr lang="en-US" sz="1400" b="1" dirty="0" smtClean="0"/>
                        <a:t>1.00</a:t>
                      </a:r>
                      <a:endParaRPr lang="en-US" sz="1400" b="1" dirty="0"/>
                    </a:p>
                  </a:txBody>
                  <a:tcPr/>
                </a:tc>
                <a:tc>
                  <a:txBody>
                    <a:bodyPr/>
                    <a:lstStyle/>
                    <a:p>
                      <a:r>
                        <a:rPr lang="en-US" sz="1400" dirty="0" smtClean="0"/>
                        <a:t>0.79</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0.63</a:t>
                      </a:r>
                      <a:endParaRPr lang="en-US" sz="1400" b="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0.88</a:t>
                      </a:r>
                      <a:endParaRPr lang="en-US" sz="1400" b="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0.86</a:t>
                      </a:r>
                      <a:endParaRPr lang="en-US" sz="1400" b="0" dirty="0" smtClean="0"/>
                    </a:p>
                  </a:txBody>
                  <a:tcPr/>
                </a:tc>
              </a:tr>
              <a:tr h="370840">
                <a:tc>
                  <a:txBody>
                    <a:bodyPr/>
                    <a:lstStyle/>
                    <a:p>
                      <a:r>
                        <a:rPr lang="en-US" sz="1400" dirty="0" smtClean="0"/>
                        <a:t>Striker </a:t>
                      </a:r>
                      <a:r>
                        <a:rPr lang="en-US" sz="1400" dirty="0" err="1" smtClean="0"/>
                        <a:t>vs</a:t>
                      </a:r>
                      <a:r>
                        <a:rPr lang="en-US" sz="1400" dirty="0" smtClean="0"/>
                        <a:t> Goalie</a:t>
                      </a:r>
                      <a:endParaRPr lang="en-US" sz="1400" dirty="0"/>
                    </a:p>
                  </a:txBody>
                  <a:tcPr/>
                </a:tc>
                <a:tc>
                  <a:txBody>
                    <a:bodyPr/>
                    <a:lstStyle/>
                    <a:p>
                      <a:r>
                        <a:rPr lang="en-US" sz="1400" b="1" dirty="0" smtClean="0"/>
                        <a:t>0.89</a:t>
                      </a:r>
                      <a:endParaRPr lang="en-US" sz="1400" b="1" dirty="0"/>
                    </a:p>
                  </a:txBody>
                  <a:tcPr/>
                </a:tc>
                <a:tc>
                  <a:txBody>
                    <a:bodyPr/>
                    <a:lstStyle/>
                    <a:p>
                      <a:r>
                        <a:rPr lang="en-US" sz="1400" dirty="0" smtClean="0"/>
                        <a:t>0.77</a:t>
                      </a:r>
                      <a:endParaRPr lang="en-US" sz="1400" dirty="0"/>
                    </a:p>
                  </a:txBody>
                  <a:tcPr/>
                </a:tc>
                <a:tc>
                  <a:txBody>
                    <a:bodyPr/>
                    <a:lstStyle/>
                    <a:p>
                      <a:r>
                        <a:rPr lang="en-US" sz="1400" dirty="0" smtClean="0"/>
                        <a:t>0.65</a:t>
                      </a:r>
                      <a:endParaRPr lang="en-US" sz="1400" dirty="0"/>
                    </a:p>
                  </a:txBody>
                  <a:tcPr/>
                </a:tc>
                <a:tc>
                  <a:txBody>
                    <a:bodyPr/>
                    <a:lstStyle/>
                    <a:p>
                      <a:r>
                        <a:rPr lang="en-US" sz="1400" dirty="0" smtClean="0"/>
                        <a:t>0.71</a:t>
                      </a:r>
                      <a:endParaRPr lang="en-US" sz="1400" dirty="0"/>
                    </a:p>
                  </a:txBody>
                  <a:tcPr/>
                </a:tc>
                <a:tc>
                  <a:txBody>
                    <a:bodyPr/>
                    <a:lstStyle/>
                    <a:p>
                      <a:r>
                        <a:rPr lang="en-US" sz="1400" dirty="0" smtClean="0"/>
                        <a:t>0.61</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0.61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0.60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0.63</a:t>
                      </a:r>
                    </a:p>
                  </a:txBody>
                  <a:tcPr/>
                </a:tc>
              </a:tr>
              <a:tr h="370840">
                <a:tc>
                  <a:txBody>
                    <a:bodyPr/>
                    <a:lstStyle/>
                    <a:p>
                      <a:r>
                        <a:rPr lang="en-US" sz="1400" dirty="0" smtClean="0"/>
                        <a:t>Midfielder</a:t>
                      </a:r>
                      <a:r>
                        <a:rPr lang="en-US" sz="1400" baseline="0" dirty="0" smtClean="0"/>
                        <a:t> </a:t>
                      </a:r>
                      <a:r>
                        <a:rPr lang="en-US" sz="1400" baseline="0" dirty="0" err="1" smtClean="0"/>
                        <a:t>vs</a:t>
                      </a:r>
                      <a:r>
                        <a:rPr lang="en-US" sz="1400" baseline="0" dirty="0" smtClean="0"/>
                        <a:t> Striker</a:t>
                      </a:r>
                      <a:endParaRPr lang="en-US" sz="1400" dirty="0"/>
                    </a:p>
                  </a:txBody>
                  <a:tcPr/>
                </a:tc>
                <a:tc>
                  <a:txBody>
                    <a:bodyPr/>
                    <a:lstStyle/>
                    <a:p>
                      <a:r>
                        <a:rPr lang="en-US" sz="1400" dirty="0" smtClean="0"/>
                        <a:t>0.66</a:t>
                      </a:r>
                      <a:endParaRPr lang="en-US" sz="1400" b="0" dirty="0"/>
                    </a:p>
                  </a:txBody>
                  <a:tcPr/>
                </a:tc>
                <a:tc>
                  <a:txBody>
                    <a:bodyPr/>
                    <a:lstStyle/>
                    <a:p>
                      <a:r>
                        <a:rPr lang="en-US" sz="1400" dirty="0" smtClean="0"/>
                        <a:t>0.62</a:t>
                      </a:r>
                      <a:endParaRPr lang="en-US" sz="1400" dirty="0"/>
                    </a:p>
                  </a:txBody>
                  <a:tcPr/>
                </a:tc>
                <a:tc>
                  <a:txBody>
                    <a:bodyPr/>
                    <a:lstStyle/>
                    <a:p>
                      <a:r>
                        <a:rPr lang="en-US" sz="1400" dirty="0" smtClean="0"/>
                        <a:t>0.55</a:t>
                      </a:r>
                      <a:endParaRPr lang="en-US" sz="1400" dirty="0"/>
                    </a:p>
                  </a:txBody>
                  <a:tcPr/>
                </a:tc>
                <a:tc>
                  <a:txBody>
                    <a:bodyPr/>
                    <a:lstStyle/>
                    <a:p>
                      <a:r>
                        <a:rPr lang="en-US" sz="1400" dirty="0" smtClean="0"/>
                        <a:t>0.59</a:t>
                      </a:r>
                      <a:endParaRPr lang="en-US" sz="1400" dirty="0"/>
                    </a:p>
                  </a:txBody>
                  <a:tcPr/>
                </a:tc>
                <a:tc>
                  <a:txBody>
                    <a:bodyPr/>
                    <a:lstStyle/>
                    <a:p>
                      <a:r>
                        <a:rPr lang="en-US" sz="1400" dirty="0" smtClean="0"/>
                        <a:t>0.54</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t>0.76</a:t>
                      </a:r>
                    </a:p>
                    <a:p>
                      <a:endParaRPr lang="en-US" sz="1400" dirty="0"/>
                    </a:p>
                  </a:txBody>
                  <a:tcPr/>
                </a:tc>
                <a:tc>
                  <a:txBody>
                    <a:bodyPr/>
                    <a:lstStyle/>
                    <a:p>
                      <a:r>
                        <a:rPr lang="en-US" sz="1400" dirty="0" smtClean="0"/>
                        <a:t>0.71</a:t>
                      </a:r>
                      <a:endParaRPr lang="en-US" sz="1400" dirty="0"/>
                    </a:p>
                  </a:txBody>
                  <a:tcPr/>
                </a:tc>
                <a:tc>
                  <a:txBody>
                    <a:bodyPr/>
                    <a:lstStyle/>
                    <a:p>
                      <a:r>
                        <a:rPr lang="en-US" sz="1400" dirty="0" smtClean="0"/>
                        <a:t>0.58</a:t>
                      </a:r>
                      <a:endParaRPr lang="en-US" sz="1400" dirty="0"/>
                    </a:p>
                  </a:txBody>
                  <a:tcPr/>
                </a:tc>
              </a:tr>
              <a:tr h="370840">
                <a:tc>
                  <a:txBody>
                    <a:bodyPr/>
                    <a:lstStyle/>
                    <a:p>
                      <a:r>
                        <a:rPr lang="en-US" sz="1400" dirty="0" smtClean="0"/>
                        <a:t>Drama </a:t>
                      </a:r>
                      <a:r>
                        <a:rPr lang="en-US" sz="1400" dirty="0" err="1" smtClean="0"/>
                        <a:t>vs</a:t>
                      </a:r>
                      <a:r>
                        <a:rPr lang="en-US" sz="1400" dirty="0" smtClean="0"/>
                        <a:t> Comedy</a:t>
                      </a:r>
                      <a:endParaRPr lang="en-US" sz="1400" dirty="0"/>
                    </a:p>
                  </a:txBody>
                  <a:tcPr/>
                </a:tc>
                <a:tc>
                  <a:txBody>
                    <a:bodyPr/>
                    <a:lstStyle/>
                    <a:p>
                      <a:r>
                        <a:rPr lang="en-US" sz="1400" b="1" dirty="0" smtClean="0"/>
                        <a:t>0.70</a:t>
                      </a:r>
                      <a:endParaRPr lang="en-US" sz="1400" b="1" dirty="0"/>
                    </a:p>
                  </a:txBody>
                  <a:tcPr/>
                </a:tc>
                <a:tc>
                  <a:txBody>
                    <a:bodyPr/>
                    <a:lstStyle/>
                    <a:p>
                      <a:r>
                        <a:rPr lang="en-US" sz="1400" dirty="0" smtClean="0"/>
                        <a:t>0.68</a:t>
                      </a:r>
                      <a:endParaRPr lang="en-US" sz="1400" dirty="0"/>
                    </a:p>
                  </a:txBody>
                  <a:tcPr/>
                </a:tc>
                <a:tc>
                  <a:txBody>
                    <a:bodyPr/>
                    <a:lstStyle/>
                    <a:p>
                      <a:r>
                        <a:rPr lang="en-US" sz="1400" dirty="0" smtClean="0"/>
                        <a:t>0.66</a:t>
                      </a:r>
                      <a:endParaRPr lang="en-US" sz="1400" dirty="0"/>
                    </a:p>
                  </a:txBody>
                  <a:tcPr/>
                </a:tc>
                <a:tc>
                  <a:txBody>
                    <a:bodyPr/>
                    <a:lstStyle/>
                    <a:p>
                      <a:r>
                        <a:rPr lang="en-US" sz="1400" dirty="0" smtClean="0"/>
                        <a:t>0.64</a:t>
                      </a:r>
                      <a:endParaRPr lang="en-US" sz="1400" dirty="0"/>
                    </a:p>
                  </a:txBody>
                  <a:tcPr/>
                </a:tc>
                <a:tc>
                  <a:txBody>
                    <a:bodyPr/>
                    <a:lstStyle/>
                    <a:p>
                      <a:r>
                        <a:rPr lang="en-US" sz="1400" dirty="0" smtClean="0"/>
                        <a:t>0.66</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0.51</a:t>
                      </a:r>
                    </a:p>
                    <a:p>
                      <a:endParaRPr lang="en-US" sz="1400" dirty="0"/>
                    </a:p>
                  </a:txBody>
                  <a:tcPr/>
                </a:tc>
                <a:tc>
                  <a:txBody>
                    <a:bodyPr/>
                    <a:lstStyle/>
                    <a:p>
                      <a:r>
                        <a:rPr lang="en-US" sz="1400" dirty="0" smtClean="0"/>
                        <a:t>0.58</a:t>
                      </a:r>
                      <a:endParaRPr lang="en-US" sz="1400" dirty="0"/>
                    </a:p>
                  </a:txBody>
                  <a:tcPr/>
                </a:tc>
                <a:tc>
                  <a:txBody>
                    <a:bodyPr/>
                    <a:lstStyle/>
                    <a:p>
                      <a:r>
                        <a:rPr lang="en-US" sz="1400" dirty="0" smtClean="0"/>
                        <a:t>0.68</a:t>
                      </a:r>
                      <a:endParaRPr lang="en-US" sz="1400" dirty="0"/>
                    </a:p>
                  </a:txBody>
                  <a:tcPr/>
                </a:tc>
              </a:tr>
            </a:tbl>
          </a:graphicData>
        </a:graphic>
      </p:graphicFrame>
      <p:sp>
        <p:nvSpPr>
          <p:cNvPr id="7" name="Right Brace 6"/>
          <p:cNvSpPr/>
          <p:nvPr/>
        </p:nvSpPr>
        <p:spPr>
          <a:xfrm rot="16200000">
            <a:off x="6362700" y="2095500"/>
            <a:ext cx="381000" cy="19812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Right Brace 7"/>
          <p:cNvSpPr/>
          <p:nvPr/>
        </p:nvSpPr>
        <p:spPr>
          <a:xfrm rot="16200000">
            <a:off x="3924300" y="1714500"/>
            <a:ext cx="381000" cy="27432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TextBox 10"/>
          <p:cNvSpPr txBox="1"/>
          <p:nvPr/>
        </p:nvSpPr>
        <p:spPr>
          <a:xfrm>
            <a:off x="5423718" y="2586335"/>
            <a:ext cx="2272482" cy="400110"/>
          </a:xfrm>
          <a:prstGeom prst="rect">
            <a:avLst/>
          </a:prstGeom>
          <a:noFill/>
        </p:spPr>
        <p:txBody>
          <a:bodyPr wrap="none" rtlCol="0">
            <a:spAutoFit/>
          </a:bodyPr>
          <a:lstStyle/>
          <a:p>
            <a:r>
              <a:rPr lang="en-US" sz="2000" dirty="0" smtClean="0">
                <a:latin typeface="+mn-lt"/>
              </a:rPr>
              <a:t>Propositional Methods</a:t>
            </a:r>
            <a:endParaRPr lang="en-US" sz="2000" dirty="0" smtClean="0">
              <a:latin typeface="+mn-lt"/>
            </a:endParaRPr>
          </a:p>
        </p:txBody>
      </p:sp>
      <p:sp>
        <p:nvSpPr>
          <p:cNvPr id="13" name="TextBox 12"/>
          <p:cNvSpPr txBox="1"/>
          <p:nvPr/>
        </p:nvSpPr>
        <p:spPr>
          <a:xfrm>
            <a:off x="3061518" y="2590800"/>
            <a:ext cx="2032864" cy="400110"/>
          </a:xfrm>
          <a:prstGeom prst="rect">
            <a:avLst/>
          </a:prstGeom>
          <a:noFill/>
        </p:spPr>
        <p:txBody>
          <a:bodyPr wrap="none" rtlCol="0">
            <a:spAutoFit/>
          </a:bodyPr>
          <a:lstStyle/>
          <a:p>
            <a:r>
              <a:rPr lang="en-US" sz="2000" dirty="0" err="1" smtClean="0">
                <a:latin typeface="+mn-lt"/>
              </a:rPr>
              <a:t>Outlierness</a:t>
            </a:r>
            <a:r>
              <a:rPr lang="en-US" sz="2000" dirty="0" smtClean="0">
                <a:latin typeface="+mn-lt"/>
              </a:rPr>
              <a:t> Metrics</a:t>
            </a:r>
            <a:endParaRPr lang="en-US" sz="2000" dirty="0" smtClean="0">
              <a:latin typeface="+mn-lt"/>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ramond" pitchFamily="18" charset="0"/>
              </a:rPr>
              <a:t>Summary</a:t>
            </a:r>
            <a:endParaRPr lang="en-US" dirty="0">
              <a:latin typeface="Garamond" pitchFamily="18" charset="0"/>
            </a:endParaRPr>
          </a:p>
        </p:txBody>
      </p:sp>
      <p:sp>
        <p:nvSpPr>
          <p:cNvPr id="3" name="Content Placeholder 2"/>
          <p:cNvSpPr>
            <a:spLocks noGrp="1"/>
          </p:cNvSpPr>
          <p:nvPr>
            <p:ph sz="quarter" idx="1"/>
          </p:nvPr>
        </p:nvSpPr>
        <p:spPr/>
        <p:txBody>
          <a:bodyPr>
            <a:normAutofit fontScale="92500" lnSpcReduction="10000"/>
          </a:bodyPr>
          <a:lstStyle/>
          <a:p>
            <a:r>
              <a:rPr lang="en-CA" dirty="0" smtClean="0"/>
              <a:t>Bayesian network model:</a:t>
            </a:r>
          </a:p>
          <a:p>
            <a:pPr lvl="1"/>
            <a:r>
              <a:rPr lang="en-CA" dirty="0" smtClean="0"/>
              <a:t>computationally feasible</a:t>
            </a:r>
          </a:p>
          <a:p>
            <a:pPr lvl="1"/>
            <a:r>
              <a:rPr lang="en-CA" dirty="0" smtClean="0"/>
              <a:t>accurate</a:t>
            </a:r>
          </a:p>
          <a:p>
            <a:pPr lvl="1"/>
            <a:r>
              <a:rPr lang="en-CA" dirty="0" smtClean="0"/>
              <a:t>interpretable</a:t>
            </a:r>
            <a:endParaRPr lang="en-CA" dirty="0" smtClean="0"/>
          </a:p>
          <a:p>
            <a:r>
              <a:rPr lang="en-CA" dirty="0" smtClean="0"/>
              <a:t>Relational </a:t>
            </a:r>
            <a:r>
              <a:rPr lang="en-CA" dirty="0" smtClean="0"/>
              <a:t>anomaly detection: how different is the feature distribution of an individual from the feature distribution of its class?</a:t>
            </a:r>
          </a:p>
          <a:p>
            <a:r>
              <a:rPr lang="en-CA" dirty="0" smtClean="0"/>
              <a:t>Basic idea: compare individual model </a:t>
            </a:r>
            <a:r>
              <a:rPr lang="en-CA" dirty="0" smtClean="0"/>
              <a:t>likelihood of </a:t>
            </a:r>
            <a:r>
              <a:rPr lang="en-CA" dirty="0" smtClean="0"/>
              <a:t>with class model likelihood of class features.</a:t>
            </a:r>
          </a:p>
          <a:p>
            <a:r>
              <a:rPr lang="en-CA" dirty="0" smtClean="0"/>
              <a:t>Key point: </a:t>
            </a:r>
            <a:r>
              <a:rPr lang="en-CA" i="1" dirty="0" smtClean="0"/>
              <a:t>avoid cancellations </a:t>
            </a:r>
            <a:r>
              <a:rPr lang="en-CA" dirty="0" smtClean="0"/>
              <a:t>in log-likelihood comparison; use distances, not differences. </a:t>
            </a:r>
            <a:endParaRPr lang="en-CA" dirty="0" smtClean="0"/>
          </a:p>
          <a:p>
            <a:pPr marL="273050" lvl="2" indent="-273050">
              <a:spcBef>
                <a:spcPts val="575"/>
              </a:spcBef>
              <a:buClr>
                <a:schemeClr val="accent1"/>
              </a:buClr>
            </a:pPr>
            <a:r>
              <a:rPr lang="en-CA" sz="2600" dirty="0" smtClean="0"/>
              <a:t>Proposed a new divergence metrics, </a:t>
            </a:r>
            <a:r>
              <a:rPr lang="en-CA" sz="2600" dirty="0" smtClean="0"/>
              <a:t>ELD.</a:t>
            </a:r>
            <a:endParaRPr lang="en-CA" sz="2600" dirty="0" smtClean="0"/>
          </a:p>
          <a:p>
            <a:endParaRPr lang="en-CA" dirty="0" smtClean="0"/>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latin typeface="Garamond" pitchFamily="18" charset="0"/>
              </a:rPr>
              <a:t>Success and </a:t>
            </a:r>
            <a:r>
              <a:rPr lang="en-US" dirty="0" err="1" smtClean="0">
                <a:latin typeface="Garamond" pitchFamily="18" charset="0"/>
              </a:rPr>
              <a:t>Outlierness</a:t>
            </a:r>
            <a:endParaRPr lang="en-US" dirty="0">
              <a:latin typeface="Garamond" pitchFamily="18" charset="0"/>
            </a:endParaRPr>
          </a:p>
        </p:txBody>
      </p:sp>
      <p:sp>
        <p:nvSpPr>
          <p:cNvPr id="8" name="Text Placeholder 7"/>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ramond" pitchFamily="18" charset="0"/>
              </a:rPr>
              <a:t>Can ELD Predict Success</a:t>
            </a:r>
            <a:endParaRPr lang="en-US" dirty="0">
              <a:latin typeface="Garamond" pitchFamily="18" charset="0"/>
            </a:endParaRPr>
          </a:p>
        </p:txBody>
      </p:sp>
      <p:sp>
        <p:nvSpPr>
          <p:cNvPr id="3" name="Content Placeholder 2"/>
          <p:cNvSpPr>
            <a:spLocks noGrp="1"/>
          </p:cNvSpPr>
          <p:nvPr>
            <p:ph sz="quarter" idx="1"/>
          </p:nvPr>
        </p:nvSpPr>
        <p:spPr>
          <a:xfrm>
            <a:off x="762000" y="1447800"/>
            <a:ext cx="7772400" cy="4572000"/>
          </a:xfrm>
        </p:spPr>
        <p:txBody>
          <a:bodyPr>
            <a:normAutofit/>
          </a:bodyPr>
          <a:lstStyle/>
          <a:p>
            <a:r>
              <a:rPr lang="en-US" dirty="0" smtClean="0"/>
              <a:t>Use ELD metric to compare </a:t>
            </a:r>
            <a:r>
              <a:rPr lang="en-US" dirty="0" smtClean="0"/>
              <a:t>individuals.</a:t>
            </a:r>
            <a:endParaRPr lang="en-US" dirty="0" smtClean="0"/>
          </a:p>
          <a:p>
            <a:endParaRPr lang="en-US" dirty="0"/>
          </a:p>
          <a:p>
            <a:endParaRPr lang="en-US" dirty="0" smtClean="0"/>
          </a:p>
          <a:p>
            <a:r>
              <a:rPr lang="en-US" dirty="0" smtClean="0"/>
              <a:t>How accurate is the ranking within one class? </a:t>
            </a:r>
          </a:p>
          <a:p>
            <a:r>
              <a:rPr lang="en-US" dirty="0" smtClean="0"/>
              <a:t>Compare </a:t>
            </a:r>
            <a:r>
              <a:rPr lang="en-US" dirty="0" smtClean="0"/>
              <a:t>it with independent ranking metric of the individuals, e.g. salary of players or rating of the </a:t>
            </a:r>
            <a:r>
              <a:rPr lang="en-US" dirty="0" smtClean="0"/>
              <a:t>movie.</a:t>
            </a:r>
            <a:endParaRPr lang="en-US" dirty="0" smtClean="0"/>
          </a:p>
          <a:p>
            <a:r>
              <a:rPr lang="en-US" dirty="0" smtClean="0"/>
              <a:t>What to expect? Both exceptionally good and exceptionally bad individuals should be on </a:t>
            </a:r>
            <a:r>
              <a:rPr lang="en-US" dirty="0" smtClean="0"/>
              <a:t>top.</a:t>
            </a:r>
            <a:endParaRPr lang="en-US" dirty="0"/>
          </a:p>
        </p:txBody>
      </p:sp>
      <p:grpSp>
        <p:nvGrpSpPr>
          <p:cNvPr id="13" name="Group 12"/>
          <p:cNvGrpSpPr/>
          <p:nvPr/>
        </p:nvGrpSpPr>
        <p:grpSpPr>
          <a:xfrm>
            <a:off x="152400" y="2057400"/>
            <a:ext cx="8839200" cy="646331"/>
            <a:chOff x="228600" y="2438400"/>
            <a:chExt cx="8839200" cy="646331"/>
          </a:xfrm>
        </p:grpSpPr>
        <p:sp>
          <p:nvSpPr>
            <p:cNvPr id="5" name="TextBox 4"/>
            <p:cNvSpPr txBox="1"/>
            <p:nvPr/>
          </p:nvSpPr>
          <p:spPr>
            <a:xfrm>
              <a:off x="228600" y="2438400"/>
              <a:ext cx="1905000" cy="646331"/>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t>Learn Class BN for entire population</a:t>
              </a:r>
              <a:endParaRPr lang="en-US" dirty="0"/>
            </a:p>
          </p:txBody>
        </p:sp>
        <p:sp>
          <p:nvSpPr>
            <p:cNvPr id="6" name="Down Arrow 5"/>
            <p:cNvSpPr/>
            <p:nvPr/>
          </p:nvSpPr>
          <p:spPr>
            <a:xfrm rot="16200000">
              <a:off x="2291262" y="2585539"/>
              <a:ext cx="218077" cy="38100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2667000" y="2438400"/>
              <a:ext cx="2133600" cy="646331"/>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t>Learn an </a:t>
              </a:r>
              <a:r>
                <a:rPr lang="en-US" dirty="0" smtClean="0"/>
                <a:t>Individual </a:t>
              </a:r>
              <a:r>
                <a:rPr lang="en-US" dirty="0" smtClean="0"/>
                <a:t>BN for object population</a:t>
              </a:r>
              <a:endParaRPr lang="en-US" dirty="0"/>
            </a:p>
          </p:txBody>
        </p:sp>
        <p:sp>
          <p:nvSpPr>
            <p:cNvPr id="8" name="Down Arrow 7"/>
            <p:cNvSpPr/>
            <p:nvPr/>
          </p:nvSpPr>
          <p:spPr>
            <a:xfrm rot="16200000">
              <a:off x="4958261" y="2585539"/>
              <a:ext cx="218077" cy="38100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5334000" y="2514600"/>
              <a:ext cx="1600200" cy="369332"/>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t>Compute ELD</a:t>
              </a:r>
              <a:endParaRPr lang="en-US" dirty="0"/>
            </a:p>
          </p:txBody>
        </p:sp>
        <p:sp>
          <p:nvSpPr>
            <p:cNvPr id="10" name="Down Arrow 9"/>
            <p:cNvSpPr/>
            <p:nvPr/>
          </p:nvSpPr>
          <p:spPr>
            <a:xfrm rot="16200000">
              <a:off x="7091861" y="2585539"/>
              <a:ext cx="218077" cy="38100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7391400" y="2438400"/>
              <a:ext cx="1676400" cy="615553"/>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700" dirty="0" smtClean="0"/>
                <a:t>Rank Individuals Based on ELD</a:t>
              </a:r>
              <a:endParaRPr lang="en-US" sz="1700" dirty="0"/>
            </a:p>
          </p:txBody>
        </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opTeamStats-Sep-page-001.jpg"/>
          <p:cNvPicPr>
            <a:picLocks noChangeAspect="1"/>
          </p:cNvPicPr>
          <p:nvPr/>
        </p:nvPicPr>
        <p:blipFill>
          <a:blip r:embed="rId3" cstate="print"/>
          <a:stretch>
            <a:fillRect/>
          </a:stretch>
        </p:blipFill>
        <p:spPr>
          <a:xfrm>
            <a:off x="2590800" y="1066800"/>
            <a:ext cx="6251222" cy="5638800"/>
          </a:xfrm>
          <a:prstGeom prst="rect">
            <a:avLst/>
          </a:prstGeom>
        </p:spPr>
      </p:pic>
      <p:sp>
        <p:nvSpPr>
          <p:cNvPr id="2" name="Title 1"/>
          <p:cNvSpPr>
            <a:spLocks noGrp="1"/>
          </p:cNvSpPr>
          <p:nvPr>
            <p:ph type="title"/>
          </p:nvPr>
        </p:nvSpPr>
        <p:spPr/>
        <p:txBody>
          <a:bodyPr/>
          <a:lstStyle/>
          <a:p>
            <a:r>
              <a:rPr lang="en-US" dirty="0" smtClean="0">
                <a:latin typeface="Garamond" pitchFamily="18" charset="0"/>
              </a:rPr>
              <a:t>Correlation with Success</a:t>
            </a:r>
            <a:endParaRPr lang="en-US" dirty="0">
              <a:latin typeface="Garamond" pitchFamily="18" charset="0"/>
            </a:endParaRPr>
          </a:p>
        </p:txBody>
      </p:sp>
      <p:sp>
        <p:nvSpPr>
          <p:cNvPr id="5" name="Text Placeholder 4"/>
          <p:cNvSpPr>
            <a:spLocks noGrp="1"/>
          </p:cNvSpPr>
          <p:nvPr>
            <p:ph type="body" idx="2"/>
          </p:nvPr>
        </p:nvSpPr>
        <p:spPr>
          <a:xfrm>
            <a:off x="304800" y="1600200"/>
            <a:ext cx="2286000" cy="4495800"/>
          </a:xfrm>
        </p:spPr>
        <p:txBody>
          <a:bodyPr/>
          <a:lstStyle/>
          <a:p>
            <a:pPr>
              <a:buFont typeface="Arial" pitchFamily="34" charset="0"/>
              <a:buChar char="•"/>
            </a:pPr>
            <a:r>
              <a:rPr lang="en-US" dirty="0" smtClean="0"/>
              <a:t>Teams and </a:t>
            </a:r>
            <a:r>
              <a:rPr lang="en-US" dirty="0" smtClean="0"/>
              <a:t>Standing: </a:t>
            </a:r>
            <a:endParaRPr lang="en-US" dirty="0" smtClean="0"/>
          </a:p>
          <a:p>
            <a:pPr lvl="1">
              <a:buFont typeface="Arial" pitchFamily="34" charset="0"/>
              <a:buChar char="•"/>
            </a:pPr>
            <a:r>
              <a:rPr lang="en-US" sz="1400" dirty="0" smtClean="0"/>
              <a:t>All teams and </a:t>
            </a:r>
            <a:r>
              <a:rPr lang="en-US" sz="1400" dirty="0" smtClean="0"/>
              <a:t>Standing </a:t>
            </a:r>
            <a:r>
              <a:rPr lang="en-US" sz="1400" dirty="0" smtClean="0">
                <a:latin typeface="Wingdings"/>
                <a:ea typeface="Wingdings"/>
                <a:cs typeface="Wingdings"/>
                <a:sym typeface="Wingdings"/>
              </a:rPr>
              <a:t></a:t>
            </a:r>
            <a:r>
              <a:rPr lang="en-US" sz="1400" dirty="0" smtClean="0"/>
              <a:t> </a:t>
            </a:r>
            <a:r>
              <a:rPr lang="en-US" sz="1400" dirty="0" smtClean="0"/>
              <a:t>not a strong correlation</a:t>
            </a:r>
          </a:p>
          <a:p>
            <a:pPr lvl="1">
              <a:buFont typeface="Arial" pitchFamily="34" charset="0"/>
              <a:buChar char="•"/>
            </a:pPr>
            <a:r>
              <a:rPr lang="en-US" sz="1400" dirty="0" smtClean="0"/>
              <a:t>Top  teams and </a:t>
            </a:r>
            <a:r>
              <a:rPr lang="en-US" sz="1400" dirty="0" smtClean="0"/>
              <a:t>Standing </a:t>
            </a:r>
            <a:r>
              <a:rPr lang="en-US" sz="1400" dirty="0" smtClean="0">
                <a:latin typeface="Wingdings"/>
                <a:ea typeface="Wingdings"/>
                <a:cs typeface="Wingdings"/>
                <a:sym typeface="Wingdings"/>
              </a:rPr>
              <a:t></a:t>
            </a:r>
            <a:r>
              <a:rPr lang="en-US" sz="1400" dirty="0" smtClean="0"/>
              <a:t> </a:t>
            </a:r>
            <a:r>
              <a:rPr lang="en-US" sz="1400" dirty="0" smtClean="0"/>
              <a:t>strong correlation</a:t>
            </a:r>
          </a:p>
          <a:p>
            <a:pPr>
              <a:buFont typeface="Arial" pitchFamily="34" charset="0"/>
              <a:buChar char="•"/>
            </a:pPr>
            <a:r>
              <a:rPr lang="en-US" sz="2000" dirty="0"/>
              <a:t> Strong correlation but not a power law</a:t>
            </a:r>
            <a:endParaRPr lang="en-US" sz="2000" dirty="0" smtClean="0"/>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Garamond" pitchFamily="18" charset="0"/>
              </a:rPr>
              <a:t>Midfielder salary doesn’t reflect their statistics</a:t>
            </a:r>
          </a:p>
        </p:txBody>
      </p:sp>
      <p:sp>
        <p:nvSpPr>
          <p:cNvPr id="3" name="Content Placeholder 2"/>
          <p:cNvSpPr>
            <a:spLocks noGrp="1"/>
          </p:cNvSpPr>
          <p:nvPr>
            <p:ph sz="quarter" idx="1"/>
          </p:nvPr>
        </p:nvSpPr>
        <p:spPr>
          <a:xfrm>
            <a:off x="914400" y="1447800"/>
            <a:ext cx="7772400" cy="2057400"/>
          </a:xfrm>
        </p:spPr>
        <p:txBody>
          <a:bodyPr/>
          <a:lstStyle/>
          <a:p>
            <a:r>
              <a:rPr lang="en-US" dirty="0"/>
              <a:t>For Midfielder, ELD correlates less with success. </a:t>
            </a:r>
            <a:r>
              <a:rPr lang="en-US" dirty="0" smtClean="0"/>
              <a:t>e.g</a:t>
            </a:r>
            <a:r>
              <a:rPr lang="en-US" dirty="0"/>
              <a:t>.</a:t>
            </a:r>
          </a:p>
          <a:p>
            <a:pPr lvl="1"/>
            <a:r>
              <a:rPr lang="en-US" dirty="0" err="1" smtClean="0"/>
              <a:t>Stephane</a:t>
            </a:r>
            <a:r>
              <a:rPr lang="en-US" dirty="0" smtClean="0"/>
              <a:t> </a:t>
            </a:r>
            <a:r>
              <a:rPr lang="en-US" dirty="0" err="1" smtClean="0"/>
              <a:t>Sessegnon</a:t>
            </a:r>
            <a:r>
              <a:rPr lang="en-US" dirty="0" smtClean="0"/>
              <a:t> </a:t>
            </a:r>
          </a:p>
          <a:p>
            <a:pPr lvl="1"/>
            <a:r>
              <a:rPr lang="en-US" dirty="0" smtClean="0"/>
              <a:t>Steven </a:t>
            </a:r>
            <a:r>
              <a:rPr lang="en-US" dirty="0" err="1" smtClean="0"/>
              <a:t>Gerrard</a:t>
            </a:r>
            <a:r>
              <a:rPr lang="en-US" dirty="0" smtClean="0"/>
              <a:t> (a famous player)</a:t>
            </a:r>
          </a:p>
          <a:p>
            <a:r>
              <a:rPr lang="en-US" dirty="0" smtClean="0"/>
              <a:t>Midfielders salary doesn’t reflect their statistics</a:t>
            </a:r>
          </a:p>
          <a:p>
            <a:pPr marL="273050" lvl="1" indent="-273050">
              <a:spcBef>
                <a:spcPts val="575"/>
              </a:spcBef>
              <a:buClr>
                <a:schemeClr val="accent1"/>
              </a:buClr>
            </a:pPr>
            <a:r>
              <a:rPr lang="en-US" sz="2600" dirty="0" err="1" smtClean="0"/>
              <a:t>Stephane</a:t>
            </a:r>
            <a:r>
              <a:rPr lang="en-US" sz="2600" dirty="0" smtClean="0"/>
              <a:t> </a:t>
            </a:r>
            <a:r>
              <a:rPr lang="en-US" sz="2600" dirty="0" err="1" smtClean="0"/>
              <a:t>Sessegnon</a:t>
            </a:r>
            <a:r>
              <a:rPr lang="en-US" sz="2600" dirty="0" smtClean="0"/>
              <a:t> </a:t>
            </a:r>
            <a:r>
              <a:rPr lang="en-US" sz="2600" dirty="0" smtClean="0"/>
              <a:t>: </a:t>
            </a:r>
            <a:r>
              <a:rPr lang="en-US" sz="2600" smtClean="0"/>
              <a:t>an undervalued Player</a:t>
            </a:r>
            <a:endParaRPr lang="en-US" sz="2600" dirty="0" smtClean="0"/>
          </a:p>
          <a:p>
            <a:pPr marL="547687" lvl="2" indent="-273050">
              <a:spcBef>
                <a:spcPts val="575"/>
              </a:spcBef>
              <a:buClr>
                <a:schemeClr val="accent1"/>
              </a:buClr>
            </a:pPr>
            <a:r>
              <a:rPr lang="en-US" dirty="0" smtClean="0"/>
              <a:t>2011 Sunderland</a:t>
            </a:r>
          </a:p>
          <a:p>
            <a:pPr marL="547687" lvl="2" indent="-273050">
              <a:spcBef>
                <a:spcPts val="575"/>
              </a:spcBef>
              <a:buClr>
                <a:schemeClr val="accent1"/>
              </a:buClr>
            </a:pPr>
            <a:r>
              <a:rPr lang="en-US" dirty="0" smtClean="0"/>
              <a:t>2013 signed a record breaking contract with West </a:t>
            </a:r>
            <a:r>
              <a:rPr lang="en-US" dirty="0" err="1" smtClean="0"/>
              <a:t>Brom</a:t>
            </a:r>
            <a:r>
              <a:rPr lang="en-US" dirty="0" smtClean="0"/>
              <a:t>.</a:t>
            </a:r>
            <a:r>
              <a:rPr lang="en-US" dirty="0" smtClean="0"/>
              <a:t> </a:t>
            </a:r>
            <a:endParaRPr lang="en-US" dirty="0" smtClean="0"/>
          </a:p>
          <a:p>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xmlns="" val="103246874"/>
              </p:ext>
            </p:extLst>
          </p:nvPr>
        </p:nvGraphicFramePr>
        <p:xfrm>
          <a:off x="152400" y="4759960"/>
          <a:ext cx="8831328" cy="1259840"/>
        </p:xfrm>
        <a:graphic>
          <a:graphicData uri="http://schemas.openxmlformats.org/drawingml/2006/table">
            <a:tbl>
              <a:tblPr firstRow="1" bandRow="1">
                <a:tableStyleId>{21E4AEA4-8DFA-4A89-87EB-49C32662AFE0}</a:tableStyleId>
              </a:tblPr>
              <a:tblGrid>
                <a:gridCol w="1100455"/>
                <a:gridCol w="1049655"/>
                <a:gridCol w="1306005"/>
                <a:gridCol w="1129030"/>
                <a:gridCol w="1077786"/>
                <a:gridCol w="1175195"/>
                <a:gridCol w="976757"/>
                <a:gridCol w="1016445"/>
              </a:tblGrid>
              <a:tr h="370840">
                <a:tc>
                  <a:txBody>
                    <a:bodyPr/>
                    <a:lstStyle/>
                    <a:p>
                      <a:r>
                        <a:rPr lang="en-US" sz="1400" dirty="0" smtClean="0"/>
                        <a:t>Name</a:t>
                      </a:r>
                      <a:endParaRPr lang="en-US" sz="1400" dirty="0"/>
                    </a:p>
                  </a:txBody>
                  <a:tcPr/>
                </a:tc>
                <a:tc>
                  <a:txBody>
                    <a:bodyPr/>
                    <a:lstStyle/>
                    <a:p>
                      <a:r>
                        <a:rPr lang="en-US" sz="1400" dirty="0" smtClean="0"/>
                        <a:t>Team</a:t>
                      </a:r>
                      <a:endParaRPr lang="en-US" sz="1400" dirty="0"/>
                    </a:p>
                  </a:txBody>
                  <a:tcPr/>
                </a:tc>
                <a:tc>
                  <a:txBody>
                    <a:bodyPr/>
                    <a:lstStyle/>
                    <a:p>
                      <a:r>
                        <a:rPr lang="en-US" sz="1400" dirty="0" smtClean="0"/>
                        <a:t>Salary Ranking</a:t>
                      </a:r>
                      <a:endParaRPr lang="en-US" sz="1400" dirty="0"/>
                    </a:p>
                  </a:txBody>
                  <a:tcPr/>
                </a:tc>
                <a:tc>
                  <a:txBody>
                    <a:bodyPr/>
                    <a:lstStyle/>
                    <a:p>
                      <a:r>
                        <a:rPr lang="en-US" sz="1400" dirty="0" smtClean="0"/>
                        <a:t>ELD Ranking</a:t>
                      </a:r>
                      <a:endParaRPr lang="en-US" sz="1400" dirty="0"/>
                    </a:p>
                  </a:txBody>
                  <a:tcPr/>
                </a:tc>
                <a:tc>
                  <a:txBody>
                    <a:bodyPr/>
                    <a:lstStyle/>
                    <a:p>
                      <a:r>
                        <a:rPr lang="en-US" sz="1400" dirty="0" err="1" smtClean="0"/>
                        <a:t>TimePlayed</a:t>
                      </a:r>
                      <a:endParaRPr lang="en-US" sz="1400" dirty="0"/>
                    </a:p>
                  </a:txBody>
                  <a:tcPr/>
                </a:tc>
                <a:tc>
                  <a:txBody>
                    <a:bodyPr/>
                    <a:lstStyle/>
                    <a:p>
                      <a:r>
                        <a:rPr lang="en-US" sz="1400" dirty="0" smtClean="0"/>
                        <a:t>Unsuccessful</a:t>
                      </a:r>
                    </a:p>
                    <a:p>
                      <a:r>
                        <a:rPr lang="en-US" sz="1400" dirty="0" smtClean="0"/>
                        <a:t>Passes</a:t>
                      </a:r>
                      <a:endParaRPr lang="en-US" sz="1400" dirty="0"/>
                    </a:p>
                  </a:txBody>
                  <a:tcPr/>
                </a:tc>
                <a:tc>
                  <a:txBody>
                    <a:bodyPr/>
                    <a:lstStyle/>
                    <a:p>
                      <a:r>
                        <a:rPr lang="en-US" sz="1400" dirty="0" smtClean="0"/>
                        <a:t>Successful</a:t>
                      </a:r>
                    </a:p>
                    <a:p>
                      <a:r>
                        <a:rPr lang="en-US" sz="1400" dirty="0" smtClean="0"/>
                        <a:t>Passes</a:t>
                      </a:r>
                      <a:endParaRPr lang="en-US" sz="1400" dirty="0"/>
                    </a:p>
                  </a:txBody>
                  <a:tcPr/>
                </a:tc>
                <a:tc>
                  <a:txBody>
                    <a:bodyPr/>
                    <a:lstStyle/>
                    <a:p>
                      <a:r>
                        <a:rPr lang="en-US" sz="1400" dirty="0" smtClean="0"/>
                        <a:t>Successful</a:t>
                      </a:r>
                      <a:r>
                        <a:rPr lang="en-US" sz="1400" baseline="0" dirty="0" smtClean="0"/>
                        <a:t> </a:t>
                      </a:r>
                    </a:p>
                    <a:p>
                      <a:r>
                        <a:rPr lang="en-US" sz="1400" baseline="0" dirty="0" smtClean="0"/>
                        <a:t>Corners</a:t>
                      </a:r>
                      <a:endParaRPr lang="en-US" sz="1400" dirty="0" smtClean="0"/>
                    </a:p>
                  </a:txBody>
                  <a:tcPr/>
                </a:tc>
              </a:tr>
              <a:tr h="370840">
                <a:tc>
                  <a:txBody>
                    <a:bodyPr/>
                    <a:lstStyle/>
                    <a:p>
                      <a:r>
                        <a:rPr lang="en-US" sz="1400" dirty="0" err="1" smtClean="0"/>
                        <a:t>Gerrard</a:t>
                      </a:r>
                      <a:endParaRPr lang="en-US" sz="1400" dirty="0"/>
                    </a:p>
                  </a:txBody>
                  <a:tcPr/>
                </a:tc>
                <a:tc>
                  <a:txBody>
                    <a:bodyPr/>
                    <a:lstStyle/>
                    <a:p>
                      <a:r>
                        <a:rPr lang="en-US" sz="1400" dirty="0" smtClean="0"/>
                        <a:t>Liverpool</a:t>
                      </a:r>
                      <a:endParaRPr lang="en-US" sz="1400" dirty="0"/>
                    </a:p>
                  </a:txBody>
                  <a:tcPr/>
                </a:tc>
                <a:tc>
                  <a:txBody>
                    <a:bodyPr/>
                    <a:lstStyle/>
                    <a:p>
                      <a:r>
                        <a:rPr lang="en-US" sz="1400" dirty="0" smtClean="0"/>
                        <a:t>2</a:t>
                      </a:r>
                      <a:endParaRPr lang="en-US" sz="1400" dirty="0"/>
                    </a:p>
                  </a:txBody>
                  <a:tcPr/>
                </a:tc>
                <a:tc>
                  <a:txBody>
                    <a:bodyPr/>
                    <a:lstStyle/>
                    <a:p>
                      <a:r>
                        <a:rPr lang="en-US" sz="1400" dirty="0" smtClean="0"/>
                        <a:t>21</a:t>
                      </a:r>
                      <a:endParaRPr lang="en-US" sz="1400" dirty="0"/>
                    </a:p>
                  </a:txBody>
                  <a:tcPr/>
                </a:tc>
                <a:tc>
                  <a:txBody>
                    <a:bodyPr/>
                    <a:lstStyle/>
                    <a:p>
                      <a:r>
                        <a:rPr lang="en-US" sz="1400" dirty="0" smtClean="0"/>
                        <a:t>1212</a:t>
                      </a:r>
                      <a:endParaRPr lang="en-US" sz="1400" dirty="0"/>
                    </a:p>
                  </a:txBody>
                  <a:tcPr/>
                </a:tc>
                <a:tc>
                  <a:txBody>
                    <a:bodyPr/>
                    <a:lstStyle/>
                    <a:p>
                      <a:r>
                        <a:rPr lang="en-US" sz="1400" dirty="0" smtClean="0"/>
                        <a:t>244</a:t>
                      </a:r>
                      <a:endParaRPr lang="en-US" sz="1400" dirty="0"/>
                    </a:p>
                  </a:txBody>
                  <a:tcPr/>
                </a:tc>
                <a:tc>
                  <a:txBody>
                    <a:bodyPr/>
                    <a:lstStyle/>
                    <a:p>
                      <a:r>
                        <a:rPr lang="en-US" sz="1400" dirty="0" smtClean="0"/>
                        <a:t>52</a:t>
                      </a:r>
                      <a:endParaRPr lang="en-US" sz="1400" dirty="0"/>
                    </a:p>
                  </a:txBody>
                  <a:tcPr/>
                </a:tc>
                <a:tc>
                  <a:txBody>
                    <a:bodyPr/>
                    <a:lstStyle/>
                    <a:p>
                      <a:r>
                        <a:rPr lang="en-US" sz="1400" dirty="0" smtClean="0"/>
                        <a:t>25</a:t>
                      </a:r>
                      <a:endParaRPr lang="en-US" sz="1400" dirty="0"/>
                    </a:p>
                  </a:txBody>
                  <a:tcPr/>
                </a:tc>
              </a:tr>
              <a:tr h="370840">
                <a:tc>
                  <a:txBody>
                    <a:bodyPr/>
                    <a:lstStyle/>
                    <a:p>
                      <a:r>
                        <a:rPr lang="en-US" sz="1400" dirty="0" err="1" smtClean="0"/>
                        <a:t>Sessegnon</a:t>
                      </a:r>
                      <a:endParaRPr lang="en-US" sz="1400" dirty="0"/>
                    </a:p>
                  </a:txBody>
                  <a:tcPr/>
                </a:tc>
                <a:tc>
                  <a:txBody>
                    <a:bodyPr/>
                    <a:lstStyle/>
                    <a:p>
                      <a:r>
                        <a:rPr lang="en-US" sz="1400" dirty="0" smtClean="0"/>
                        <a:t>Sunderland</a:t>
                      </a:r>
                      <a:endParaRPr lang="en-US" sz="1400" dirty="0"/>
                    </a:p>
                  </a:txBody>
                  <a:tcPr/>
                </a:tc>
                <a:tc>
                  <a:txBody>
                    <a:bodyPr/>
                    <a:lstStyle/>
                    <a:p>
                      <a:r>
                        <a:rPr lang="en-US" sz="1400" dirty="0" smtClean="0"/>
                        <a:t>22</a:t>
                      </a:r>
                      <a:endParaRPr lang="en-US" sz="1400" dirty="0"/>
                    </a:p>
                  </a:txBody>
                  <a:tcPr/>
                </a:tc>
                <a:tc>
                  <a:txBody>
                    <a:bodyPr/>
                    <a:lstStyle/>
                    <a:p>
                      <a:r>
                        <a:rPr lang="en-US" sz="1400" dirty="0" smtClean="0"/>
                        <a:t>2</a:t>
                      </a:r>
                      <a:endParaRPr lang="en-US" sz="1400" dirty="0"/>
                    </a:p>
                  </a:txBody>
                  <a:tcPr/>
                </a:tc>
                <a:tc>
                  <a:txBody>
                    <a:bodyPr/>
                    <a:lstStyle/>
                    <a:p>
                      <a:r>
                        <a:rPr lang="en-US" sz="1400" dirty="0" smtClean="0"/>
                        <a:t>3133</a:t>
                      </a:r>
                      <a:endParaRPr lang="en-US" sz="1400" dirty="0"/>
                    </a:p>
                  </a:txBody>
                  <a:tcPr/>
                </a:tc>
                <a:tc>
                  <a:txBody>
                    <a:bodyPr/>
                    <a:lstStyle/>
                    <a:p>
                      <a:r>
                        <a:rPr lang="en-US" sz="1400" dirty="0" smtClean="0"/>
                        <a:t>231</a:t>
                      </a:r>
                      <a:endParaRPr lang="en-US" sz="1400" dirty="0"/>
                    </a:p>
                  </a:txBody>
                  <a:tcPr/>
                </a:tc>
                <a:tc>
                  <a:txBody>
                    <a:bodyPr/>
                    <a:lstStyle/>
                    <a:p>
                      <a:r>
                        <a:rPr lang="en-US" sz="1400" dirty="0" smtClean="0"/>
                        <a:t>82</a:t>
                      </a:r>
                      <a:endParaRPr lang="en-US" sz="1400" dirty="0"/>
                    </a:p>
                  </a:txBody>
                  <a:tcPr/>
                </a:tc>
                <a:tc>
                  <a:txBody>
                    <a:bodyPr/>
                    <a:lstStyle/>
                    <a:p>
                      <a:r>
                        <a:rPr lang="en-US" sz="1400" dirty="0" smtClean="0"/>
                        <a:t>15</a:t>
                      </a:r>
                      <a:endParaRPr lang="en-US" sz="1400" dirty="0"/>
                    </a:p>
                  </a:txBody>
                  <a:tcPr/>
                </a:tc>
              </a:tr>
            </a:tbl>
          </a:graphicData>
        </a:graphic>
      </p:graphicFrame>
      <p:sp>
        <p:nvSpPr>
          <p:cNvPr id="5" name="TextBox 4"/>
          <p:cNvSpPr txBox="1"/>
          <p:nvPr/>
        </p:nvSpPr>
        <p:spPr>
          <a:xfrm>
            <a:off x="228600" y="6459379"/>
            <a:ext cx="6324600" cy="246221"/>
          </a:xfrm>
          <a:prstGeom prst="rect">
            <a:avLst/>
          </a:prstGeom>
          <a:noFill/>
        </p:spPr>
        <p:txBody>
          <a:bodyPr wrap="square" rtlCol="0">
            <a:spAutoFit/>
          </a:bodyPr>
          <a:lstStyle/>
          <a:p>
            <a:r>
              <a:rPr lang="en-US" sz="1000" dirty="0" smtClean="0"/>
              <a:t>http://www.expressandstar.com/sport/west-bromwich-albion-fc/2013/09/02/west-brom-break-record-for-stephane-sessegnon/</a:t>
            </a:r>
            <a:endParaRPr lang="en-US" sz="1000"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ramond" pitchFamily="18" charset="0"/>
              </a:rPr>
              <a:t>Conclusion</a:t>
            </a:r>
            <a:endParaRPr lang="en-US" dirty="0">
              <a:latin typeface="Garamond" pitchFamily="18" charset="0"/>
            </a:endParaRPr>
          </a:p>
        </p:txBody>
      </p:sp>
      <p:sp>
        <p:nvSpPr>
          <p:cNvPr id="3" name="Content Placeholder 2"/>
          <p:cNvSpPr>
            <a:spLocks noGrp="1"/>
          </p:cNvSpPr>
          <p:nvPr>
            <p:ph sz="quarter" idx="1"/>
          </p:nvPr>
        </p:nvSpPr>
        <p:spPr/>
        <p:txBody>
          <a:bodyPr/>
          <a:lstStyle/>
          <a:p>
            <a:r>
              <a:rPr lang="en-US" dirty="0" smtClean="0"/>
              <a:t>Two Model-based outlier detection methods for relational </a:t>
            </a:r>
            <a:r>
              <a:rPr lang="en-US" dirty="0" smtClean="0"/>
              <a:t>data.</a:t>
            </a:r>
            <a:endParaRPr lang="en-US" dirty="0" smtClean="0"/>
          </a:p>
          <a:p>
            <a:pPr lvl="1"/>
            <a:r>
              <a:rPr lang="en-US" dirty="0" smtClean="0"/>
              <a:t>First one based on </a:t>
            </a:r>
            <a:r>
              <a:rPr lang="en-US" dirty="0" smtClean="0"/>
              <a:t>propositionalization.</a:t>
            </a:r>
            <a:endParaRPr lang="en-US" dirty="0" smtClean="0"/>
          </a:p>
          <a:p>
            <a:pPr lvl="1"/>
            <a:r>
              <a:rPr lang="en-US" dirty="0" smtClean="0"/>
              <a:t>Second one based on a novel </a:t>
            </a:r>
            <a:r>
              <a:rPr lang="en-US" dirty="0" err="1" smtClean="0"/>
              <a:t>outlierness</a:t>
            </a:r>
            <a:r>
              <a:rPr lang="en-US" dirty="0" smtClean="0"/>
              <a:t> </a:t>
            </a:r>
            <a:r>
              <a:rPr lang="en-US" dirty="0" smtClean="0"/>
              <a:t>metric.</a:t>
            </a:r>
            <a:endParaRPr lang="en-US" dirty="0" smtClean="0"/>
          </a:p>
          <a:p>
            <a:pPr lvl="2"/>
            <a:r>
              <a:rPr lang="en-US" dirty="0" smtClean="0"/>
              <a:t> difference between </a:t>
            </a:r>
            <a:r>
              <a:rPr lang="en-CA" dirty="0" smtClean="0"/>
              <a:t>the feature distribution of an individual from the feature distribution of its </a:t>
            </a:r>
            <a:r>
              <a:rPr lang="en-CA" dirty="0" smtClean="0"/>
              <a:t>class.</a:t>
            </a:r>
            <a:endParaRPr lang="en-CA" dirty="0" smtClean="0"/>
          </a:p>
          <a:p>
            <a:pPr lvl="2"/>
            <a:r>
              <a:rPr lang="en-CA" dirty="0" smtClean="0"/>
              <a:t>Proposed a new divergence metrics, </a:t>
            </a:r>
            <a:r>
              <a:rPr lang="en-CA" dirty="0" smtClean="0"/>
              <a:t>ELD.</a:t>
            </a:r>
            <a:endParaRPr lang="en-CA" dirty="0" smtClean="0"/>
          </a:p>
          <a:p>
            <a:pPr lvl="1"/>
            <a:r>
              <a:rPr lang="en-CA" dirty="0" smtClean="0"/>
              <a:t>ELD correlates with success metrics to some </a:t>
            </a:r>
            <a:r>
              <a:rPr lang="en-CA" dirty="0" smtClean="0"/>
              <a:t>degree.</a:t>
            </a:r>
          </a:p>
          <a:p>
            <a:pPr lvl="2"/>
            <a:r>
              <a:rPr lang="en-CA" dirty="0" smtClean="0"/>
              <a:t>Can be used to rank players.</a:t>
            </a:r>
          </a:p>
          <a:p>
            <a:pPr lvl="2"/>
            <a:r>
              <a:rPr lang="en-CA" dirty="0" smtClean="0"/>
              <a:t>Or to identify undervalued players.</a:t>
            </a:r>
            <a:endParaRPr lang="en-US" dirty="0" smtClean="0"/>
          </a:p>
          <a:p>
            <a:pPr lvl="1"/>
            <a:endParaRPr lang="en-US" dirty="0" smtClean="0"/>
          </a:p>
          <a:p>
            <a:pPr lvl="1"/>
            <a:endParaRPr lang="en-US" dirty="0" smtClean="0"/>
          </a:p>
          <a:p>
            <a:pPr lvl="1"/>
            <a:endParaRPr lang="en-US" dirty="0" smtClean="0"/>
          </a:p>
          <a:p>
            <a:pPr lvl="1"/>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latin typeface="Garamond" pitchFamily="18" charset="0"/>
              </a:rPr>
              <a:t>Introduction</a:t>
            </a:r>
            <a:br>
              <a:rPr lang="en-US" dirty="0" smtClean="0">
                <a:latin typeface="Garamond" pitchFamily="18" charset="0"/>
              </a:rPr>
            </a:br>
            <a:endParaRPr lang="en-US" dirty="0">
              <a:latin typeface="Garamond" pitchFamily="18" charset="0"/>
            </a:endParaRPr>
          </a:p>
        </p:txBody>
      </p:sp>
      <p:sp>
        <p:nvSpPr>
          <p:cNvPr id="5" name="Text Placeholder 4"/>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latin typeface="Garamond" pitchFamily="18" charset="0"/>
              </a:rPr>
              <a:t>Questions</a:t>
            </a:r>
            <a:r>
              <a:rPr lang="en-US" dirty="0" smtClean="0"/>
              <a:t>	</a:t>
            </a:r>
            <a:endParaRPr lang="en-US" dirty="0"/>
          </a:p>
        </p:txBody>
      </p:sp>
      <p:sp>
        <p:nvSpPr>
          <p:cNvPr id="7" name="Content Placeholder 6"/>
          <p:cNvSpPr>
            <a:spLocks noGrp="1"/>
          </p:cNvSpPr>
          <p:nvPr>
            <p:ph sz="quarter" idx="1"/>
          </p:nvPr>
        </p:nvSpPr>
        <p:spPr/>
        <p:txBody>
          <a:bodyPr/>
          <a:lstStyle/>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ramond" pitchFamily="18" charset="0"/>
              </a:rPr>
              <a:t>Outlier Definition 	</a:t>
            </a:r>
            <a:endParaRPr lang="en-US" dirty="0">
              <a:latin typeface="Garamond" pitchFamily="18" charset="0"/>
            </a:endParaRPr>
          </a:p>
        </p:txBody>
      </p:sp>
      <p:sp>
        <p:nvSpPr>
          <p:cNvPr id="3" name="Content Placeholder 2"/>
          <p:cNvSpPr>
            <a:spLocks noGrp="1"/>
          </p:cNvSpPr>
          <p:nvPr>
            <p:ph sz="quarter" idx="1"/>
          </p:nvPr>
        </p:nvSpPr>
        <p:spPr/>
        <p:txBody>
          <a:bodyPr>
            <a:normAutofit/>
          </a:bodyPr>
          <a:lstStyle/>
          <a:p>
            <a:r>
              <a:rPr lang="en-US" dirty="0" smtClean="0"/>
              <a:t>Many definitions; no generally accepted one.</a:t>
            </a:r>
          </a:p>
          <a:p>
            <a:pPr lvl="1"/>
            <a:r>
              <a:rPr lang="en-US" sz="2300" dirty="0" smtClean="0"/>
              <a:t>Observations that are generated by a different mechanism.</a:t>
            </a:r>
          </a:p>
          <a:p>
            <a:pPr lvl="1"/>
            <a:r>
              <a:rPr lang="en-US" sz="2300" dirty="0" smtClean="0"/>
              <a:t>Rare graph objects that differ significantly from the majority of reference objects. </a:t>
            </a:r>
          </a:p>
          <a:p>
            <a:endParaRPr lang="en-US" dirty="0" smtClean="0"/>
          </a:p>
          <a:p>
            <a:pPr>
              <a:buNone/>
            </a:pPr>
            <a:endParaRPr lang="en-US" dirty="0"/>
          </a:p>
        </p:txBody>
      </p:sp>
      <p:sp>
        <p:nvSpPr>
          <p:cNvPr id="4" name="TextBox 3"/>
          <p:cNvSpPr txBox="1"/>
          <p:nvPr/>
        </p:nvSpPr>
        <p:spPr>
          <a:xfrm>
            <a:off x="76200" y="6443246"/>
            <a:ext cx="4114800" cy="400110"/>
          </a:xfrm>
          <a:prstGeom prst="rect">
            <a:avLst/>
          </a:prstGeom>
          <a:noFill/>
        </p:spPr>
        <p:txBody>
          <a:bodyPr wrap="square" rtlCol="0">
            <a:spAutoFit/>
          </a:bodyPr>
          <a:lstStyle/>
          <a:p>
            <a:r>
              <a:rPr lang="en-US" sz="1000" dirty="0" smtClean="0"/>
              <a:t>Identification of Outliers, </a:t>
            </a:r>
            <a:r>
              <a:rPr lang="en-US" sz="1000" dirty="0" err="1" smtClean="0"/>
              <a:t>Hawkings</a:t>
            </a:r>
            <a:r>
              <a:rPr lang="en-US" sz="1000" dirty="0" smtClean="0"/>
              <a:t>, 1998</a:t>
            </a:r>
          </a:p>
          <a:p>
            <a:r>
              <a:rPr lang="en-US" sz="1000" dirty="0" smtClean="0"/>
              <a:t>ODDBALL, </a:t>
            </a:r>
            <a:r>
              <a:rPr lang="en-US" sz="1000" dirty="0" err="1" smtClean="0"/>
              <a:t>Akoglu</a:t>
            </a:r>
            <a:r>
              <a:rPr lang="en-US" sz="1000" dirty="0" smtClean="0"/>
              <a:t>, 2010</a:t>
            </a:r>
            <a:endParaRPr lang="en-US" sz="1000" dirty="0"/>
          </a:p>
        </p:txBody>
      </p:sp>
      <p:grpSp>
        <p:nvGrpSpPr>
          <p:cNvPr id="296" name="Group 295"/>
          <p:cNvGrpSpPr/>
          <p:nvPr/>
        </p:nvGrpSpPr>
        <p:grpSpPr>
          <a:xfrm>
            <a:off x="5181600" y="3276600"/>
            <a:ext cx="2895600" cy="2514600"/>
            <a:chOff x="2983468" y="3288268"/>
            <a:chExt cx="3341132" cy="3036332"/>
          </a:xfrm>
        </p:grpSpPr>
        <p:sp>
          <p:nvSpPr>
            <p:cNvPr id="7" name="Rectangle 6"/>
            <p:cNvSpPr/>
            <p:nvPr/>
          </p:nvSpPr>
          <p:spPr>
            <a:xfrm>
              <a:off x="3429000" y="3288268"/>
              <a:ext cx="2743200" cy="2667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p:cNvSpPr/>
            <p:nvPr/>
          </p:nvSpPr>
          <p:spPr>
            <a:xfrm>
              <a:off x="3962400" y="51566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p:cNvSpPr/>
            <p:nvPr/>
          </p:nvSpPr>
          <p:spPr>
            <a:xfrm>
              <a:off x="4191000" y="5043916"/>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p:cNvSpPr/>
            <p:nvPr/>
          </p:nvSpPr>
          <p:spPr>
            <a:xfrm>
              <a:off x="4572000" y="5120116"/>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4267200" y="49280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p:cNvSpPr/>
            <p:nvPr/>
          </p:nvSpPr>
          <p:spPr>
            <a:xfrm>
              <a:off x="4306824" y="53852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p:cNvSpPr/>
            <p:nvPr/>
          </p:nvSpPr>
          <p:spPr>
            <a:xfrm>
              <a:off x="4230624" y="5120116"/>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Connector 13"/>
            <p:cNvSpPr/>
            <p:nvPr/>
          </p:nvSpPr>
          <p:spPr>
            <a:xfrm>
              <a:off x="4038600" y="54614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Connector 14"/>
            <p:cNvSpPr/>
            <p:nvPr/>
          </p:nvSpPr>
          <p:spPr>
            <a:xfrm>
              <a:off x="4230624" y="5196316"/>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Connector 15"/>
            <p:cNvSpPr/>
            <p:nvPr/>
          </p:nvSpPr>
          <p:spPr>
            <a:xfrm>
              <a:off x="3922776" y="5196316"/>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Connector 16"/>
            <p:cNvSpPr/>
            <p:nvPr/>
          </p:nvSpPr>
          <p:spPr>
            <a:xfrm>
              <a:off x="4419600" y="50042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Connector 17"/>
            <p:cNvSpPr/>
            <p:nvPr/>
          </p:nvSpPr>
          <p:spPr>
            <a:xfrm>
              <a:off x="4114800" y="5196316"/>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Connector 18"/>
            <p:cNvSpPr/>
            <p:nvPr/>
          </p:nvSpPr>
          <p:spPr>
            <a:xfrm>
              <a:off x="4343400" y="53852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Connector 19"/>
            <p:cNvSpPr/>
            <p:nvPr/>
          </p:nvSpPr>
          <p:spPr>
            <a:xfrm>
              <a:off x="4495800" y="49280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Connector 20"/>
            <p:cNvSpPr/>
            <p:nvPr/>
          </p:nvSpPr>
          <p:spPr>
            <a:xfrm>
              <a:off x="4191000" y="50804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Connector 21"/>
            <p:cNvSpPr/>
            <p:nvPr/>
          </p:nvSpPr>
          <p:spPr>
            <a:xfrm>
              <a:off x="4230624" y="55376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Connector 22"/>
            <p:cNvSpPr/>
            <p:nvPr/>
          </p:nvSpPr>
          <p:spPr>
            <a:xfrm>
              <a:off x="4154424" y="5272516"/>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lowchart: Connector 23"/>
            <p:cNvSpPr/>
            <p:nvPr/>
          </p:nvSpPr>
          <p:spPr>
            <a:xfrm>
              <a:off x="3810000" y="55376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owchart: Connector 24"/>
            <p:cNvSpPr/>
            <p:nvPr/>
          </p:nvSpPr>
          <p:spPr>
            <a:xfrm>
              <a:off x="4611624" y="50042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lowchart: Connector 25"/>
            <p:cNvSpPr/>
            <p:nvPr/>
          </p:nvSpPr>
          <p:spPr>
            <a:xfrm>
              <a:off x="3962400" y="56138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owchart: Connector 26"/>
            <p:cNvSpPr/>
            <p:nvPr/>
          </p:nvSpPr>
          <p:spPr>
            <a:xfrm>
              <a:off x="4383024" y="55376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lowchart: Connector 27"/>
            <p:cNvSpPr/>
            <p:nvPr/>
          </p:nvSpPr>
          <p:spPr>
            <a:xfrm>
              <a:off x="4154424" y="5348716"/>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lowchart: Connector 28"/>
            <p:cNvSpPr/>
            <p:nvPr/>
          </p:nvSpPr>
          <p:spPr>
            <a:xfrm>
              <a:off x="4343400" y="51566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owchart: Connector 29"/>
            <p:cNvSpPr/>
            <p:nvPr/>
          </p:nvSpPr>
          <p:spPr>
            <a:xfrm>
              <a:off x="3998976" y="51566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lowchart: Connector 30"/>
            <p:cNvSpPr/>
            <p:nvPr/>
          </p:nvSpPr>
          <p:spPr>
            <a:xfrm>
              <a:off x="4114800" y="52328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owchart: Connector 31"/>
            <p:cNvSpPr/>
            <p:nvPr/>
          </p:nvSpPr>
          <p:spPr>
            <a:xfrm>
              <a:off x="4343400" y="5120116"/>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lowchart: Connector 32"/>
            <p:cNvSpPr/>
            <p:nvPr/>
          </p:nvSpPr>
          <p:spPr>
            <a:xfrm>
              <a:off x="4419600" y="50042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lowchart: Connector 33"/>
            <p:cNvSpPr/>
            <p:nvPr/>
          </p:nvSpPr>
          <p:spPr>
            <a:xfrm>
              <a:off x="4383024" y="5196316"/>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lowchart: Connector 34"/>
            <p:cNvSpPr/>
            <p:nvPr/>
          </p:nvSpPr>
          <p:spPr>
            <a:xfrm>
              <a:off x="4191000" y="5424916"/>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Connector 35"/>
            <p:cNvSpPr/>
            <p:nvPr/>
          </p:nvSpPr>
          <p:spPr>
            <a:xfrm>
              <a:off x="4191000" y="55376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lowchart: Connector 36"/>
            <p:cNvSpPr/>
            <p:nvPr/>
          </p:nvSpPr>
          <p:spPr>
            <a:xfrm>
              <a:off x="4383024" y="5272516"/>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Connector 37"/>
            <p:cNvSpPr/>
            <p:nvPr/>
          </p:nvSpPr>
          <p:spPr>
            <a:xfrm>
              <a:off x="4038600" y="53090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lowchart: Connector 38"/>
            <p:cNvSpPr/>
            <p:nvPr/>
          </p:nvSpPr>
          <p:spPr>
            <a:xfrm>
              <a:off x="4572000" y="50804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lowchart: Connector 39"/>
            <p:cNvSpPr/>
            <p:nvPr/>
          </p:nvSpPr>
          <p:spPr>
            <a:xfrm>
              <a:off x="4227576" y="50804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Connector 40"/>
            <p:cNvSpPr/>
            <p:nvPr/>
          </p:nvSpPr>
          <p:spPr>
            <a:xfrm>
              <a:off x="4038600" y="5424916"/>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lowchart: Connector 41"/>
            <p:cNvSpPr/>
            <p:nvPr/>
          </p:nvSpPr>
          <p:spPr>
            <a:xfrm>
              <a:off x="4267200" y="4967716"/>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lowchart: Connector 42"/>
            <p:cNvSpPr/>
            <p:nvPr/>
          </p:nvSpPr>
          <p:spPr>
            <a:xfrm>
              <a:off x="4648200" y="5043916"/>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lowchart: Connector 43"/>
            <p:cNvSpPr/>
            <p:nvPr/>
          </p:nvSpPr>
          <p:spPr>
            <a:xfrm>
              <a:off x="4343400" y="5196316"/>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lowchart: Connector 44"/>
            <p:cNvSpPr/>
            <p:nvPr/>
          </p:nvSpPr>
          <p:spPr>
            <a:xfrm>
              <a:off x="4383024" y="5653516"/>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lowchart: Connector 45"/>
            <p:cNvSpPr/>
            <p:nvPr/>
          </p:nvSpPr>
          <p:spPr>
            <a:xfrm>
              <a:off x="4154424" y="5424916"/>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lowchart: Connector 46"/>
            <p:cNvSpPr/>
            <p:nvPr/>
          </p:nvSpPr>
          <p:spPr>
            <a:xfrm>
              <a:off x="3962400" y="5653516"/>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lowchart: Connector 47"/>
            <p:cNvSpPr/>
            <p:nvPr/>
          </p:nvSpPr>
          <p:spPr>
            <a:xfrm>
              <a:off x="4114800" y="5729716"/>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lowchart: Connector 48"/>
            <p:cNvSpPr/>
            <p:nvPr/>
          </p:nvSpPr>
          <p:spPr>
            <a:xfrm>
              <a:off x="4535424" y="5653516"/>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lowchart: Connector 49"/>
            <p:cNvSpPr/>
            <p:nvPr/>
          </p:nvSpPr>
          <p:spPr>
            <a:xfrm>
              <a:off x="4154424" y="5501116"/>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lowchart: Connector 50"/>
            <p:cNvSpPr/>
            <p:nvPr/>
          </p:nvSpPr>
          <p:spPr>
            <a:xfrm>
              <a:off x="3962400" y="5501116"/>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lowchart: Connector 51"/>
            <p:cNvSpPr/>
            <p:nvPr/>
          </p:nvSpPr>
          <p:spPr>
            <a:xfrm>
              <a:off x="4151376" y="5272516"/>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lowchart: Connector 52"/>
            <p:cNvSpPr/>
            <p:nvPr/>
          </p:nvSpPr>
          <p:spPr>
            <a:xfrm>
              <a:off x="4343400" y="49280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lowchart: Connector 53"/>
            <p:cNvSpPr/>
            <p:nvPr/>
          </p:nvSpPr>
          <p:spPr>
            <a:xfrm>
              <a:off x="4572000" y="511706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lowchart: Connector 54"/>
            <p:cNvSpPr/>
            <p:nvPr/>
          </p:nvSpPr>
          <p:spPr>
            <a:xfrm>
              <a:off x="4383024" y="50042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lowchart: Connector 55"/>
            <p:cNvSpPr/>
            <p:nvPr/>
          </p:nvSpPr>
          <p:spPr>
            <a:xfrm>
              <a:off x="4038600" y="526946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lowchart: Connector 56"/>
            <p:cNvSpPr/>
            <p:nvPr/>
          </p:nvSpPr>
          <p:spPr>
            <a:xfrm>
              <a:off x="4191000" y="534566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lowchart: Connector 57"/>
            <p:cNvSpPr/>
            <p:nvPr/>
          </p:nvSpPr>
          <p:spPr>
            <a:xfrm>
              <a:off x="4383024" y="50804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lowchart: Connector 58"/>
            <p:cNvSpPr/>
            <p:nvPr/>
          </p:nvSpPr>
          <p:spPr>
            <a:xfrm>
              <a:off x="4038600" y="519326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lowchart: Connector 59"/>
            <p:cNvSpPr/>
            <p:nvPr/>
          </p:nvSpPr>
          <p:spPr>
            <a:xfrm>
              <a:off x="4267200" y="50804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lowchart: Connector 60"/>
            <p:cNvSpPr/>
            <p:nvPr/>
          </p:nvSpPr>
          <p:spPr>
            <a:xfrm>
              <a:off x="4343400" y="496466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lowchart: Connector 61"/>
            <p:cNvSpPr/>
            <p:nvPr/>
          </p:nvSpPr>
          <p:spPr>
            <a:xfrm>
              <a:off x="4383024" y="542186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lowchart: Connector 62"/>
            <p:cNvSpPr/>
            <p:nvPr/>
          </p:nvSpPr>
          <p:spPr>
            <a:xfrm>
              <a:off x="4306824" y="51566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lowchart: Connector 63"/>
            <p:cNvSpPr/>
            <p:nvPr/>
          </p:nvSpPr>
          <p:spPr>
            <a:xfrm>
              <a:off x="3962400" y="542186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lowchart: Connector 64"/>
            <p:cNvSpPr/>
            <p:nvPr/>
          </p:nvSpPr>
          <p:spPr>
            <a:xfrm>
              <a:off x="4114800" y="549806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lowchart: Connector 65"/>
            <p:cNvSpPr/>
            <p:nvPr/>
          </p:nvSpPr>
          <p:spPr>
            <a:xfrm>
              <a:off x="4306824" y="52328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lowchart: Connector 66"/>
            <p:cNvSpPr/>
            <p:nvPr/>
          </p:nvSpPr>
          <p:spPr>
            <a:xfrm>
              <a:off x="3962400" y="526946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lowchart: Connector 67"/>
            <p:cNvSpPr/>
            <p:nvPr/>
          </p:nvSpPr>
          <p:spPr>
            <a:xfrm>
              <a:off x="4495800" y="504086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lowchart: Connector 68"/>
            <p:cNvSpPr/>
            <p:nvPr/>
          </p:nvSpPr>
          <p:spPr>
            <a:xfrm>
              <a:off x="4267200" y="511706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lowchart: Connector 69"/>
            <p:cNvSpPr/>
            <p:nvPr/>
          </p:nvSpPr>
          <p:spPr>
            <a:xfrm>
              <a:off x="4495800" y="50042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lowchart: Connector 70"/>
            <p:cNvSpPr/>
            <p:nvPr/>
          </p:nvSpPr>
          <p:spPr>
            <a:xfrm>
              <a:off x="4535424" y="50804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lowchart: Connector 71"/>
            <p:cNvSpPr/>
            <p:nvPr/>
          </p:nvSpPr>
          <p:spPr>
            <a:xfrm>
              <a:off x="4343400" y="53090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lowchart: Connector 72"/>
            <p:cNvSpPr/>
            <p:nvPr/>
          </p:nvSpPr>
          <p:spPr>
            <a:xfrm>
              <a:off x="4343400" y="542186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lowchart: Connector 73"/>
            <p:cNvSpPr/>
            <p:nvPr/>
          </p:nvSpPr>
          <p:spPr>
            <a:xfrm>
              <a:off x="4535424" y="51566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lowchart: Connector 74"/>
            <p:cNvSpPr/>
            <p:nvPr/>
          </p:nvSpPr>
          <p:spPr>
            <a:xfrm>
              <a:off x="4191000" y="519326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lowchart: Connector 75"/>
            <p:cNvSpPr/>
            <p:nvPr/>
          </p:nvSpPr>
          <p:spPr>
            <a:xfrm>
              <a:off x="4379976" y="496466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lowchart: Connector 76"/>
            <p:cNvSpPr/>
            <p:nvPr/>
          </p:nvSpPr>
          <p:spPr>
            <a:xfrm>
              <a:off x="4191000" y="53090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lowchart: Connector 77"/>
            <p:cNvSpPr/>
            <p:nvPr/>
          </p:nvSpPr>
          <p:spPr>
            <a:xfrm>
              <a:off x="4495800" y="50804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lowchart: Connector 78"/>
            <p:cNvSpPr/>
            <p:nvPr/>
          </p:nvSpPr>
          <p:spPr>
            <a:xfrm>
              <a:off x="4306824" y="53090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lowchart: Connector 79"/>
            <p:cNvSpPr/>
            <p:nvPr/>
          </p:nvSpPr>
          <p:spPr>
            <a:xfrm>
              <a:off x="4114800" y="55376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lowchart: Connector 80"/>
            <p:cNvSpPr/>
            <p:nvPr/>
          </p:nvSpPr>
          <p:spPr>
            <a:xfrm>
              <a:off x="4267200" y="56138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lowchart: Connector 81"/>
            <p:cNvSpPr/>
            <p:nvPr/>
          </p:nvSpPr>
          <p:spPr>
            <a:xfrm>
              <a:off x="4306824" y="53852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lowchart: Connector 82"/>
            <p:cNvSpPr/>
            <p:nvPr/>
          </p:nvSpPr>
          <p:spPr>
            <a:xfrm>
              <a:off x="4114800" y="53852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lowchart: Connector 83"/>
            <p:cNvSpPr/>
            <p:nvPr/>
          </p:nvSpPr>
          <p:spPr>
            <a:xfrm>
              <a:off x="4648200" y="51566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lowchart: Connector 84"/>
            <p:cNvSpPr/>
            <p:nvPr/>
          </p:nvSpPr>
          <p:spPr>
            <a:xfrm>
              <a:off x="4303776" y="51566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lowchart: Connector 85"/>
            <p:cNvSpPr/>
            <p:nvPr/>
          </p:nvSpPr>
          <p:spPr>
            <a:xfrm>
              <a:off x="3962400" y="52328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lowchart: Connector 86"/>
            <p:cNvSpPr/>
            <p:nvPr/>
          </p:nvSpPr>
          <p:spPr>
            <a:xfrm>
              <a:off x="4191000" y="542186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lowchart: Connector 87"/>
            <p:cNvSpPr/>
            <p:nvPr/>
          </p:nvSpPr>
          <p:spPr>
            <a:xfrm>
              <a:off x="4343400" y="53090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lowchart: Connector 88"/>
            <p:cNvSpPr/>
            <p:nvPr/>
          </p:nvSpPr>
          <p:spPr>
            <a:xfrm>
              <a:off x="4078224" y="557426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lowchart: Connector 89"/>
            <p:cNvSpPr/>
            <p:nvPr/>
          </p:nvSpPr>
          <p:spPr>
            <a:xfrm>
              <a:off x="4002024" y="53090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lowchart: Connector 90"/>
            <p:cNvSpPr/>
            <p:nvPr/>
          </p:nvSpPr>
          <p:spPr>
            <a:xfrm>
              <a:off x="3657600" y="557426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lowchart: Connector 91"/>
            <p:cNvSpPr/>
            <p:nvPr/>
          </p:nvSpPr>
          <p:spPr>
            <a:xfrm>
              <a:off x="3810000" y="565046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lowchart: Connector 92"/>
            <p:cNvSpPr/>
            <p:nvPr/>
          </p:nvSpPr>
          <p:spPr>
            <a:xfrm>
              <a:off x="4230624" y="557426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Flowchart: Connector 93"/>
            <p:cNvSpPr/>
            <p:nvPr/>
          </p:nvSpPr>
          <p:spPr>
            <a:xfrm>
              <a:off x="4002024" y="53852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lowchart: Connector 94"/>
            <p:cNvSpPr/>
            <p:nvPr/>
          </p:nvSpPr>
          <p:spPr>
            <a:xfrm>
              <a:off x="3657600" y="549806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lowchart: Connector 95"/>
            <p:cNvSpPr/>
            <p:nvPr/>
          </p:nvSpPr>
          <p:spPr>
            <a:xfrm>
              <a:off x="4114800" y="557426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lowchart: Connector 96"/>
            <p:cNvSpPr/>
            <p:nvPr/>
          </p:nvSpPr>
          <p:spPr>
            <a:xfrm>
              <a:off x="3962400" y="526946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Flowchart: Connector 97"/>
            <p:cNvSpPr/>
            <p:nvPr/>
          </p:nvSpPr>
          <p:spPr>
            <a:xfrm>
              <a:off x="4002024" y="572666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lowchart: Connector 98"/>
            <p:cNvSpPr/>
            <p:nvPr/>
          </p:nvSpPr>
          <p:spPr>
            <a:xfrm>
              <a:off x="3925824" y="54614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lowchart: Connector 99"/>
            <p:cNvSpPr/>
            <p:nvPr/>
          </p:nvSpPr>
          <p:spPr>
            <a:xfrm>
              <a:off x="3581400" y="572666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lowchart: Connector 100"/>
            <p:cNvSpPr/>
            <p:nvPr/>
          </p:nvSpPr>
          <p:spPr>
            <a:xfrm>
              <a:off x="3733800" y="580286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Flowchart: Connector 101"/>
            <p:cNvSpPr/>
            <p:nvPr/>
          </p:nvSpPr>
          <p:spPr>
            <a:xfrm>
              <a:off x="4154424" y="572666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Flowchart: Connector 102"/>
            <p:cNvSpPr/>
            <p:nvPr/>
          </p:nvSpPr>
          <p:spPr>
            <a:xfrm>
              <a:off x="3925824" y="55376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Flowchart: Connector 103"/>
            <p:cNvSpPr/>
            <p:nvPr/>
          </p:nvSpPr>
          <p:spPr>
            <a:xfrm>
              <a:off x="3581400" y="557426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Flowchart: Connector 104"/>
            <p:cNvSpPr/>
            <p:nvPr/>
          </p:nvSpPr>
          <p:spPr>
            <a:xfrm>
              <a:off x="4114800" y="534566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Flowchart: Connector 105"/>
            <p:cNvSpPr/>
            <p:nvPr/>
          </p:nvSpPr>
          <p:spPr>
            <a:xfrm>
              <a:off x="4114800" y="53090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Flowchart: Connector 106"/>
            <p:cNvSpPr/>
            <p:nvPr/>
          </p:nvSpPr>
          <p:spPr>
            <a:xfrm>
              <a:off x="4343400" y="549806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Flowchart: Connector 107"/>
            <p:cNvSpPr/>
            <p:nvPr/>
          </p:nvSpPr>
          <p:spPr>
            <a:xfrm>
              <a:off x="4230624" y="565046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Flowchart: Connector 108"/>
            <p:cNvSpPr/>
            <p:nvPr/>
          </p:nvSpPr>
          <p:spPr>
            <a:xfrm>
              <a:off x="4154424" y="53852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Flowchart: Connector 109"/>
            <p:cNvSpPr/>
            <p:nvPr/>
          </p:nvSpPr>
          <p:spPr>
            <a:xfrm>
              <a:off x="3962400" y="56138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Flowchart: Connector 110"/>
            <p:cNvSpPr/>
            <p:nvPr/>
          </p:nvSpPr>
          <p:spPr>
            <a:xfrm>
              <a:off x="3962400" y="572666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Flowchart: Connector 111"/>
            <p:cNvSpPr/>
            <p:nvPr/>
          </p:nvSpPr>
          <p:spPr>
            <a:xfrm>
              <a:off x="4383024" y="565046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Flowchart: Connector 112"/>
            <p:cNvSpPr/>
            <p:nvPr/>
          </p:nvSpPr>
          <p:spPr>
            <a:xfrm>
              <a:off x="4154424" y="54614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Flowchart: Connector 113"/>
            <p:cNvSpPr/>
            <p:nvPr/>
          </p:nvSpPr>
          <p:spPr>
            <a:xfrm>
              <a:off x="3810000" y="549806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Flowchart: Connector 114"/>
            <p:cNvSpPr/>
            <p:nvPr/>
          </p:nvSpPr>
          <p:spPr>
            <a:xfrm>
              <a:off x="4343400" y="526946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lowchart: Connector 115"/>
            <p:cNvSpPr/>
            <p:nvPr/>
          </p:nvSpPr>
          <p:spPr>
            <a:xfrm>
              <a:off x="3998976" y="526946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Flowchart: Connector 116"/>
            <p:cNvSpPr/>
            <p:nvPr/>
          </p:nvSpPr>
          <p:spPr>
            <a:xfrm>
              <a:off x="3810000" y="56138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lowchart: Connector 117"/>
            <p:cNvSpPr/>
            <p:nvPr/>
          </p:nvSpPr>
          <p:spPr>
            <a:xfrm>
              <a:off x="4267200" y="56900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Flowchart: Connector 118"/>
            <p:cNvSpPr/>
            <p:nvPr/>
          </p:nvSpPr>
          <p:spPr>
            <a:xfrm>
              <a:off x="4114800" y="53852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Flowchart: Connector 119"/>
            <p:cNvSpPr/>
            <p:nvPr/>
          </p:nvSpPr>
          <p:spPr>
            <a:xfrm>
              <a:off x="4154424" y="58424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Flowchart: Connector 120"/>
            <p:cNvSpPr/>
            <p:nvPr/>
          </p:nvSpPr>
          <p:spPr>
            <a:xfrm>
              <a:off x="3925824" y="56138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Flowchart: Connector 121"/>
            <p:cNvSpPr/>
            <p:nvPr/>
          </p:nvSpPr>
          <p:spPr>
            <a:xfrm>
              <a:off x="3733800" y="58424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Flowchart: Connector 122"/>
            <p:cNvSpPr/>
            <p:nvPr/>
          </p:nvSpPr>
          <p:spPr>
            <a:xfrm>
              <a:off x="4306824" y="58424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Flowchart: Connector 123"/>
            <p:cNvSpPr/>
            <p:nvPr/>
          </p:nvSpPr>
          <p:spPr>
            <a:xfrm>
              <a:off x="3925824" y="56900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lowchart: Connector 124"/>
            <p:cNvSpPr/>
            <p:nvPr/>
          </p:nvSpPr>
          <p:spPr>
            <a:xfrm>
              <a:off x="3733800" y="56900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Flowchart: Connector 125"/>
            <p:cNvSpPr/>
            <p:nvPr/>
          </p:nvSpPr>
          <p:spPr>
            <a:xfrm>
              <a:off x="4267200" y="54614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Flowchart: Connector 126"/>
            <p:cNvSpPr/>
            <p:nvPr/>
          </p:nvSpPr>
          <p:spPr>
            <a:xfrm>
              <a:off x="3922776" y="54614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Flowchart: Connector 127"/>
            <p:cNvSpPr/>
            <p:nvPr/>
          </p:nvSpPr>
          <p:spPr>
            <a:xfrm>
              <a:off x="4572000" y="50042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Flowchart: Connector 128"/>
            <p:cNvSpPr/>
            <p:nvPr/>
          </p:nvSpPr>
          <p:spPr>
            <a:xfrm>
              <a:off x="4724400" y="4891516"/>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Flowchart: Connector 129"/>
            <p:cNvSpPr/>
            <p:nvPr/>
          </p:nvSpPr>
          <p:spPr>
            <a:xfrm>
              <a:off x="4459224" y="51566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Flowchart: Connector 130"/>
            <p:cNvSpPr/>
            <p:nvPr/>
          </p:nvSpPr>
          <p:spPr>
            <a:xfrm>
              <a:off x="4383024" y="4891516"/>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Flowchart: Connector 131"/>
            <p:cNvSpPr/>
            <p:nvPr/>
          </p:nvSpPr>
          <p:spPr>
            <a:xfrm>
              <a:off x="4038600" y="51566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Flowchart: Connector 132"/>
            <p:cNvSpPr/>
            <p:nvPr/>
          </p:nvSpPr>
          <p:spPr>
            <a:xfrm>
              <a:off x="4840224" y="4967716"/>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Flowchart: Connector 133"/>
            <p:cNvSpPr/>
            <p:nvPr/>
          </p:nvSpPr>
          <p:spPr>
            <a:xfrm>
              <a:off x="4191000" y="52328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lowchart: Connector 134"/>
            <p:cNvSpPr/>
            <p:nvPr/>
          </p:nvSpPr>
          <p:spPr>
            <a:xfrm>
              <a:off x="4611624" y="51566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Flowchart: Connector 135"/>
            <p:cNvSpPr/>
            <p:nvPr/>
          </p:nvSpPr>
          <p:spPr>
            <a:xfrm>
              <a:off x="4383024" y="4967716"/>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Flowchart: Connector 136"/>
            <p:cNvSpPr/>
            <p:nvPr/>
          </p:nvSpPr>
          <p:spPr>
            <a:xfrm>
              <a:off x="4572000" y="47756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Flowchart: Connector 137"/>
            <p:cNvSpPr/>
            <p:nvPr/>
          </p:nvSpPr>
          <p:spPr>
            <a:xfrm>
              <a:off x="4267200" y="4967716"/>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Flowchart: Connector 138"/>
            <p:cNvSpPr/>
            <p:nvPr/>
          </p:nvSpPr>
          <p:spPr>
            <a:xfrm>
              <a:off x="4495800" y="51566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Flowchart: Connector 139"/>
            <p:cNvSpPr/>
            <p:nvPr/>
          </p:nvSpPr>
          <p:spPr>
            <a:xfrm>
              <a:off x="4648200" y="46994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Flowchart: Connector 140"/>
            <p:cNvSpPr/>
            <p:nvPr/>
          </p:nvSpPr>
          <p:spPr>
            <a:xfrm>
              <a:off x="4343400" y="48518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Flowchart: Connector 141"/>
            <p:cNvSpPr/>
            <p:nvPr/>
          </p:nvSpPr>
          <p:spPr>
            <a:xfrm>
              <a:off x="4383024" y="53090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Flowchart: Connector 142"/>
            <p:cNvSpPr/>
            <p:nvPr/>
          </p:nvSpPr>
          <p:spPr>
            <a:xfrm>
              <a:off x="4306824" y="5043916"/>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Flowchart: Connector 143"/>
            <p:cNvSpPr/>
            <p:nvPr/>
          </p:nvSpPr>
          <p:spPr>
            <a:xfrm>
              <a:off x="3962400" y="53090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Flowchart: Connector 144"/>
            <p:cNvSpPr/>
            <p:nvPr/>
          </p:nvSpPr>
          <p:spPr>
            <a:xfrm>
              <a:off x="4764024" y="47756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Flowchart: Connector 145"/>
            <p:cNvSpPr/>
            <p:nvPr/>
          </p:nvSpPr>
          <p:spPr>
            <a:xfrm>
              <a:off x="4114800" y="53852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Flowchart: Connector 146"/>
            <p:cNvSpPr/>
            <p:nvPr/>
          </p:nvSpPr>
          <p:spPr>
            <a:xfrm>
              <a:off x="4306824" y="5120116"/>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Flowchart: Connector 147"/>
            <p:cNvSpPr/>
            <p:nvPr/>
          </p:nvSpPr>
          <p:spPr>
            <a:xfrm>
              <a:off x="3962400" y="51566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Flowchart: Connector 148"/>
            <p:cNvSpPr/>
            <p:nvPr/>
          </p:nvSpPr>
          <p:spPr>
            <a:xfrm>
              <a:off x="4495800" y="49280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Flowchart: Connector 149"/>
            <p:cNvSpPr/>
            <p:nvPr/>
          </p:nvSpPr>
          <p:spPr>
            <a:xfrm>
              <a:off x="4267200" y="50042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Flowchart: Connector 150"/>
            <p:cNvSpPr/>
            <p:nvPr/>
          </p:nvSpPr>
          <p:spPr>
            <a:xfrm>
              <a:off x="4495800" y="4891516"/>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Flowchart: Connector 151"/>
            <p:cNvSpPr/>
            <p:nvPr/>
          </p:nvSpPr>
          <p:spPr>
            <a:xfrm>
              <a:off x="4572000" y="47756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lowchart: Connector 152"/>
            <p:cNvSpPr/>
            <p:nvPr/>
          </p:nvSpPr>
          <p:spPr>
            <a:xfrm>
              <a:off x="4535424" y="4967716"/>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Flowchart: Connector 153"/>
            <p:cNvSpPr/>
            <p:nvPr/>
          </p:nvSpPr>
          <p:spPr>
            <a:xfrm>
              <a:off x="4343400" y="5196316"/>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Flowchart: Connector 154"/>
            <p:cNvSpPr/>
            <p:nvPr/>
          </p:nvSpPr>
          <p:spPr>
            <a:xfrm>
              <a:off x="4343400" y="53090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Flowchart: Connector 155"/>
            <p:cNvSpPr/>
            <p:nvPr/>
          </p:nvSpPr>
          <p:spPr>
            <a:xfrm>
              <a:off x="4535424" y="5043916"/>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Flowchart: Connector 156"/>
            <p:cNvSpPr/>
            <p:nvPr/>
          </p:nvSpPr>
          <p:spPr>
            <a:xfrm>
              <a:off x="4191000" y="50804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Flowchart: Connector 157"/>
            <p:cNvSpPr/>
            <p:nvPr/>
          </p:nvSpPr>
          <p:spPr>
            <a:xfrm>
              <a:off x="4724400" y="48518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Flowchart: Connector 158"/>
            <p:cNvSpPr/>
            <p:nvPr/>
          </p:nvSpPr>
          <p:spPr>
            <a:xfrm>
              <a:off x="4379976" y="48518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Flowchart: Connector 159"/>
            <p:cNvSpPr/>
            <p:nvPr/>
          </p:nvSpPr>
          <p:spPr>
            <a:xfrm>
              <a:off x="4191000" y="5196316"/>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Flowchart: Connector 160"/>
            <p:cNvSpPr/>
            <p:nvPr/>
          </p:nvSpPr>
          <p:spPr>
            <a:xfrm>
              <a:off x="4800600" y="4815316"/>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Flowchart: Connector 161"/>
            <p:cNvSpPr/>
            <p:nvPr/>
          </p:nvSpPr>
          <p:spPr>
            <a:xfrm>
              <a:off x="4495800" y="4967716"/>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Flowchart: Connector 162"/>
            <p:cNvSpPr/>
            <p:nvPr/>
          </p:nvSpPr>
          <p:spPr>
            <a:xfrm>
              <a:off x="4306824" y="5196316"/>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Flowchart: Connector 163"/>
            <p:cNvSpPr/>
            <p:nvPr/>
          </p:nvSpPr>
          <p:spPr>
            <a:xfrm>
              <a:off x="4114800" y="5424916"/>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Flowchart: Connector 164"/>
            <p:cNvSpPr/>
            <p:nvPr/>
          </p:nvSpPr>
          <p:spPr>
            <a:xfrm>
              <a:off x="4267200" y="5501116"/>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Flowchart: Connector 165"/>
            <p:cNvSpPr/>
            <p:nvPr/>
          </p:nvSpPr>
          <p:spPr>
            <a:xfrm>
              <a:off x="4306824" y="5272516"/>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Flowchart: Connector 166"/>
            <p:cNvSpPr/>
            <p:nvPr/>
          </p:nvSpPr>
          <p:spPr>
            <a:xfrm>
              <a:off x="4114800" y="5272516"/>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Flowchart: Connector 167"/>
            <p:cNvSpPr/>
            <p:nvPr/>
          </p:nvSpPr>
          <p:spPr>
            <a:xfrm>
              <a:off x="4648200" y="5043916"/>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Flowchart: Connector 168"/>
            <p:cNvSpPr/>
            <p:nvPr/>
          </p:nvSpPr>
          <p:spPr>
            <a:xfrm>
              <a:off x="4303776" y="5043916"/>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lowchart: Connector 169"/>
            <p:cNvSpPr/>
            <p:nvPr/>
          </p:nvSpPr>
          <p:spPr>
            <a:xfrm>
              <a:off x="4495800" y="46994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Flowchart: Connector 170"/>
            <p:cNvSpPr/>
            <p:nvPr/>
          </p:nvSpPr>
          <p:spPr>
            <a:xfrm>
              <a:off x="4724400" y="488846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Flowchart: Connector 171"/>
            <p:cNvSpPr/>
            <p:nvPr/>
          </p:nvSpPr>
          <p:spPr>
            <a:xfrm>
              <a:off x="4611624" y="504086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Flowchart: Connector 172"/>
            <p:cNvSpPr/>
            <p:nvPr/>
          </p:nvSpPr>
          <p:spPr>
            <a:xfrm>
              <a:off x="4535424" y="47756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Flowchart: Connector 173"/>
            <p:cNvSpPr/>
            <p:nvPr/>
          </p:nvSpPr>
          <p:spPr>
            <a:xfrm>
              <a:off x="4191000" y="504086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Flowchart: Connector 174"/>
            <p:cNvSpPr/>
            <p:nvPr/>
          </p:nvSpPr>
          <p:spPr>
            <a:xfrm>
              <a:off x="4343400" y="511706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Flowchart: Connector 175"/>
            <p:cNvSpPr/>
            <p:nvPr/>
          </p:nvSpPr>
          <p:spPr>
            <a:xfrm>
              <a:off x="4535424" y="48518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Flowchart: Connector 176"/>
            <p:cNvSpPr/>
            <p:nvPr/>
          </p:nvSpPr>
          <p:spPr>
            <a:xfrm>
              <a:off x="4227576" y="48518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Flowchart: Connector 177"/>
            <p:cNvSpPr/>
            <p:nvPr/>
          </p:nvSpPr>
          <p:spPr>
            <a:xfrm>
              <a:off x="4191000" y="488846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Flowchart: Connector 178"/>
            <p:cNvSpPr/>
            <p:nvPr/>
          </p:nvSpPr>
          <p:spPr>
            <a:xfrm>
              <a:off x="4191000" y="496466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Flowchart: Connector 179"/>
            <p:cNvSpPr/>
            <p:nvPr/>
          </p:nvSpPr>
          <p:spPr>
            <a:xfrm>
              <a:off x="4419600" y="48518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Flowchart: Connector 180"/>
            <p:cNvSpPr/>
            <p:nvPr/>
          </p:nvSpPr>
          <p:spPr>
            <a:xfrm>
              <a:off x="4648200" y="504086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Flowchart: Connector 181"/>
            <p:cNvSpPr/>
            <p:nvPr/>
          </p:nvSpPr>
          <p:spPr>
            <a:xfrm>
              <a:off x="4495800" y="473606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Flowchart: Connector 182"/>
            <p:cNvSpPr/>
            <p:nvPr/>
          </p:nvSpPr>
          <p:spPr>
            <a:xfrm>
              <a:off x="4459224" y="49280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Flowchart: Connector 183"/>
            <p:cNvSpPr/>
            <p:nvPr/>
          </p:nvSpPr>
          <p:spPr>
            <a:xfrm>
              <a:off x="4114800" y="519326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Flowchart: Connector 184"/>
            <p:cNvSpPr/>
            <p:nvPr/>
          </p:nvSpPr>
          <p:spPr>
            <a:xfrm>
              <a:off x="4267200" y="526946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Flowchart: Connector 185"/>
            <p:cNvSpPr/>
            <p:nvPr/>
          </p:nvSpPr>
          <p:spPr>
            <a:xfrm>
              <a:off x="4459224" y="50042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Flowchart: Connector 186"/>
            <p:cNvSpPr/>
            <p:nvPr/>
          </p:nvSpPr>
          <p:spPr>
            <a:xfrm>
              <a:off x="4648200" y="481226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Flowchart: Connector 187"/>
            <p:cNvSpPr/>
            <p:nvPr/>
          </p:nvSpPr>
          <p:spPr>
            <a:xfrm>
              <a:off x="4419600" y="488846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Flowchart: Connector 188"/>
            <p:cNvSpPr/>
            <p:nvPr/>
          </p:nvSpPr>
          <p:spPr>
            <a:xfrm>
              <a:off x="4648200" y="465986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Flowchart: Connector 189"/>
            <p:cNvSpPr/>
            <p:nvPr/>
          </p:nvSpPr>
          <p:spPr>
            <a:xfrm>
              <a:off x="4687824" y="48518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Flowchart: Connector 190"/>
            <p:cNvSpPr/>
            <p:nvPr/>
          </p:nvSpPr>
          <p:spPr>
            <a:xfrm>
              <a:off x="4495800" y="50804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Flowchart: Connector 191"/>
            <p:cNvSpPr/>
            <p:nvPr/>
          </p:nvSpPr>
          <p:spPr>
            <a:xfrm>
              <a:off x="4687824" y="49280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Flowchart: Connector 192"/>
            <p:cNvSpPr/>
            <p:nvPr/>
          </p:nvSpPr>
          <p:spPr>
            <a:xfrm>
              <a:off x="4343400" y="496466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Flowchart: Connector 193"/>
            <p:cNvSpPr/>
            <p:nvPr/>
          </p:nvSpPr>
          <p:spPr>
            <a:xfrm>
              <a:off x="4532376" y="473606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Flowchart: Connector 194"/>
            <p:cNvSpPr/>
            <p:nvPr/>
          </p:nvSpPr>
          <p:spPr>
            <a:xfrm>
              <a:off x="4343400" y="50804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Flowchart: Connector 195"/>
            <p:cNvSpPr/>
            <p:nvPr/>
          </p:nvSpPr>
          <p:spPr>
            <a:xfrm>
              <a:off x="4648200" y="48518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Flowchart: Connector 196"/>
            <p:cNvSpPr/>
            <p:nvPr/>
          </p:nvSpPr>
          <p:spPr>
            <a:xfrm>
              <a:off x="4459224" y="50804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Flowchart: Connector 197"/>
            <p:cNvSpPr/>
            <p:nvPr/>
          </p:nvSpPr>
          <p:spPr>
            <a:xfrm>
              <a:off x="4267200" y="53090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Flowchart: Connector 198"/>
            <p:cNvSpPr/>
            <p:nvPr/>
          </p:nvSpPr>
          <p:spPr>
            <a:xfrm>
              <a:off x="4459224" y="51566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Flowchart: Connector 199"/>
            <p:cNvSpPr/>
            <p:nvPr/>
          </p:nvSpPr>
          <p:spPr>
            <a:xfrm>
              <a:off x="4267200" y="51566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Flowchart: Connector 200"/>
            <p:cNvSpPr/>
            <p:nvPr/>
          </p:nvSpPr>
          <p:spPr>
            <a:xfrm>
              <a:off x="4800600" y="49280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Flowchart: Connector 201"/>
            <p:cNvSpPr/>
            <p:nvPr/>
          </p:nvSpPr>
          <p:spPr>
            <a:xfrm>
              <a:off x="4456176" y="49280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Flowchart: Connector 202"/>
            <p:cNvSpPr/>
            <p:nvPr/>
          </p:nvSpPr>
          <p:spPr>
            <a:xfrm>
              <a:off x="4343400" y="519326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Flowchart: Connector 203"/>
            <p:cNvSpPr/>
            <p:nvPr/>
          </p:nvSpPr>
          <p:spPr>
            <a:xfrm>
              <a:off x="4495800" y="50804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Flowchart: Connector 204"/>
            <p:cNvSpPr/>
            <p:nvPr/>
          </p:nvSpPr>
          <p:spPr>
            <a:xfrm>
              <a:off x="4230624" y="534566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Flowchart: Connector 205"/>
            <p:cNvSpPr/>
            <p:nvPr/>
          </p:nvSpPr>
          <p:spPr>
            <a:xfrm>
              <a:off x="4611624" y="51566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Flowchart: Connector 206"/>
            <p:cNvSpPr/>
            <p:nvPr/>
          </p:nvSpPr>
          <p:spPr>
            <a:xfrm>
              <a:off x="3962400" y="542186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Flowchart: Connector 207"/>
            <p:cNvSpPr/>
            <p:nvPr/>
          </p:nvSpPr>
          <p:spPr>
            <a:xfrm>
              <a:off x="4383024" y="534566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Flowchart: Connector 208"/>
            <p:cNvSpPr/>
            <p:nvPr/>
          </p:nvSpPr>
          <p:spPr>
            <a:xfrm>
              <a:off x="4154424" y="51566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Flowchart: Connector 209"/>
            <p:cNvSpPr/>
            <p:nvPr/>
          </p:nvSpPr>
          <p:spPr>
            <a:xfrm>
              <a:off x="4038600" y="51566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Flowchart: Connector 210"/>
            <p:cNvSpPr/>
            <p:nvPr/>
          </p:nvSpPr>
          <p:spPr>
            <a:xfrm>
              <a:off x="4267200" y="534566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Flowchart: Connector 211"/>
            <p:cNvSpPr/>
            <p:nvPr/>
          </p:nvSpPr>
          <p:spPr>
            <a:xfrm>
              <a:off x="4154424" y="549806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Flowchart: Connector 212"/>
            <p:cNvSpPr/>
            <p:nvPr/>
          </p:nvSpPr>
          <p:spPr>
            <a:xfrm>
              <a:off x="4078224" y="52328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Flowchart: Connector 213"/>
            <p:cNvSpPr/>
            <p:nvPr/>
          </p:nvSpPr>
          <p:spPr>
            <a:xfrm>
              <a:off x="3733800" y="549806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Flowchart: Connector 214"/>
            <p:cNvSpPr/>
            <p:nvPr/>
          </p:nvSpPr>
          <p:spPr>
            <a:xfrm>
              <a:off x="4306824" y="549806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Flowchart: Connector 215"/>
            <p:cNvSpPr/>
            <p:nvPr/>
          </p:nvSpPr>
          <p:spPr>
            <a:xfrm>
              <a:off x="4078224" y="53090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Flowchart: Connector 216"/>
            <p:cNvSpPr/>
            <p:nvPr/>
          </p:nvSpPr>
          <p:spPr>
            <a:xfrm>
              <a:off x="4267200" y="511706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Flowchart: Connector 217"/>
            <p:cNvSpPr/>
            <p:nvPr/>
          </p:nvSpPr>
          <p:spPr>
            <a:xfrm>
              <a:off x="4038600" y="519326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Flowchart: Connector 218"/>
            <p:cNvSpPr/>
            <p:nvPr/>
          </p:nvSpPr>
          <p:spPr>
            <a:xfrm>
              <a:off x="4267200" y="50804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Flowchart: Connector 219"/>
            <p:cNvSpPr/>
            <p:nvPr/>
          </p:nvSpPr>
          <p:spPr>
            <a:xfrm>
              <a:off x="4383024" y="542186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Flowchart: Connector 220"/>
            <p:cNvSpPr/>
            <p:nvPr/>
          </p:nvSpPr>
          <p:spPr>
            <a:xfrm>
              <a:off x="4306824" y="51566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Flowchart: Connector 221"/>
            <p:cNvSpPr/>
            <p:nvPr/>
          </p:nvSpPr>
          <p:spPr>
            <a:xfrm>
              <a:off x="4114800" y="53852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Flowchart: Connector 222"/>
            <p:cNvSpPr/>
            <p:nvPr/>
          </p:nvSpPr>
          <p:spPr>
            <a:xfrm>
              <a:off x="4114800" y="549806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Flowchart: Connector 223"/>
            <p:cNvSpPr/>
            <p:nvPr/>
          </p:nvSpPr>
          <p:spPr>
            <a:xfrm>
              <a:off x="4306824" y="52328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Flowchart: Connector 224"/>
            <p:cNvSpPr/>
            <p:nvPr/>
          </p:nvSpPr>
          <p:spPr>
            <a:xfrm>
              <a:off x="3962400" y="526946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Flowchart: Connector 225"/>
            <p:cNvSpPr/>
            <p:nvPr/>
          </p:nvSpPr>
          <p:spPr>
            <a:xfrm>
              <a:off x="4495800" y="504086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Flowchart: Connector 226"/>
            <p:cNvSpPr/>
            <p:nvPr/>
          </p:nvSpPr>
          <p:spPr>
            <a:xfrm>
              <a:off x="3962400" y="53852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Flowchart: Connector 227"/>
            <p:cNvSpPr/>
            <p:nvPr/>
          </p:nvSpPr>
          <p:spPr>
            <a:xfrm>
              <a:off x="4572000" y="50042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Flowchart: Connector 228"/>
            <p:cNvSpPr/>
            <p:nvPr/>
          </p:nvSpPr>
          <p:spPr>
            <a:xfrm>
              <a:off x="4267200" y="51566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Flowchart: Connector 229"/>
            <p:cNvSpPr/>
            <p:nvPr/>
          </p:nvSpPr>
          <p:spPr>
            <a:xfrm>
              <a:off x="4078224" y="53852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Flowchart: Connector 230"/>
            <p:cNvSpPr/>
            <p:nvPr/>
          </p:nvSpPr>
          <p:spPr>
            <a:xfrm>
              <a:off x="4687824" y="50804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Flowchart: Connector 231"/>
            <p:cNvSpPr/>
            <p:nvPr/>
          </p:nvSpPr>
          <p:spPr>
            <a:xfrm>
              <a:off x="4078224" y="54614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Flowchart: Connector 232"/>
            <p:cNvSpPr/>
            <p:nvPr/>
          </p:nvSpPr>
          <p:spPr>
            <a:xfrm>
              <a:off x="3886200" y="54614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Flowchart: Connector 233"/>
            <p:cNvSpPr/>
            <p:nvPr/>
          </p:nvSpPr>
          <p:spPr>
            <a:xfrm>
              <a:off x="4075176" y="52328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Flowchart: Connector 234"/>
            <p:cNvSpPr/>
            <p:nvPr/>
          </p:nvSpPr>
          <p:spPr>
            <a:xfrm>
              <a:off x="4611624" y="55376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Flowchart: Connector 235"/>
            <p:cNvSpPr/>
            <p:nvPr/>
          </p:nvSpPr>
          <p:spPr>
            <a:xfrm>
              <a:off x="4648200" y="55376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Flowchart: Connector 236"/>
            <p:cNvSpPr/>
            <p:nvPr/>
          </p:nvSpPr>
          <p:spPr>
            <a:xfrm>
              <a:off x="4535424" y="56900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Flowchart: Connector 237"/>
            <p:cNvSpPr/>
            <p:nvPr/>
          </p:nvSpPr>
          <p:spPr>
            <a:xfrm>
              <a:off x="4687824" y="56900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Flowchart: Connector 238"/>
            <p:cNvSpPr/>
            <p:nvPr/>
          </p:nvSpPr>
          <p:spPr>
            <a:xfrm>
              <a:off x="4495800" y="5577316"/>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Flowchart: Connector 239"/>
            <p:cNvSpPr/>
            <p:nvPr/>
          </p:nvSpPr>
          <p:spPr>
            <a:xfrm>
              <a:off x="4495800" y="56900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Flowchart: Connector 240"/>
            <p:cNvSpPr/>
            <p:nvPr/>
          </p:nvSpPr>
          <p:spPr>
            <a:xfrm>
              <a:off x="4687824" y="5805916"/>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Flowchart: Connector 241"/>
            <p:cNvSpPr/>
            <p:nvPr/>
          </p:nvSpPr>
          <p:spPr>
            <a:xfrm>
              <a:off x="4840224" y="5805916"/>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Flowchart: Connector 242"/>
            <p:cNvSpPr/>
            <p:nvPr/>
          </p:nvSpPr>
          <p:spPr>
            <a:xfrm>
              <a:off x="4687824" y="557426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Flowchart: Connector 243"/>
            <p:cNvSpPr/>
            <p:nvPr/>
          </p:nvSpPr>
          <p:spPr>
            <a:xfrm>
              <a:off x="4648200" y="557426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Flowchart: Connector 244"/>
            <p:cNvSpPr/>
            <p:nvPr/>
          </p:nvSpPr>
          <p:spPr>
            <a:xfrm>
              <a:off x="4572000" y="57662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Flowchart: Connector 245"/>
            <p:cNvSpPr/>
            <p:nvPr/>
          </p:nvSpPr>
          <p:spPr>
            <a:xfrm>
              <a:off x="4611624" y="55376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Flowchart: Connector 246"/>
            <p:cNvSpPr/>
            <p:nvPr/>
          </p:nvSpPr>
          <p:spPr>
            <a:xfrm>
              <a:off x="4495800" y="557426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Flowchart: Connector 247"/>
            <p:cNvSpPr/>
            <p:nvPr/>
          </p:nvSpPr>
          <p:spPr>
            <a:xfrm>
              <a:off x="4535424" y="572666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Flowchart: Connector 248"/>
            <p:cNvSpPr/>
            <p:nvPr/>
          </p:nvSpPr>
          <p:spPr>
            <a:xfrm>
              <a:off x="4648200" y="565046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Flowchart: Connector 249"/>
            <p:cNvSpPr/>
            <p:nvPr/>
          </p:nvSpPr>
          <p:spPr>
            <a:xfrm>
              <a:off x="4535424" y="580286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Flowchart: Connector 250"/>
            <p:cNvSpPr/>
            <p:nvPr/>
          </p:nvSpPr>
          <p:spPr>
            <a:xfrm>
              <a:off x="4687824" y="580286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Flowchart: Connector 251"/>
            <p:cNvSpPr/>
            <p:nvPr/>
          </p:nvSpPr>
          <p:spPr>
            <a:xfrm>
              <a:off x="4572000" y="56138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Flowchart: Connector 252"/>
            <p:cNvSpPr/>
            <p:nvPr/>
          </p:nvSpPr>
          <p:spPr>
            <a:xfrm>
              <a:off x="4572000" y="5653516"/>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Flowchart: Connector 253"/>
            <p:cNvSpPr/>
            <p:nvPr/>
          </p:nvSpPr>
          <p:spPr>
            <a:xfrm>
              <a:off x="4611624" y="565046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Flowchart: Connector 254"/>
            <p:cNvSpPr/>
            <p:nvPr/>
          </p:nvSpPr>
          <p:spPr>
            <a:xfrm>
              <a:off x="4687824" y="557426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Flowchart: Connector 255"/>
            <p:cNvSpPr/>
            <p:nvPr/>
          </p:nvSpPr>
          <p:spPr>
            <a:xfrm>
              <a:off x="4611624" y="519326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Flowchart: Connector 256"/>
            <p:cNvSpPr/>
            <p:nvPr/>
          </p:nvSpPr>
          <p:spPr>
            <a:xfrm>
              <a:off x="4648200" y="519326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Flowchart: Connector 257"/>
            <p:cNvSpPr/>
            <p:nvPr/>
          </p:nvSpPr>
          <p:spPr>
            <a:xfrm>
              <a:off x="4535424" y="534566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Flowchart: Connector 258"/>
            <p:cNvSpPr/>
            <p:nvPr/>
          </p:nvSpPr>
          <p:spPr>
            <a:xfrm>
              <a:off x="4687824" y="534566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Flowchart: Connector 259"/>
            <p:cNvSpPr/>
            <p:nvPr/>
          </p:nvSpPr>
          <p:spPr>
            <a:xfrm>
              <a:off x="4495800" y="52328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Flowchart: Connector 260"/>
            <p:cNvSpPr/>
            <p:nvPr/>
          </p:nvSpPr>
          <p:spPr>
            <a:xfrm>
              <a:off x="4495800" y="534566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Flowchart: Connector 261"/>
            <p:cNvSpPr/>
            <p:nvPr/>
          </p:nvSpPr>
          <p:spPr>
            <a:xfrm>
              <a:off x="4687824" y="54614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Flowchart: Connector 262"/>
            <p:cNvSpPr/>
            <p:nvPr/>
          </p:nvSpPr>
          <p:spPr>
            <a:xfrm>
              <a:off x="4840224" y="54614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Flowchart: Connector 263"/>
            <p:cNvSpPr/>
            <p:nvPr/>
          </p:nvSpPr>
          <p:spPr>
            <a:xfrm>
              <a:off x="4687824" y="522984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Flowchart: Connector 264"/>
            <p:cNvSpPr/>
            <p:nvPr/>
          </p:nvSpPr>
          <p:spPr>
            <a:xfrm>
              <a:off x="4648200" y="522984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Flowchart: Connector 265"/>
            <p:cNvSpPr/>
            <p:nvPr/>
          </p:nvSpPr>
          <p:spPr>
            <a:xfrm>
              <a:off x="4572000" y="542186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Flowchart: Connector 266"/>
            <p:cNvSpPr/>
            <p:nvPr/>
          </p:nvSpPr>
          <p:spPr>
            <a:xfrm>
              <a:off x="4611624" y="519326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Flowchart: Connector 267"/>
            <p:cNvSpPr/>
            <p:nvPr/>
          </p:nvSpPr>
          <p:spPr>
            <a:xfrm>
              <a:off x="4495800" y="522984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Flowchart: Connector 268"/>
            <p:cNvSpPr/>
            <p:nvPr/>
          </p:nvSpPr>
          <p:spPr>
            <a:xfrm>
              <a:off x="4535424" y="538224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Flowchart: Connector 269"/>
            <p:cNvSpPr/>
            <p:nvPr/>
          </p:nvSpPr>
          <p:spPr>
            <a:xfrm>
              <a:off x="4648200" y="530604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Flowchart: Connector 270"/>
            <p:cNvSpPr/>
            <p:nvPr/>
          </p:nvSpPr>
          <p:spPr>
            <a:xfrm>
              <a:off x="4535424" y="545844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Flowchart: Connector 271"/>
            <p:cNvSpPr/>
            <p:nvPr/>
          </p:nvSpPr>
          <p:spPr>
            <a:xfrm>
              <a:off x="4687824" y="545844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Flowchart: Connector 272"/>
            <p:cNvSpPr/>
            <p:nvPr/>
          </p:nvSpPr>
          <p:spPr>
            <a:xfrm>
              <a:off x="4572000" y="526946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Flowchart: Connector 273"/>
            <p:cNvSpPr/>
            <p:nvPr/>
          </p:nvSpPr>
          <p:spPr>
            <a:xfrm>
              <a:off x="4572000" y="5309092"/>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Flowchart: Connector 274"/>
            <p:cNvSpPr/>
            <p:nvPr/>
          </p:nvSpPr>
          <p:spPr>
            <a:xfrm>
              <a:off x="4611624" y="530604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Flowchart: Connector 275"/>
            <p:cNvSpPr/>
            <p:nvPr/>
          </p:nvSpPr>
          <p:spPr>
            <a:xfrm>
              <a:off x="4687824" y="522984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Flowchart: Connector 276"/>
            <p:cNvSpPr/>
            <p:nvPr/>
          </p:nvSpPr>
          <p:spPr>
            <a:xfrm>
              <a:off x="5791200" y="3669268"/>
              <a:ext cx="36576" cy="36576"/>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lumMod val="50000"/>
                  </a:schemeClr>
                </a:solidFill>
              </a:endParaRPr>
            </a:p>
          </p:txBody>
        </p:sp>
        <p:sp>
          <p:nvSpPr>
            <p:cNvPr id="278" name="Flowchart: Connector 277"/>
            <p:cNvSpPr/>
            <p:nvPr/>
          </p:nvSpPr>
          <p:spPr>
            <a:xfrm>
              <a:off x="4800600" y="481226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79" name="Flowchart: Connector 278"/>
            <p:cNvSpPr/>
            <p:nvPr/>
          </p:nvSpPr>
          <p:spPr>
            <a:xfrm>
              <a:off x="5562600" y="3745468"/>
              <a:ext cx="36576" cy="36576"/>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lumMod val="50000"/>
                  </a:schemeClr>
                </a:solidFill>
              </a:endParaRPr>
            </a:p>
          </p:txBody>
        </p:sp>
        <p:sp>
          <p:nvSpPr>
            <p:cNvPr id="280" name="Flowchart: Connector 279"/>
            <p:cNvSpPr/>
            <p:nvPr/>
          </p:nvSpPr>
          <p:spPr>
            <a:xfrm>
              <a:off x="5943600" y="5650468"/>
              <a:ext cx="36576" cy="36576"/>
            </a:xfrm>
            <a:prstGeom prst="flowChartConnector">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Flowchart: Connector 280"/>
            <p:cNvSpPr/>
            <p:nvPr/>
          </p:nvSpPr>
          <p:spPr>
            <a:xfrm>
              <a:off x="5791200" y="5461492"/>
              <a:ext cx="36576" cy="36576"/>
            </a:xfrm>
            <a:prstGeom prst="flowChartConnector">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Flowchart: Connector 281"/>
            <p:cNvSpPr/>
            <p:nvPr/>
          </p:nvSpPr>
          <p:spPr>
            <a:xfrm>
              <a:off x="5562600" y="5766292"/>
              <a:ext cx="36576" cy="36576"/>
            </a:xfrm>
            <a:prstGeom prst="flowChartConnector">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Flowchart: Connector 282"/>
            <p:cNvSpPr/>
            <p:nvPr/>
          </p:nvSpPr>
          <p:spPr>
            <a:xfrm>
              <a:off x="5562600" y="5537692"/>
              <a:ext cx="36576" cy="36576"/>
            </a:xfrm>
            <a:prstGeom prst="flowChartConnector">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Flowchart: Connector 283"/>
            <p:cNvSpPr/>
            <p:nvPr/>
          </p:nvSpPr>
          <p:spPr>
            <a:xfrm>
              <a:off x="5791200" y="5726668"/>
              <a:ext cx="36576" cy="36576"/>
            </a:xfrm>
            <a:prstGeom prst="flowChartConnector">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Flowchart: Connector 284"/>
            <p:cNvSpPr/>
            <p:nvPr/>
          </p:nvSpPr>
          <p:spPr>
            <a:xfrm>
              <a:off x="5410200" y="5650468"/>
              <a:ext cx="36576" cy="36576"/>
            </a:xfrm>
            <a:prstGeom prst="flowChartConnector">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Flowchart: Connector 285"/>
            <p:cNvSpPr/>
            <p:nvPr/>
          </p:nvSpPr>
          <p:spPr>
            <a:xfrm>
              <a:off x="3544824" y="4202668"/>
              <a:ext cx="36576" cy="36576"/>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Flowchart: Connector 286"/>
            <p:cNvSpPr/>
            <p:nvPr/>
          </p:nvSpPr>
          <p:spPr>
            <a:xfrm>
              <a:off x="3810000" y="4050268"/>
              <a:ext cx="36576" cy="36576"/>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8" name="TextBox 287"/>
            <p:cNvSpPr txBox="1"/>
            <p:nvPr/>
          </p:nvSpPr>
          <p:spPr>
            <a:xfrm rot="16200000" flipH="1">
              <a:off x="2177534" y="4399002"/>
              <a:ext cx="1981200" cy="369332"/>
            </a:xfrm>
            <a:prstGeom prst="rect">
              <a:avLst/>
            </a:prstGeom>
            <a:noFill/>
          </p:spPr>
          <p:txBody>
            <a:bodyPr wrap="square" rtlCol="0">
              <a:spAutoFit/>
            </a:bodyPr>
            <a:lstStyle/>
            <a:p>
              <a:r>
                <a:rPr lang="en-US" dirty="0" smtClean="0"/>
                <a:t>Expenditure</a:t>
              </a:r>
              <a:endParaRPr lang="en-US" dirty="0"/>
            </a:p>
          </p:txBody>
        </p:sp>
        <p:sp>
          <p:nvSpPr>
            <p:cNvPr id="289" name="TextBox 288"/>
            <p:cNvSpPr txBox="1"/>
            <p:nvPr/>
          </p:nvSpPr>
          <p:spPr>
            <a:xfrm>
              <a:off x="4114800" y="5955268"/>
              <a:ext cx="2057400" cy="369332"/>
            </a:xfrm>
            <a:prstGeom prst="rect">
              <a:avLst/>
            </a:prstGeom>
            <a:noFill/>
          </p:spPr>
          <p:txBody>
            <a:bodyPr wrap="square" rtlCol="0">
              <a:spAutoFit/>
            </a:bodyPr>
            <a:lstStyle/>
            <a:p>
              <a:r>
                <a:rPr lang="en-US" dirty="0" smtClean="0"/>
                <a:t>Income</a:t>
              </a:r>
              <a:endParaRPr lang="en-US" dirty="0"/>
            </a:p>
          </p:txBody>
        </p:sp>
        <p:cxnSp>
          <p:nvCxnSpPr>
            <p:cNvPr id="290" name="Straight Arrow Connector 289"/>
            <p:cNvCxnSpPr/>
            <p:nvPr/>
          </p:nvCxnSpPr>
          <p:spPr>
            <a:xfrm flipV="1">
              <a:off x="3276600" y="3745468"/>
              <a:ext cx="0" cy="18288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1" name="Straight Arrow Connector 290"/>
            <p:cNvCxnSpPr/>
            <p:nvPr/>
          </p:nvCxnSpPr>
          <p:spPr>
            <a:xfrm>
              <a:off x="3962400" y="6031468"/>
              <a:ext cx="18288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2" name="TextBox 291"/>
            <p:cNvSpPr txBox="1"/>
            <p:nvPr/>
          </p:nvSpPr>
          <p:spPr>
            <a:xfrm>
              <a:off x="3581400" y="3593068"/>
              <a:ext cx="838200" cy="246221"/>
            </a:xfrm>
            <a:prstGeom prst="rect">
              <a:avLst/>
            </a:prstGeom>
            <a:noFill/>
          </p:spPr>
          <p:txBody>
            <a:bodyPr wrap="square" rtlCol="0">
              <a:spAutoFit/>
            </a:bodyPr>
            <a:lstStyle/>
            <a:p>
              <a:r>
                <a:rPr lang="en-US" sz="1000" dirty="0" smtClean="0">
                  <a:solidFill>
                    <a:srgbClr val="FF0000"/>
                  </a:solidFill>
                </a:rPr>
                <a:t>O1</a:t>
              </a:r>
              <a:endParaRPr lang="en-US" sz="1000" dirty="0">
                <a:solidFill>
                  <a:srgbClr val="FF0000"/>
                </a:solidFill>
              </a:endParaRPr>
            </a:p>
          </p:txBody>
        </p:sp>
        <p:sp>
          <p:nvSpPr>
            <p:cNvPr id="293" name="TextBox 292"/>
            <p:cNvSpPr txBox="1"/>
            <p:nvPr/>
          </p:nvSpPr>
          <p:spPr>
            <a:xfrm>
              <a:off x="5257800" y="3804047"/>
              <a:ext cx="838200" cy="246221"/>
            </a:xfrm>
            <a:prstGeom prst="rect">
              <a:avLst/>
            </a:prstGeom>
            <a:noFill/>
          </p:spPr>
          <p:txBody>
            <a:bodyPr wrap="square" rtlCol="0">
              <a:spAutoFit/>
            </a:bodyPr>
            <a:lstStyle/>
            <a:p>
              <a:r>
                <a:rPr lang="en-US" sz="1000" dirty="0" smtClean="0">
                  <a:solidFill>
                    <a:srgbClr val="00B050"/>
                  </a:solidFill>
                </a:rPr>
                <a:t>O4</a:t>
              </a:r>
              <a:endParaRPr lang="en-US" sz="1000" dirty="0">
                <a:solidFill>
                  <a:srgbClr val="00B050"/>
                </a:solidFill>
              </a:endParaRPr>
            </a:p>
          </p:txBody>
        </p:sp>
        <p:sp>
          <p:nvSpPr>
            <p:cNvPr id="294" name="TextBox 293"/>
            <p:cNvSpPr txBox="1"/>
            <p:nvPr/>
          </p:nvSpPr>
          <p:spPr>
            <a:xfrm>
              <a:off x="5486400" y="5251847"/>
              <a:ext cx="838200" cy="246221"/>
            </a:xfrm>
            <a:prstGeom prst="rect">
              <a:avLst/>
            </a:prstGeom>
            <a:noFill/>
          </p:spPr>
          <p:txBody>
            <a:bodyPr wrap="square" rtlCol="0">
              <a:spAutoFit/>
            </a:bodyPr>
            <a:lstStyle/>
            <a:p>
              <a:r>
                <a:rPr lang="en-US" sz="1000" dirty="0" smtClean="0">
                  <a:solidFill>
                    <a:srgbClr val="0070C0"/>
                  </a:solidFill>
                </a:rPr>
                <a:t>O3</a:t>
              </a:r>
              <a:endParaRPr lang="en-US" sz="1000" dirty="0">
                <a:solidFill>
                  <a:srgbClr val="0070C0"/>
                </a:solidFill>
              </a:endParaRPr>
            </a:p>
          </p:txBody>
        </p:sp>
        <p:sp>
          <p:nvSpPr>
            <p:cNvPr id="295" name="TextBox 294"/>
            <p:cNvSpPr txBox="1"/>
            <p:nvPr/>
          </p:nvSpPr>
          <p:spPr>
            <a:xfrm>
              <a:off x="4114800" y="4489847"/>
              <a:ext cx="838200" cy="246221"/>
            </a:xfrm>
            <a:prstGeom prst="rect">
              <a:avLst/>
            </a:prstGeom>
            <a:noFill/>
          </p:spPr>
          <p:txBody>
            <a:bodyPr wrap="square" rtlCol="0">
              <a:spAutoFit/>
            </a:bodyPr>
            <a:lstStyle/>
            <a:p>
              <a:r>
                <a:rPr lang="en-US" sz="1000" dirty="0" smtClean="0"/>
                <a:t>O2</a:t>
              </a:r>
              <a:endParaRPr lang="en-US" sz="1000" dirty="0"/>
            </a:p>
          </p:txBody>
        </p:sp>
      </p:grpSp>
      <p:grpSp>
        <p:nvGrpSpPr>
          <p:cNvPr id="297" name="Group 296"/>
          <p:cNvGrpSpPr/>
          <p:nvPr/>
        </p:nvGrpSpPr>
        <p:grpSpPr>
          <a:xfrm>
            <a:off x="990600" y="3200400"/>
            <a:ext cx="2743200" cy="2667000"/>
            <a:chOff x="1840467" y="1981201"/>
            <a:chExt cx="3264933" cy="3200399"/>
          </a:xfrm>
        </p:grpSpPr>
        <p:sp>
          <p:nvSpPr>
            <p:cNvPr id="298" name="Rectangle 297"/>
            <p:cNvSpPr/>
            <p:nvPr/>
          </p:nvSpPr>
          <p:spPr>
            <a:xfrm>
              <a:off x="2209800" y="2133600"/>
              <a:ext cx="2743200" cy="2667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Flowchart: Connector 298"/>
            <p:cNvSpPr/>
            <p:nvPr/>
          </p:nvSpPr>
          <p:spPr>
            <a:xfrm>
              <a:off x="2782824" y="3124200"/>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Flowchart: Connector 299"/>
            <p:cNvSpPr/>
            <p:nvPr/>
          </p:nvSpPr>
          <p:spPr>
            <a:xfrm>
              <a:off x="2895600" y="343204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Flowchart: Connector 300"/>
            <p:cNvSpPr/>
            <p:nvPr/>
          </p:nvSpPr>
          <p:spPr>
            <a:xfrm>
              <a:off x="3276600" y="350824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Flowchart: Connector 301"/>
            <p:cNvSpPr/>
            <p:nvPr/>
          </p:nvSpPr>
          <p:spPr>
            <a:xfrm>
              <a:off x="2971800" y="33162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Flowchart: Connector 302"/>
            <p:cNvSpPr/>
            <p:nvPr/>
          </p:nvSpPr>
          <p:spPr>
            <a:xfrm>
              <a:off x="3011424" y="37734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Flowchart: Connector 303"/>
            <p:cNvSpPr/>
            <p:nvPr/>
          </p:nvSpPr>
          <p:spPr>
            <a:xfrm>
              <a:off x="2935224" y="350824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Flowchart: Connector 304"/>
            <p:cNvSpPr/>
            <p:nvPr/>
          </p:nvSpPr>
          <p:spPr>
            <a:xfrm>
              <a:off x="2743200" y="38496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Flowchart: Connector 305"/>
            <p:cNvSpPr/>
            <p:nvPr/>
          </p:nvSpPr>
          <p:spPr>
            <a:xfrm>
              <a:off x="2935224" y="358444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Flowchart: Connector 306"/>
            <p:cNvSpPr/>
            <p:nvPr/>
          </p:nvSpPr>
          <p:spPr>
            <a:xfrm>
              <a:off x="2743200" y="31638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Flowchart: Connector 307"/>
            <p:cNvSpPr/>
            <p:nvPr/>
          </p:nvSpPr>
          <p:spPr>
            <a:xfrm>
              <a:off x="3124200" y="33924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 name="Flowchart: Connector 308"/>
            <p:cNvSpPr/>
            <p:nvPr/>
          </p:nvSpPr>
          <p:spPr>
            <a:xfrm>
              <a:off x="2819400" y="358444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Flowchart: Connector 309"/>
            <p:cNvSpPr/>
            <p:nvPr/>
          </p:nvSpPr>
          <p:spPr>
            <a:xfrm>
              <a:off x="3048000" y="37734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Flowchart: Connector 310"/>
            <p:cNvSpPr/>
            <p:nvPr/>
          </p:nvSpPr>
          <p:spPr>
            <a:xfrm>
              <a:off x="3200400" y="33162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Flowchart: Connector 311"/>
            <p:cNvSpPr/>
            <p:nvPr/>
          </p:nvSpPr>
          <p:spPr>
            <a:xfrm>
              <a:off x="2895600" y="34686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Flowchart: Connector 312"/>
            <p:cNvSpPr/>
            <p:nvPr/>
          </p:nvSpPr>
          <p:spPr>
            <a:xfrm>
              <a:off x="2935224" y="39258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Flowchart: Connector 313"/>
            <p:cNvSpPr/>
            <p:nvPr/>
          </p:nvSpPr>
          <p:spPr>
            <a:xfrm>
              <a:off x="2859024" y="366064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Flowchart: Connector 314"/>
            <p:cNvSpPr/>
            <p:nvPr/>
          </p:nvSpPr>
          <p:spPr>
            <a:xfrm>
              <a:off x="2514600" y="39258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Flowchart: Connector 315"/>
            <p:cNvSpPr/>
            <p:nvPr/>
          </p:nvSpPr>
          <p:spPr>
            <a:xfrm>
              <a:off x="3316224" y="33924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Flowchart: Connector 316"/>
            <p:cNvSpPr/>
            <p:nvPr/>
          </p:nvSpPr>
          <p:spPr>
            <a:xfrm>
              <a:off x="2667000" y="40020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 name="Flowchart: Connector 317"/>
            <p:cNvSpPr/>
            <p:nvPr/>
          </p:nvSpPr>
          <p:spPr>
            <a:xfrm>
              <a:off x="3087624" y="39258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9" name="Flowchart: Connector 318"/>
            <p:cNvSpPr/>
            <p:nvPr/>
          </p:nvSpPr>
          <p:spPr>
            <a:xfrm>
              <a:off x="2859024" y="373684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Flowchart: Connector 319"/>
            <p:cNvSpPr/>
            <p:nvPr/>
          </p:nvSpPr>
          <p:spPr>
            <a:xfrm>
              <a:off x="3048000" y="35448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 name="Flowchart: Connector 320"/>
            <p:cNvSpPr/>
            <p:nvPr/>
          </p:nvSpPr>
          <p:spPr>
            <a:xfrm>
              <a:off x="2819400" y="3124200"/>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2" name="Flowchart: Connector 321"/>
            <p:cNvSpPr/>
            <p:nvPr/>
          </p:nvSpPr>
          <p:spPr>
            <a:xfrm>
              <a:off x="2819400" y="36210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3" name="Flowchart: Connector 322"/>
            <p:cNvSpPr/>
            <p:nvPr/>
          </p:nvSpPr>
          <p:spPr>
            <a:xfrm>
              <a:off x="3048000" y="350824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4" name="Flowchart: Connector 323"/>
            <p:cNvSpPr/>
            <p:nvPr/>
          </p:nvSpPr>
          <p:spPr>
            <a:xfrm>
              <a:off x="3124200" y="33924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5" name="Flowchart: Connector 324"/>
            <p:cNvSpPr/>
            <p:nvPr/>
          </p:nvSpPr>
          <p:spPr>
            <a:xfrm>
              <a:off x="3087624" y="358444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 name="Flowchart: Connector 325"/>
            <p:cNvSpPr/>
            <p:nvPr/>
          </p:nvSpPr>
          <p:spPr>
            <a:xfrm>
              <a:off x="2895600" y="381304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7" name="Flowchart: Connector 326"/>
            <p:cNvSpPr/>
            <p:nvPr/>
          </p:nvSpPr>
          <p:spPr>
            <a:xfrm>
              <a:off x="2895600" y="39258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8" name="Flowchart: Connector 327"/>
            <p:cNvSpPr/>
            <p:nvPr/>
          </p:nvSpPr>
          <p:spPr>
            <a:xfrm>
              <a:off x="3087624" y="366064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Flowchart: Connector 328"/>
            <p:cNvSpPr/>
            <p:nvPr/>
          </p:nvSpPr>
          <p:spPr>
            <a:xfrm>
              <a:off x="3276600" y="34686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Flowchart: Connector 329"/>
            <p:cNvSpPr/>
            <p:nvPr/>
          </p:nvSpPr>
          <p:spPr>
            <a:xfrm>
              <a:off x="2932176" y="34686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1" name="Flowchart: Connector 330"/>
            <p:cNvSpPr/>
            <p:nvPr/>
          </p:nvSpPr>
          <p:spPr>
            <a:xfrm>
              <a:off x="2743200" y="381304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2" name="Flowchart: Connector 331"/>
            <p:cNvSpPr/>
            <p:nvPr/>
          </p:nvSpPr>
          <p:spPr>
            <a:xfrm>
              <a:off x="2971800" y="335584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3" name="Flowchart: Connector 332"/>
            <p:cNvSpPr/>
            <p:nvPr/>
          </p:nvSpPr>
          <p:spPr>
            <a:xfrm>
              <a:off x="3352800" y="343204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4" name="Flowchart: Connector 333"/>
            <p:cNvSpPr/>
            <p:nvPr/>
          </p:nvSpPr>
          <p:spPr>
            <a:xfrm>
              <a:off x="3048000" y="358444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 name="Flowchart: Connector 334"/>
            <p:cNvSpPr/>
            <p:nvPr/>
          </p:nvSpPr>
          <p:spPr>
            <a:xfrm>
              <a:off x="3087624" y="404164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6" name="Flowchart: Connector 335"/>
            <p:cNvSpPr/>
            <p:nvPr/>
          </p:nvSpPr>
          <p:spPr>
            <a:xfrm>
              <a:off x="2859024" y="381304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 name="Flowchart: Connector 336"/>
            <p:cNvSpPr/>
            <p:nvPr/>
          </p:nvSpPr>
          <p:spPr>
            <a:xfrm>
              <a:off x="2667000" y="404164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 name="Flowchart: Connector 337"/>
            <p:cNvSpPr/>
            <p:nvPr/>
          </p:nvSpPr>
          <p:spPr>
            <a:xfrm>
              <a:off x="2819400" y="411784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9" name="Flowchart: Connector 338"/>
            <p:cNvSpPr/>
            <p:nvPr/>
          </p:nvSpPr>
          <p:spPr>
            <a:xfrm>
              <a:off x="2859024" y="388924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0" name="Flowchart: Connector 339"/>
            <p:cNvSpPr/>
            <p:nvPr/>
          </p:nvSpPr>
          <p:spPr>
            <a:xfrm>
              <a:off x="2667000" y="388924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1" name="Flowchart: Connector 340"/>
            <p:cNvSpPr/>
            <p:nvPr/>
          </p:nvSpPr>
          <p:spPr>
            <a:xfrm>
              <a:off x="2855976" y="366064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2" name="Flowchart: Connector 341"/>
            <p:cNvSpPr/>
            <p:nvPr/>
          </p:nvSpPr>
          <p:spPr>
            <a:xfrm>
              <a:off x="3048000" y="33162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3" name="Flowchart: Connector 342"/>
            <p:cNvSpPr/>
            <p:nvPr/>
          </p:nvSpPr>
          <p:spPr>
            <a:xfrm>
              <a:off x="3276600" y="3505200"/>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4" name="Flowchart: Connector 343"/>
            <p:cNvSpPr/>
            <p:nvPr/>
          </p:nvSpPr>
          <p:spPr>
            <a:xfrm>
              <a:off x="3087624" y="33924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Flowchart: Connector 344"/>
            <p:cNvSpPr/>
            <p:nvPr/>
          </p:nvSpPr>
          <p:spPr>
            <a:xfrm>
              <a:off x="2895600" y="3733800"/>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6" name="Flowchart: Connector 345"/>
            <p:cNvSpPr/>
            <p:nvPr/>
          </p:nvSpPr>
          <p:spPr>
            <a:xfrm>
              <a:off x="3087624" y="34686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7" name="Flowchart: Connector 346"/>
            <p:cNvSpPr/>
            <p:nvPr/>
          </p:nvSpPr>
          <p:spPr>
            <a:xfrm>
              <a:off x="2859024" y="3160776"/>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Flowchart: Connector 347"/>
            <p:cNvSpPr/>
            <p:nvPr/>
          </p:nvSpPr>
          <p:spPr>
            <a:xfrm>
              <a:off x="2971800" y="34686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Flowchart: Connector 348"/>
            <p:cNvSpPr/>
            <p:nvPr/>
          </p:nvSpPr>
          <p:spPr>
            <a:xfrm>
              <a:off x="3048000" y="3352800"/>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0" name="Flowchart: Connector 349"/>
            <p:cNvSpPr/>
            <p:nvPr/>
          </p:nvSpPr>
          <p:spPr>
            <a:xfrm>
              <a:off x="3087624" y="3810000"/>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1" name="Flowchart: Connector 350"/>
            <p:cNvSpPr/>
            <p:nvPr/>
          </p:nvSpPr>
          <p:spPr>
            <a:xfrm>
              <a:off x="3011424" y="35448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2" name="Flowchart: Connector 351"/>
            <p:cNvSpPr/>
            <p:nvPr/>
          </p:nvSpPr>
          <p:spPr>
            <a:xfrm>
              <a:off x="2667000" y="3810000"/>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3" name="Flowchart: Connector 352"/>
            <p:cNvSpPr/>
            <p:nvPr/>
          </p:nvSpPr>
          <p:spPr>
            <a:xfrm>
              <a:off x="2819400" y="3886200"/>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4" name="Flowchart: Connector 353"/>
            <p:cNvSpPr/>
            <p:nvPr/>
          </p:nvSpPr>
          <p:spPr>
            <a:xfrm>
              <a:off x="3011424" y="36210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5" name="Flowchart: Connector 354"/>
            <p:cNvSpPr/>
            <p:nvPr/>
          </p:nvSpPr>
          <p:spPr>
            <a:xfrm>
              <a:off x="3200400" y="3429000"/>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6" name="Flowchart: Connector 355"/>
            <p:cNvSpPr/>
            <p:nvPr/>
          </p:nvSpPr>
          <p:spPr>
            <a:xfrm>
              <a:off x="2971800" y="3505200"/>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7" name="Flowchart: Connector 356"/>
            <p:cNvSpPr/>
            <p:nvPr/>
          </p:nvSpPr>
          <p:spPr>
            <a:xfrm>
              <a:off x="3200400" y="33924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 name="Flowchart: Connector 357"/>
            <p:cNvSpPr/>
            <p:nvPr/>
          </p:nvSpPr>
          <p:spPr>
            <a:xfrm>
              <a:off x="3240024" y="34686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9" name="Flowchart: Connector 358"/>
            <p:cNvSpPr/>
            <p:nvPr/>
          </p:nvSpPr>
          <p:spPr>
            <a:xfrm>
              <a:off x="3048000" y="36972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0" name="Flowchart: Connector 359"/>
            <p:cNvSpPr/>
            <p:nvPr/>
          </p:nvSpPr>
          <p:spPr>
            <a:xfrm>
              <a:off x="3048000" y="3810000"/>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1" name="Flowchart: Connector 360"/>
            <p:cNvSpPr/>
            <p:nvPr/>
          </p:nvSpPr>
          <p:spPr>
            <a:xfrm>
              <a:off x="3240024" y="35448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2" name="Flowchart: Connector 361"/>
            <p:cNvSpPr/>
            <p:nvPr/>
          </p:nvSpPr>
          <p:spPr>
            <a:xfrm>
              <a:off x="2895600" y="3581400"/>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3" name="Flowchart: Connector 362"/>
            <p:cNvSpPr/>
            <p:nvPr/>
          </p:nvSpPr>
          <p:spPr>
            <a:xfrm>
              <a:off x="3084576" y="3352800"/>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Flowchart: Connector 363"/>
            <p:cNvSpPr/>
            <p:nvPr/>
          </p:nvSpPr>
          <p:spPr>
            <a:xfrm>
              <a:off x="2895600" y="36972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Flowchart: Connector 364"/>
            <p:cNvSpPr/>
            <p:nvPr/>
          </p:nvSpPr>
          <p:spPr>
            <a:xfrm>
              <a:off x="3200400" y="34686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Flowchart: Connector 365"/>
            <p:cNvSpPr/>
            <p:nvPr/>
          </p:nvSpPr>
          <p:spPr>
            <a:xfrm>
              <a:off x="3011424" y="36972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7" name="Flowchart: Connector 366"/>
            <p:cNvSpPr/>
            <p:nvPr/>
          </p:nvSpPr>
          <p:spPr>
            <a:xfrm>
              <a:off x="2819400" y="39258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 name="Flowchart: Connector 367"/>
            <p:cNvSpPr/>
            <p:nvPr/>
          </p:nvSpPr>
          <p:spPr>
            <a:xfrm>
              <a:off x="2971800" y="40020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Flowchart: Connector 368"/>
            <p:cNvSpPr/>
            <p:nvPr/>
          </p:nvSpPr>
          <p:spPr>
            <a:xfrm>
              <a:off x="3011424" y="37734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0" name="Flowchart: Connector 369"/>
            <p:cNvSpPr/>
            <p:nvPr/>
          </p:nvSpPr>
          <p:spPr>
            <a:xfrm>
              <a:off x="2819400" y="37734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Flowchart: Connector 370"/>
            <p:cNvSpPr/>
            <p:nvPr/>
          </p:nvSpPr>
          <p:spPr>
            <a:xfrm>
              <a:off x="3352800" y="35448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2" name="Flowchart: Connector 371"/>
            <p:cNvSpPr/>
            <p:nvPr/>
          </p:nvSpPr>
          <p:spPr>
            <a:xfrm>
              <a:off x="3008376" y="35448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3" name="Flowchart: Connector 372"/>
            <p:cNvSpPr/>
            <p:nvPr/>
          </p:nvSpPr>
          <p:spPr>
            <a:xfrm>
              <a:off x="2895600" y="3810000"/>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4" name="Flowchart: Connector 373"/>
            <p:cNvSpPr/>
            <p:nvPr/>
          </p:nvSpPr>
          <p:spPr>
            <a:xfrm>
              <a:off x="3048000" y="36972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Flowchart: Connector 374"/>
            <p:cNvSpPr/>
            <p:nvPr/>
          </p:nvSpPr>
          <p:spPr>
            <a:xfrm>
              <a:off x="2782824" y="3962400"/>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6" name="Flowchart: Connector 375"/>
            <p:cNvSpPr/>
            <p:nvPr/>
          </p:nvSpPr>
          <p:spPr>
            <a:xfrm>
              <a:off x="2514600" y="4038600"/>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7" name="Flowchart: Connector 376"/>
            <p:cNvSpPr/>
            <p:nvPr/>
          </p:nvSpPr>
          <p:spPr>
            <a:xfrm>
              <a:off x="2935224" y="3962400"/>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8" name="Flowchart: Connector 377"/>
            <p:cNvSpPr/>
            <p:nvPr/>
          </p:nvSpPr>
          <p:spPr>
            <a:xfrm>
              <a:off x="2706624" y="37734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9" name="Flowchart: Connector 378"/>
            <p:cNvSpPr/>
            <p:nvPr/>
          </p:nvSpPr>
          <p:spPr>
            <a:xfrm>
              <a:off x="2819400" y="3962400"/>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0" name="Flowchart: Connector 379"/>
            <p:cNvSpPr/>
            <p:nvPr/>
          </p:nvSpPr>
          <p:spPr>
            <a:xfrm>
              <a:off x="2706624" y="4114800"/>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1" name="Flowchart: Connector 380"/>
            <p:cNvSpPr/>
            <p:nvPr/>
          </p:nvSpPr>
          <p:spPr>
            <a:xfrm>
              <a:off x="2630424" y="38496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2" name="Flowchart: Connector 381"/>
            <p:cNvSpPr/>
            <p:nvPr/>
          </p:nvSpPr>
          <p:spPr>
            <a:xfrm>
              <a:off x="2438400" y="4191000"/>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3" name="Flowchart: Connector 382"/>
            <p:cNvSpPr/>
            <p:nvPr/>
          </p:nvSpPr>
          <p:spPr>
            <a:xfrm>
              <a:off x="2859024" y="4114800"/>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4" name="Flowchart: Connector 383"/>
            <p:cNvSpPr/>
            <p:nvPr/>
          </p:nvSpPr>
          <p:spPr>
            <a:xfrm>
              <a:off x="2630424" y="39258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5" name="Flowchart: Connector 384"/>
            <p:cNvSpPr/>
            <p:nvPr/>
          </p:nvSpPr>
          <p:spPr>
            <a:xfrm>
              <a:off x="2819400" y="3733800"/>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6" name="Flowchart: Connector 385"/>
            <p:cNvSpPr/>
            <p:nvPr/>
          </p:nvSpPr>
          <p:spPr>
            <a:xfrm>
              <a:off x="2667000" y="3581400"/>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7" name="Flowchart: Connector 386"/>
            <p:cNvSpPr/>
            <p:nvPr/>
          </p:nvSpPr>
          <p:spPr>
            <a:xfrm>
              <a:off x="3048000" y="3886200"/>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8" name="Flowchart: Connector 387"/>
            <p:cNvSpPr/>
            <p:nvPr/>
          </p:nvSpPr>
          <p:spPr>
            <a:xfrm>
              <a:off x="2935224" y="4038600"/>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 name="Flowchart: Connector 388"/>
            <p:cNvSpPr/>
            <p:nvPr/>
          </p:nvSpPr>
          <p:spPr>
            <a:xfrm>
              <a:off x="2859024" y="37734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0" name="Flowchart: Connector 389"/>
            <p:cNvSpPr/>
            <p:nvPr/>
          </p:nvSpPr>
          <p:spPr>
            <a:xfrm>
              <a:off x="2667000" y="40020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1" name="Flowchart: Connector 390"/>
            <p:cNvSpPr/>
            <p:nvPr/>
          </p:nvSpPr>
          <p:spPr>
            <a:xfrm>
              <a:off x="2667000" y="4114800"/>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2" name="Flowchart: Connector 391"/>
            <p:cNvSpPr/>
            <p:nvPr/>
          </p:nvSpPr>
          <p:spPr>
            <a:xfrm>
              <a:off x="3087624" y="4038600"/>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3" name="Flowchart: Connector 392"/>
            <p:cNvSpPr/>
            <p:nvPr/>
          </p:nvSpPr>
          <p:spPr>
            <a:xfrm>
              <a:off x="2859024" y="38496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4" name="Flowchart: Connector 393"/>
            <p:cNvSpPr/>
            <p:nvPr/>
          </p:nvSpPr>
          <p:spPr>
            <a:xfrm>
              <a:off x="2514600" y="3886200"/>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5" name="Flowchart: Connector 394"/>
            <p:cNvSpPr/>
            <p:nvPr/>
          </p:nvSpPr>
          <p:spPr>
            <a:xfrm>
              <a:off x="3048000" y="3657600"/>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Flowchart: Connector 395"/>
            <p:cNvSpPr/>
            <p:nvPr/>
          </p:nvSpPr>
          <p:spPr>
            <a:xfrm>
              <a:off x="2514600" y="40020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Flowchart: Connector 396"/>
            <p:cNvSpPr/>
            <p:nvPr/>
          </p:nvSpPr>
          <p:spPr>
            <a:xfrm>
              <a:off x="2971800" y="40782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8" name="Flowchart: Connector 397"/>
            <p:cNvSpPr/>
            <p:nvPr/>
          </p:nvSpPr>
          <p:spPr>
            <a:xfrm>
              <a:off x="2819400" y="37734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Flowchart: Connector 398"/>
            <p:cNvSpPr/>
            <p:nvPr/>
          </p:nvSpPr>
          <p:spPr>
            <a:xfrm>
              <a:off x="2859024" y="42306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Flowchart: Connector 399"/>
            <p:cNvSpPr/>
            <p:nvPr/>
          </p:nvSpPr>
          <p:spPr>
            <a:xfrm>
              <a:off x="2630424" y="40020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1" name="Flowchart: Connector 400"/>
            <p:cNvSpPr/>
            <p:nvPr/>
          </p:nvSpPr>
          <p:spPr>
            <a:xfrm>
              <a:off x="2438400" y="42306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2" name="Flowchart: Connector 401"/>
            <p:cNvSpPr/>
            <p:nvPr/>
          </p:nvSpPr>
          <p:spPr>
            <a:xfrm>
              <a:off x="3011424" y="42306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3" name="Flowchart: Connector 402"/>
            <p:cNvSpPr/>
            <p:nvPr/>
          </p:nvSpPr>
          <p:spPr>
            <a:xfrm>
              <a:off x="2630424" y="40782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4" name="Flowchart: Connector 403"/>
            <p:cNvSpPr/>
            <p:nvPr/>
          </p:nvSpPr>
          <p:spPr>
            <a:xfrm>
              <a:off x="2438400" y="40782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5" name="Flowchart: Connector 404"/>
            <p:cNvSpPr/>
            <p:nvPr/>
          </p:nvSpPr>
          <p:spPr>
            <a:xfrm>
              <a:off x="2971800" y="38496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6" name="Flowchart: Connector 405"/>
            <p:cNvSpPr/>
            <p:nvPr/>
          </p:nvSpPr>
          <p:spPr>
            <a:xfrm>
              <a:off x="2627376" y="38496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7" name="Flowchart: Connector 406"/>
            <p:cNvSpPr/>
            <p:nvPr/>
          </p:nvSpPr>
          <p:spPr>
            <a:xfrm>
              <a:off x="3276600" y="33924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8" name="Flowchart: Connector 407"/>
            <p:cNvSpPr/>
            <p:nvPr/>
          </p:nvSpPr>
          <p:spPr>
            <a:xfrm>
              <a:off x="3429000" y="327964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 name="Flowchart: Connector 408"/>
            <p:cNvSpPr/>
            <p:nvPr/>
          </p:nvSpPr>
          <p:spPr>
            <a:xfrm>
              <a:off x="3163824" y="35448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 name="Flowchart: Connector 409"/>
            <p:cNvSpPr/>
            <p:nvPr/>
          </p:nvSpPr>
          <p:spPr>
            <a:xfrm>
              <a:off x="3087624" y="327964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 name="Flowchart: Connector 410"/>
            <p:cNvSpPr/>
            <p:nvPr/>
          </p:nvSpPr>
          <p:spPr>
            <a:xfrm>
              <a:off x="2859024" y="3124200"/>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 name="Flowchart: Connector 411"/>
            <p:cNvSpPr/>
            <p:nvPr/>
          </p:nvSpPr>
          <p:spPr>
            <a:xfrm>
              <a:off x="3544824" y="335584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3" name="Flowchart: Connector 412"/>
            <p:cNvSpPr/>
            <p:nvPr/>
          </p:nvSpPr>
          <p:spPr>
            <a:xfrm>
              <a:off x="2895600" y="36210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4" name="Flowchart: Connector 413"/>
            <p:cNvSpPr/>
            <p:nvPr/>
          </p:nvSpPr>
          <p:spPr>
            <a:xfrm>
              <a:off x="3316224" y="35448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5" name="Flowchart: Connector 414"/>
            <p:cNvSpPr/>
            <p:nvPr/>
          </p:nvSpPr>
          <p:spPr>
            <a:xfrm>
              <a:off x="3087624" y="335584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6" name="Flowchart: Connector 415"/>
            <p:cNvSpPr/>
            <p:nvPr/>
          </p:nvSpPr>
          <p:spPr>
            <a:xfrm>
              <a:off x="3276600" y="31638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7" name="Flowchart: Connector 416"/>
            <p:cNvSpPr/>
            <p:nvPr/>
          </p:nvSpPr>
          <p:spPr>
            <a:xfrm>
              <a:off x="2971800" y="335584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8" name="Flowchart: Connector 417"/>
            <p:cNvSpPr/>
            <p:nvPr/>
          </p:nvSpPr>
          <p:spPr>
            <a:xfrm>
              <a:off x="3200400" y="35448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9" name="Flowchart: Connector 418"/>
            <p:cNvSpPr/>
            <p:nvPr/>
          </p:nvSpPr>
          <p:spPr>
            <a:xfrm>
              <a:off x="3352800" y="30876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0" name="Flowchart: Connector 419"/>
            <p:cNvSpPr/>
            <p:nvPr/>
          </p:nvSpPr>
          <p:spPr>
            <a:xfrm>
              <a:off x="3048000" y="32400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1" name="Flowchart: Connector 420"/>
            <p:cNvSpPr/>
            <p:nvPr/>
          </p:nvSpPr>
          <p:spPr>
            <a:xfrm>
              <a:off x="3087624" y="36972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2" name="Flowchart: Connector 421"/>
            <p:cNvSpPr/>
            <p:nvPr/>
          </p:nvSpPr>
          <p:spPr>
            <a:xfrm>
              <a:off x="3011424" y="343204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3" name="Flowchart: Connector 422"/>
            <p:cNvSpPr/>
            <p:nvPr/>
          </p:nvSpPr>
          <p:spPr>
            <a:xfrm>
              <a:off x="3468624" y="31638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4" name="Flowchart: Connector 423"/>
            <p:cNvSpPr/>
            <p:nvPr/>
          </p:nvSpPr>
          <p:spPr>
            <a:xfrm>
              <a:off x="2819400" y="37734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5" name="Flowchart: Connector 424"/>
            <p:cNvSpPr/>
            <p:nvPr/>
          </p:nvSpPr>
          <p:spPr>
            <a:xfrm>
              <a:off x="3011424" y="350824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6" name="Flowchart: Connector 425"/>
            <p:cNvSpPr/>
            <p:nvPr/>
          </p:nvSpPr>
          <p:spPr>
            <a:xfrm>
              <a:off x="2782824" y="3124200"/>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7" name="Flowchart: Connector 426"/>
            <p:cNvSpPr/>
            <p:nvPr/>
          </p:nvSpPr>
          <p:spPr>
            <a:xfrm>
              <a:off x="3200400" y="33162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8" name="Flowchart: Connector 427"/>
            <p:cNvSpPr/>
            <p:nvPr/>
          </p:nvSpPr>
          <p:spPr>
            <a:xfrm>
              <a:off x="2971800" y="33924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9" name="Flowchart: Connector 428"/>
            <p:cNvSpPr/>
            <p:nvPr/>
          </p:nvSpPr>
          <p:spPr>
            <a:xfrm>
              <a:off x="3200400" y="327964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 name="Flowchart: Connector 429"/>
            <p:cNvSpPr/>
            <p:nvPr/>
          </p:nvSpPr>
          <p:spPr>
            <a:xfrm>
              <a:off x="3276600" y="31638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1" name="Flowchart: Connector 430"/>
            <p:cNvSpPr/>
            <p:nvPr/>
          </p:nvSpPr>
          <p:spPr>
            <a:xfrm>
              <a:off x="3240024" y="335584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2" name="Flowchart: Connector 431"/>
            <p:cNvSpPr/>
            <p:nvPr/>
          </p:nvSpPr>
          <p:spPr>
            <a:xfrm>
              <a:off x="3048000" y="358444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3" name="Flowchart: Connector 432"/>
            <p:cNvSpPr/>
            <p:nvPr/>
          </p:nvSpPr>
          <p:spPr>
            <a:xfrm>
              <a:off x="3048000" y="36972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4" name="Flowchart: Connector 433"/>
            <p:cNvSpPr/>
            <p:nvPr/>
          </p:nvSpPr>
          <p:spPr>
            <a:xfrm>
              <a:off x="3240024" y="343204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5" name="Flowchart: Connector 434"/>
            <p:cNvSpPr/>
            <p:nvPr/>
          </p:nvSpPr>
          <p:spPr>
            <a:xfrm>
              <a:off x="2895600" y="34686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6" name="Flowchart: Connector 435"/>
            <p:cNvSpPr/>
            <p:nvPr/>
          </p:nvSpPr>
          <p:spPr>
            <a:xfrm>
              <a:off x="3429000" y="32400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7" name="Flowchart: Connector 436"/>
            <p:cNvSpPr/>
            <p:nvPr/>
          </p:nvSpPr>
          <p:spPr>
            <a:xfrm>
              <a:off x="3084576" y="32400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8" name="Flowchart: Connector 437"/>
            <p:cNvSpPr/>
            <p:nvPr/>
          </p:nvSpPr>
          <p:spPr>
            <a:xfrm>
              <a:off x="2895600" y="358444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9" name="Flowchart: Connector 438"/>
            <p:cNvSpPr/>
            <p:nvPr/>
          </p:nvSpPr>
          <p:spPr>
            <a:xfrm>
              <a:off x="3505200" y="320344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0" name="Flowchart: Connector 439"/>
            <p:cNvSpPr/>
            <p:nvPr/>
          </p:nvSpPr>
          <p:spPr>
            <a:xfrm>
              <a:off x="3200400" y="335584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1" name="Flowchart: Connector 440"/>
            <p:cNvSpPr/>
            <p:nvPr/>
          </p:nvSpPr>
          <p:spPr>
            <a:xfrm>
              <a:off x="3011424" y="358444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2" name="Flowchart: Connector 441"/>
            <p:cNvSpPr/>
            <p:nvPr/>
          </p:nvSpPr>
          <p:spPr>
            <a:xfrm>
              <a:off x="2819400" y="381304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3" name="Flowchart: Connector 442"/>
            <p:cNvSpPr/>
            <p:nvPr/>
          </p:nvSpPr>
          <p:spPr>
            <a:xfrm>
              <a:off x="2971800" y="388924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4" name="Flowchart: Connector 443"/>
            <p:cNvSpPr/>
            <p:nvPr/>
          </p:nvSpPr>
          <p:spPr>
            <a:xfrm>
              <a:off x="3011424" y="366064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5" name="Flowchart: Connector 444"/>
            <p:cNvSpPr/>
            <p:nvPr/>
          </p:nvSpPr>
          <p:spPr>
            <a:xfrm>
              <a:off x="2819400" y="366064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6" name="Flowchart: Connector 445"/>
            <p:cNvSpPr/>
            <p:nvPr/>
          </p:nvSpPr>
          <p:spPr>
            <a:xfrm>
              <a:off x="3352800" y="343204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7" name="Flowchart: Connector 446"/>
            <p:cNvSpPr/>
            <p:nvPr/>
          </p:nvSpPr>
          <p:spPr>
            <a:xfrm>
              <a:off x="3008376" y="343204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8" name="Flowchart: Connector 447"/>
            <p:cNvSpPr/>
            <p:nvPr/>
          </p:nvSpPr>
          <p:spPr>
            <a:xfrm>
              <a:off x="3200400" y="30876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9" name="Flowchart: Connector 448"/>
            <p:cNvSpPr/>
            <p:nvPr/>
          </p:nvSpPr>
          <p:spPr>
            <a:xfrm>
              <a:off x="3429000" y="3276600"/>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0" name="Flowchart: Connector 449"/>
            <p:cNvSpPr/>
            <p:nvPr/>
          </p:nvSpPr>
          <p:spPr>
            <a:xfrm>
              <a:off x="3316224" y="3429000"/>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1" name="Flowchart: Connector 450"/>
            <p:cNvSpPr/>
            <p:nvPr/>
          </p:nvSpPr>
          <p:spPr>
            <a:xfrm>
              <a:off x="3240024" y="31638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2" name="Flowchart: Connector 451"/>
            <p:cNvSpPr/>
            <p:nvPr/>
          </p:nvSpPr>
          <p:spPr>
            <a:xfrm>
              <a:off x="2895600" y="3429000"/>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3" name="Flowchart: Connector 452"/>
            <p:cNvSpPr/>
            <p:nvPr/>
          </p:nvSpPr>
          <p:spPr>
            <a:xfrm>
              <a:off x="3048000" y="3505200"/>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4" name="Flowchart: Connector 453"/>
            <p:cNvSpPr/>
            <p:nvPr/>
          </p:nvSpPr>
          <p:spPr>
            <a:xfrm>
              <a:off x="3240024" y="32400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5" name="Flowchart: Connector 454"/>
            <p:cNvSpPr/>
            <p:nvPr/>
          </p:nvSpPr>
          <p:spPr>
            <a:xfrm>
              <a:off x="2932176" y="312724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6" name="Flowchart: Connector 455"/>
            <p:cNvSpPr/>
            <p:nvPr/>
          </p:nvSpPr>
          <p:spPr>
            <a:xfrm>
              <a:off x="2895600" y="31638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7" name="Flowchart: Connector 456"/>
            <p:cNvSpPr/>
            <p:nvPr/>
          </p:nvSpPr>
          <p:spPr>
            <a:xfrm>
              <a:off x="2895600" y="3352800"/>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8" name="Flowchart: Connector 457"/>
            <p:cNvSpPr/>
            <p:nvPr/>
          </p:nvSpPr>
          <p:spPr>
            <a:xfrm>
              <a:off x="3124200" y="32400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9" name="Flowchart: Connector 458"/>
            <p:cNvSpPr/>
            <p:nvPr/>
          </p:nvSpPr>
          <p:spPr>
            <a:xfrm>
              <a:off x="3352800" y="3429000"/>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0" name="Flowchart: Connector 459"/>
            <p:cNvSpPr/>
            <p:nvPr/>
          </p:nvSpPr>
          <p:spPr>
            <a:xfrm>
              <a:off x="3200400" y="3124200"/>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1" name="Flowchart: Connector 460"/>
            <p:cNvSpPr/>
            <p:nvPr/>
          </p:nvSpPr>
          <p:spPr>
            <a:xfrm>
              <a:off x="3163824" y="33162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2" name="Flowchart: Connector 461"/>
            <p:cNvSpPr/>
            <p:nvPr/>
          </p:nvSpPr>
          <p:spPr>
            <a:xfrm>
              <a:off x="2819400" y="3581400"/>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3" name="Flowchart: Connector 462"/>
            <p:cNvSpPr/>
            <p:nvPr/>
          </p:nvSpPr>
          <p:spPr>
            <a:xfrm>
              <a:off x="2971800" y="3657600"/>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4" name="Flowchart: Connector 463"/>
            <p:cNvSpPr/>
            <p:nvPr/>
          </p:nvSpPr>
          <p:spPr>
            <a:xfrm>
              <a:off x="3163824" y="33924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5" name="Flowchart: Connector 464"/>
            <p:cNvSpPr/>
            <p:nvPr/>
          </p:nvSpPr>
          <p:spPr>
            <a:xfrm>
              <a:off x="3352800" y="3200400"/>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6" name="Flowchart: Connector 465"/>
            <p:cNvSpPr/>
            <p:nvPr/>
          </p:nvSpPr>
          <p:spPr>
            <a:xfrm>
              <a:off x="3124200" y="3276600"/>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7" name="Flowchart: Connector 466"/>
            <p:cNvSpPr/>
            <p:nvPr/>
          </p:nvSpPr>
          <p:spPr>
            <a:xfrm>
              <a:off x="3352800" y="3048000"/>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8" name="Flowchart: Connector 467"/>
            <p:cNvSpPr/>
            <p:nvPr/>
          </p:nvSpPr>
          <p:spPr>
            <a:xfrm>
              <a:off x="3392424" y="32400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9" name="Flowchart: Connector 468"/>
            <p:cNvSpPr/>
            <p:nvPr/>
          </p:nvSpPr>
          <p:spPr>
            <a:xfrm>
              <a:off x="3200400" y="34686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0" name="Flowchart: Connector 469"/>
            <p:cNvSpPr/>
            <p:nvPr/>
          </p:nvSpPr>
          <p:spPr>
            <a:xfrm>
              <a:off x="3392424" y="33162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1" name="Flowchart: Connector 470"/>
            <p:cNvSpPr/>
            <p:nvPr/>
          </p:nvSpPr>
          <p:spPr>
            <a:xfrm>
              <a:off x="3048000" y="3352800"/>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2" name="Flowchart: Connector 471"/>
            <p:cNvSpPr/>
            <p:nvPr/>
          </p:nvSpPr>
          <p:spPr>
            <a:xfrm>
              <a:off x="3236976" y="3124200"/>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3" name="Flowchart: Connector 472"/>
            <p:cNvSpPr/>
            <p:nvPr/>
          </p:nvSpPr>
          <p:spPr>
            <a:xfrm>
              <a:off x="3048000" y="34686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4" name="Flowchart: Connector 473"/>
            <p:cNvSpPr/>
            <p:nvPr/>
          </p:nvSpPr>
          <p:spPr>
            <a:xfrm>
              <a:off x="3352800" y="32400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5" name="Flowchart: Connector 474"/>
            <p:cNvSpPr/>
            <p:nvPr/>
          </p:nvSpPr>
          <p:spPr>
            <a:xfrm>
              <a:off x="3163824" y="34686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6" name="Flowchart: Connector 475"/>
            <p:cNvSpPr/>
            <p:nvPr/>
          </p:nvSpPr>
          <p:spPr>
            <a:xfrm>
              <a:off x="2971800" y="36972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7" name="Flowchart: Connector 476"/>
            <p:cNvSpPr/>
            <p:nvPr/>
          </p:nvSpPr>
          <p:spPr>
            <a:xfrm>
              <a:off x="2971800" y="35448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8" name="Flowchart: Connector 477"/>
            <p:cNvSpPr/>
            <p:nvPr/>
          </p:nvSpPr>
          <p:spPr>
            <a:xfrm>
              <a:off x="3505200" y="33162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9" name="Flowchart: Connector 478"/>
            <p:cNvSpPr/>
            <p:nvPr/>
          </p:nvSpPr>
          <p:spPr>
            <a:xfrm>
              <a:off x="3160776" y="33162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0" name="Flowchart: Connector 479"/>
            <p:cNvSpPr/>
            <p:nvPr/>
          </p:nvSpPr>
          <p:spPr>
            <a:xfrm>
              <a:off x="3048000" y="3581400"/>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 name="Flowchart: Connector 480"/>
            <p:cNvSpPr/>
            <p:nvPr/>
          </p:nvSpPr>
          <p:spPr>
            <a:xfrm>
              <a:off x="3200400" y="34686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2" name="Flowchart: Connector 481"/>
            <p:cNvSpPr/>
            <p:nvPr/>
          </p:nvSpPr>
          <p:spPr>
            <a:xfrm>
              <a:off x="2935224" y="3733800"/>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3" name="Flowchart: Connector 482"/>
            <p:cNvSpPr/>
            <p:nvPr/>
          </p:nvSpPr>
          <p:spPr>
            <a:xfrm>
              <a:off x="3316224" y="35448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4" name="Flowchart: Connector 483"/>
            <p:cNvSpPr/>
            <p:nvPr/>
          </p:nvSpPr>
          <p:spPr>
            <a:xfrm>
              <a:off x="2667000" y="3810000"/>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5" name="Flowchart: Connector 484"/>
            <p:cNvSpPr/>
            <p:nvPr/>
          </p:nvSpPr>
          <p:spPr>
            <a:xfrm>
              <a:off x="3087624" y="3733800"/>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6" name="Flowchart: Connector 485"/>
            <p:cNvSpPr/>
            <p:nvPr/>
          </p:nvSpPr>
          <p:spPr>
            <a:xfrm>
              <a:off x="2859024" y="35448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7" name="Flowchart: Connector 486"/>
            <p:cNvSpPr/>
            <p:nvPr/>
          </p:nvSpPr>
          <p:spPr>
            <a:xfrm>
              <a:off x="2859024" y="3124200"/>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8" name="Flowchart: Connector 487"/>
            <p:cNvSpPr/>
            <p:nvPr/>
          </p:nvSpPr>
          <p:spPr>
            <a:xfrm>
              <a:off x="2971800" y="3733800"/>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9" name="Flowchart: Connector 488"/>
            <p:cNvSpPr/>
            <p:nvPr/>
          </p:nvSpPr>
          <p:spPr>
            <a:xfrm>
              <a:off x="2859024" y="3886200"/>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0" name="Flowchart: Connector 489"/>
            <p:cNvSpPr/>
            <p:nvPr/>
          </p:nvSpPr>
          <p:spPr>
            <a:xfrm>
              <a:off x="2898648" y="320344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1" name="Flowchart: Connector 490"/>
            <p:cNvSpPr/>
            <p:nvPr/>
          </p:nvSpPr>
          <p:spPr>
            <a:xfrm>
              <a:off x="2438400" y="3886200"/>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2" name="Flowchart: Connector 491"/>
            <p:cNvSpPr/>
            <p:nvPr/>
          </p:nvSpPr>
          <p:spPr>
            <a:xfrm>
              <a:off x="3011424" y="3886200"/>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3" name="Flowchart: Connector 492"/>
            <p:cNvSpPr/>
            <p:nvPr/>
          </p:nvSpPr>
          <p:spPr>
            <a:xfrm>
              <a:off x="2898648" y="327964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4" name="Flowchart: Connector 493"/>
            <p:cNvSpPr/>
            <p:nvPr/>
          </p:nvSpPr>
          <p:spPr>
            <a:xfrm>
              <a:off x="2971800" y="3505200"/>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5" name="Flowchart: Connector 494"/>
            <p:cNvSpPr/>
            <p:nvPr/>
          </p:nvSpPr>
          <p:spPr>
            <a:xfrm>
              <a:off x="2859024" y="3160776"/>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6" name="Flowchart: Connector 495"/>
            <p:cNvSpPr/>
            <p:nvPr/>
          </p:nvSpPr>
          <p:spPr>
            <a:xfrm>
              <a:off x="2971800" y="34686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7" name="Flowchart: Connector 496"/>
            <p:cNvSpPr/>
            <p:nvPr/>
          </p:nvSpPr>
          <p:spPr>
            <a:xfrm>
              <a:off x="3011424" y="35448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8" name="Flowchart: Connector 497"/>
            <p:cNvSpPr/>
            <p:nvPr/>
          </p:nvSpPr>
          <p:spPr>
            <a:xfrm>
              <a:off x="2819400" y="37734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9" name="Flowchart: Connector 498"/>
            <p:cNvSpPr/>
            <p:nvPr/>
          </p:nvSpPr>
          <p:spPr>
            <a:xfrm>
              <a:off x="2819400" y="3886200"/>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0" name="Flowchart: Connector 499"/>
            <p:cNvSpPr/>
            <p:nvPr/>
          </p:nvSpPr>
          <p:spPr>
            <a:xfrm>
              <a:off x="3011424" y="36210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1" name="Flowchart: Connector 500"/>
            <p:cNvSpPr/>
            <p:nvPr/>
          </p:nvSpPr>
          <p:spPr>
            <a:xfrm>
              <a:off x="3200400" y="3429000"/>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2" name="Flowchart: Connector 501"/>
            <p:cNvSpPr/>
            <p:nvPr/>
          </p:nvSpPr>
          <p:spPr>
            <a:xfrm>
              <a:off x="2667000" y="37734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3" name="Flowchart: Connector 502"/>
            <p:cNvSpPr/>
            <p:nvPr/>
          </p:nvSpPr>
          <p:spPr>
            <a:xfrm>
              <a:off x="3276600" y="33924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4" name="Flowchart: Connector 503"/>
            <p:cNvSpPr/>
            <p:nvPr/>
          </p:nvSpPr>
          <p:spPr>
            <a:xfrm>
              <a:off x="2971800" y="35448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5" name="Flowchart: Connector 504"/>
            <p:cNvSpPr/>
            <p:nvPr/>
          </p:nvSpPr>
          <p:spPr>
            <a:xfrm>
              <a:off x="2782824" y="37734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6" name="Flowchart: Connector 505"/>
            <p:cNvSpPr/>
            <p:nvPr/>
          </p:nvSpPr>
          <p:spPr>
            <a:xfrm>
              <a:off x="3392424" y="34686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7" name="Flowchart: Connector 506"/>
            <p:cNvSpPr/>
            <p:nvPr/>
          </p:nvSpPr>
          <p:spPr>
            <a:xfrm>
              <a:off x="2782824" y="38496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8" name="Flowchart: Connector 507"/>
            <p:cNvSpPr/>
            <p:nvPr/>
          </p:nvSpPr>
          <p:spPr>
            <a:xfrm>
              <a:off x="2590800" y="38496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9" name="Flowchart: Connector 508"/>
            <p:cNvSpPr/>
            <p:nvPr/>
          </p:nvSpPr>
          <p:spPr>
            <a:xfrm>
              <a:off x="2895600" y="320344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0" name="Flowchart: Connector 509"/>
            <p:cNvSpPr/>
            <p:nvPr/>
          </p:nvSpPr>
          <p:spPr>
            <a:xfrm>
              <a:off x="3316224" y="3581400"/>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1" name="Flowchart: Connector 510"/>
            <p:cNvSpPr/>
            <p:nvPr/>
          </p:nvSpPr>
          <p:spPr>
            <a:xfrm>
              <a:off x="3352800" y="3581400"/>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 name="Flowchart: Connector 511"/>
            <p:cNvSpPr/>
            <p:nvPr/>
          </p:nvSpPr>
          <p:spPr>
            <a:xfrm>
              <a:off x="3200400" y="36210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 name="Flowchart: Connector 512"/>
            <p:cNvSpPr/>
            <p:nvPr/>
          </p:nvSpPr>
          <p:spPr>
            <a:xfrm>
              <a:off x="3392424" y="3617976"/>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 name="Flowchart: Connector 513"/>
            <p:cNvSpPr/>
            <p:nvPr/>
          </p:nvSpPr>
          <p:spPr>
            <a:xfrm>
              <a:off x="3352800" y="3617976"/>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 name="Flowchart: Connector 514"/>
            <p:cNvSpPr/>
            <p:nvPr/>
          </p:nvSpPr>
          <p:spPr>
            <a:xfrm>
              <a:off x="3316224" y="3581400"/>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6" name="Flowchart: Connector 515"/>
            <p:cNvSpPr/>
            <p:nvPr/>
          </p:nvSpPr>
          <p:spPr>
            <a:xfrm>
              <a:off x="3200400" y="3617976"/>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7" name="Flowchart: Connector 516"/>
            <p:cNvSpPr/>
            <p:nvPr/>
          </p:nvSpPr>
          <p:spPr>
            <a:xfrm>
              <a:off x="3276600" y="3657600"/>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8" name="Flowchart: Connector 517"/>
            <p:cNvSpPr/>
            <p:nvPr/>
          </p:nvSpPr>
          <p:spPr>
            <a:xfrm>
              <a:off x="3392424" y="3617976"/>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9" name="Flowchart: Connector 518"/>
            <p:cNvSpPr/>
            <p:nvPr/>
          </p:nvSpPr>
          <p:spPr>
            <a:xfrm>
              <a:off x="3505200" y="3200400"/>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cxnSp>
          <p:nvCxnSpPr>
            <p:cNvPr id="520" name="Straight Connector 519"/>
            <p:cNvCxnSpPr/>
            <p:nvPr/>
          </p:nvCxnSpPr>
          <p:spPr>
            <a:xfrm flipV="1">
              <a:off x="2438400" y="2438400"/>
              <a:ext cx="1676400" cy="1905000"/>
            </a:xfrm>
            <a:prstGeom prst="line">
              <a:avLst/>
            </a:prstGeom>
          </p:spPr>
          <p:style>
            <a:lnRef idx="1">
              <a:schemeClr val="dk1"/>
            </a:lnRef>
            <a:fillRef idx="0">
              <a:schemeClr val="dk1"/>
            </a:fillRef>
            <a:effectRef idx="0">
              <a:schemeClr val="dk1"/>
            </a:effectRef>
            <a:fontRef idx="minor">
              <a:schemeClr val="tx1"/>
            </a:fontRef>
          </p:style>
        </p:cxnSp>
        <p:sp>
          <p:nvSpPr>
            <p:cNvPr id="521" name="Flowchart: Connector 520"/>
            <p:cNvSpPr/>
            <p:nvPr/>
          </p:nvSpPr>
          <p:spPr>
            <a:xfrm>
              <a:off x="2706624" y="305104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 name="Flowchart: Connector 521"/>
            <p:cNvSpPr/>
            <p:nvPr/>
          </p:nvSpPr>
          <p:spPr>
            <a:xfrm>
              <a:off x="2743200" y="2971800"/>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3" name="Flowchart: Connector 522"/>
            <p:cNvSpPr/>
            <p:nvPr/>
          </p:nvSpPr>
          <p:spPr>
            <a:xfrm>
              <a:off x="2782824" y="29352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4" name="Flowchart: Connector 523"/>
            <p:cNvSpPr/>
            <p:nvPr/>
          </p:nvSpPr>
          <p:spPr>
            <a:xfrm>
              <a:off x="2819400" y="29352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5" name="Flowchart: Connector 524"/>
            <p:cNvSpPr/>
            <p:nvPr/>
          </p:nvSpPr>
          <p:spPr>
            <a:xfrm>
              <a:off x="2935224" y="320344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6" name="Flowchart: Connector 525"/>
            <p:cNvSpPr/>
            <p:nvPr/>
          </p:nvSpPr>
          <p:spPr>
            <a:xfrm>
              <a:off x="2859024" y="30876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7" name="Flowchart: Connector 526"/>
            <p:cNvSpPr/>
            <p:nvPr/>
          </p:nvSpPr>
          <p:spPr>
            <a:xfrm>
              <a:off x="2667000" y="297484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8" name="Flowchart: Connector 527"/>
            <p:cNvSpPr/>
            <p:nvPr/>
          </p:nvSpPr>
          <p:spPr>
            <a:xfrm>
              <a:off x="2895600" y="320344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9" name="Flowchart: Connector 528"/>
            <p:cNvSpPr/>
            <p:nvPr/>
          </p:nvSpPr>
          <p:spPr>
            <a:xfrm>
              <a:off x="2859024" y="320344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0" name="Flowchart: Connector 529"/>
            <p:cNvSpPr/>
            <p:nvPr/>
          </p:nvSpPr>
          <p:spPr>
            <a:xfrm>
              <a:off x="3011424" y="33162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1" name="Flowchart: Connector 530"/>
            <p:cNvSpPr/>
            <p:nvPr/>
          </p:nvSpPr>
          <p:spPr>
            <a:xfrm>
              <a:off x="2859024" y="2971800"/>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2" name="Flowchart: Connector 531"/>
            <p:cNvSpPr/>
            <p:nvPr/>
          </p:nvSpPr>
          <p:spPr>
            <a:xfrm>
              <a:off x="2819400" y="2971800"/>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3" name="Flowchart: Connector 532"/>
            <p:cNvSpPr/>
            <p:nvPr/>
          </p:nvSpPr>
          <p:spPr>
            <a:xfrm>
              <a:off x="2743200" y="31638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4" name="Flowchart: Connector 533"/>
            <p:cNvSpPr/>
            <p:nvPr/>
          </p:nvSpPr>
          <p:spPr>
            <a:xfrm>
              <a:off x="2782824" y="29352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5" name="Flowchart: Connector 534"/>
            <p:cNvSpPr/>
            <p:nvPr/>
          </p:nvSpPr>
          <p:spPr>
            <a:xfrm>
              <a:off x="2667000" y="2971800"/>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6" name="Flowchart: Connector 535"/>
            <p:cNvSpPr/>
            <p:nvPr/>
          </p:nvSpPr>
          <p:spPr>
            <a:xfrm>
              <a:off x="2935224" y="32400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7" name="Flowchart: Connector 536"/>
            <p:cNvSpPr/>
            <p:nvPr/>
          </p:nvSpPr>
          <p:spPr>
            <a:xfrm>
              <a:off x="2819400" y="3048000"/>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8" name="Flowchart: Connector 537"/>
            <p:cNvSpPr/>
            <p:nvPr/>
          </p:nvSpPr>
          <p:spPr>
            <a:xfrm>
              <a:off x="2935224" y="33162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9" name="Flowchart: Connector 538"/>
            <p:cNvSpPr/>
            <p:nvPr/>
          </p:nvSpPr>
          <p:spPr>
            <a:xfrm>
              <a:off x="2859024" y="3200400"/>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0" name="Flowchart: Connector 539"/>
            <p:cNvSpPr/>
            <p:nvPr/>
          </p:nvSpPr>
          <p:spPr>
            <a:xfrm>
              <a:off x="2743200" y="30114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1" name="Flowchart: Connector 540"/>
            <p:cNvSpPr/>
            <p:nvPr/>
          </p:nvSpPr>
          <p:spPr>
            <a:xfrm>
              <a:off x="2743200" y="305104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2" name="Flowchart: Connector 541"/>
            <p:cNvSpPr/>
            <p:nvPr/>
          </p:nvSpPr>
          <p:spPr>
            <a:xfrm>
              <a:off x="2782824" y="3048000"/>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3" name="Flowchart: Connector 542"/>
            <p:cNvSpPr/>
            <p:nvPr/>
          </p:nvSpPr>
          <p:spPr>
            <a:xfrm>
              <a:off x="2859024" y="2971800"/>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4" name="Flowchart: Connector 543"/>
            <p:cNvSpPr/>
            <p:nvPr/>
          </p:nvSpPr>
          <p:spPr>
            <a:xfrm>
              <a:off x="2554224" y="29352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5" name="Flowchart: Connector 544"/>
            <p:cNvSpPr/>
            <p:nvPr/>
          </p:nvSpPr>
          <p:spPr>
            <a:xfrm>
              <a:off x="2706624" y="29352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6" name="Flowchart: Connector 545"/>
            <p:cNvSpPr/>
            <p:nvPr/>
          </p:nvSpPr>
          <p:spPr>
            <a:xfrm>
              <a:off x="2514600" y="29352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7" name="Flowchart: Connector 546"/>
            <p:cNvSpPr/>
            <p:nvPr/>
          </p:nvSpPr>
          <p:spPr>
            <a:xfrm>
              <a:off x="2706624" y="305104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8" name="Flowchart: Connector 547"/>
            <p:cNvSpPr/>
            <p:nvPr/>
          </p:nvSpPr>
          <p:spPr>
            <a:xfrm>
              <a:off x="2859024" y="305104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9" name="Flowchart: Connector 548"/>
            <p:cNvSpPr/>
            <p:nvPr/>
          </p:nvSpPr>
          <p:spPr>
            <a:xfrm>
              <a:off x="2819400" y="3124200"/>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0" name="Flowchart: Connector 549"/>
            <p:cNvSpPr/>
            <p:nvPr/>
          </p:nvSpPr>
          <p:spPr>
            <a:xfrm>
              <a:off x="2554224" y="2971800"/>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1" name="Flowchart: Connector 550"/>
            <p:cNvSpPr/>
            <p:nvPr/>
          </p:nvSpPr>
          <p:spPr>
            <a:xfrm>
              <a:off x="2782824" y="3160776"/>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2" name="Flowchart: Connector 551"/>
            <p:cNvSpPr/>
            <p:nvPr/>
          </p:nvSpPr>
          <p:spPr>
            <a:xfrm>
              <a:off x="2706624" y="3048000"/>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3" name="Flowchart: Connector 552"/>
            <p:cNvSpPr/>
            <p:nvPr/>
          </p:nvSpPr>
          <p:spPr>
            <a:xfrm>
              <a:off x="2590800" y="2898648"/>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4" name="Flowchart: Connector 553"/>
            <p:cNvSpPr/>
            <p:nvPr/>
          </p:nvSpPr>
          <p:spPr>
            <a:xfrm>
              <a:off x="2630424" y="2895600"/>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5" name="Straight Connector 554"/>
            <p:cNvCxnSpPr>
              <a:endCxn id="420" idx="3"/>
            </p:cNvCxnSpPr>
            <p:nvPr/>
          </p:nvCxnSpPr>
          <p:spPr>
            <a:xfrm>
              <a:off x="2438400" y="2819400"/>
              <a:ext cx="614956" cy="451844"/>
            </a:xfrm>
            <a:prstGeom prst="line">
              <a:avLst/>
            </a:prstGeom>
          </p:spPr>
          <p:style>
            <a:lnRef idx="1">
              <a:schemeClr val="dk1"/>
            </a:lnRef>
            <a:fillRef idx="0">
              <a:schemeClr val="dk1"/>
            </a:fillRef>
            <a:effectRef idx="0">
              <a:schemeClr val="dk1"/>
            </a:effectRef>
            <a:fontRef idx="minor">
              <a:schemeClr val="tx1"/>
            </a:fontRef>
          </p:style>
        </p:cxnSp>
        <p:sp>
          <p:nvSpPr>
            <p:cNvPr id="556" name="TextBox 555"/>
            <p:cNvSpPr txBox="1"/>
            <p:nvPr/>
          </p:nvSpPr>
          <p:spPr>
            <a:xfrm>
              <a:off x="3048000" y="4812268"/>
              <a:ext cx="2057400" cy="369332"/>
            </a:xfrm>
            <a:prstGeom prst="rect">
              <a:avLst/>
            </a:prstGeom>
            <a:noFill/>
          </p:spPr>
          <p:txBody>
            <a:bodyPr wrap="square" rtlCol="0">
              <a:spAutoFit/>
            </a:bodyPr>
            <a:lstStyle/>
            <a:p>
              <a:r>
                <a:rPr lang="en-US" dirty="0" smtClean="0"/>
                <a:t>Lot Size</a:t>
              </a:r>
              <a:endParaRPr lang="en-US" dirty="0"/>
            </a:p>
          </p:txBody>
        </p:sp>
        <p:cxnSp>
          <p:nvCxnSpPr>
            <p:cNvPr id="557" name="Straight Arrow Connector 556"/>
            <p:cNvCxnSpPr/>
            <p:nvPr/>
          </p:nvCxnSpPr>
          <p:spPr>
            <a:xfrm>
              <a:off x="2514600" y="4888468"/>
              <a:ext cx="18288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8" name="TextBox 557"/>
            <p:cNvSpPr txBox="1"/>
            <p:nvPr/>
          </p:nvSpPr>
          <p:spPr>
            <a:xfrm rot="16200000" flipH="1">
              <a:off x="1034533" y="2787135"/>
              <a:ext cx="1981200" cy="369332"/>
            </a:xfrm>
            <a:prstGeom prst="rect">
              <a:avLst/>
            </a:prstGeom>
            <a:noFill/>
          </p:spPr>
          <p:txBody>
            <a:bodyPr wrap="square" rtlCol="0">
              <a:spAutoFit/>
            </a:bodyPr>
            <a:lstStyle/>
            <a:p>
              <a:r>
                <a:rPr lang="en-US" dirty="0" smtClean="0"/>
                <a:t>Sale Price</a:t>
              </a:r>
              <a:endParaRPr lang="en-US" dirty="0"/>
            </a:p>
          </p:txBody>
        </p:sp>
        <p:cxnSp>
          <p:nvCxnSpPr>
            <p:cNvPr id="559" name="Straight Arrow Connector 558"/>
            <p:cNvCxnSpPr/>
            <p:nvPr/>
          </p:nvCxnSpPr>
          <p:spPr>
            <a:xfrm flipV="1">
              <a:off x="2133599" y="2362200"/>
              <a:ext cx="0" cy="18288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0" name="Flowchart: Connector 559"/>
            <p:cNvSpPr/>
            <p:nvPr/>
          </p:nvSpPr>
          <p:spPr>
            <a:xfrm>
              <a:off x="2590800" y="36972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1" name="Flowchart: Connector 560"/>
            <p:cNvSpPr/>
            <p:nvPr/>
          </p:nvSpPr>
          <p:spPr>
            <a:xfrm>
              <a:off x="2743200" y="3505200"/>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2" name="Flowchart: Connector 561"/>
            <p:cNvSpPr/>
            <p:nvPr/>
          </p:nvSpPr>
          <p:spPr>
            <a:xfrm>
              <a:off x="3316224" y="3962400"/>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3" name="Flowchart: Connector 562"/>
            <p:cNvSpPr/>
            <p:nvPr/>
          </p:nvSpPr>
          <p:spPr>
            <a:xfrm>
              <a:off x="3773424" y="3581400"/>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4" name="Flowchart: Connector 563"/>
            <p:cNvSpPr/>
            <p:nvPr/>
          </p:nvSpPr>
          <p:spPr>
            <a:xfrm>
              <a:off x="3621024" y="38496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5" name="Flowchart: Connector 564"/>
            <p:cNvSpPr/>
            <p:nvPr/>
          </p:nvSpPr>
          <p:spPr>
            <a:xfrm>
              <a:off x="3392424" y="40782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6" name="Flowchart: Connector 565"/>
            <p:cNvSpPr/>
            <p:nvPr/>
          </p:nvSpPr>
          <p:spPr>
            <a:xfrm>
              <a:off x="3657600" y="3505200"/>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7" name="Flowchart: Connector 566"/>
            <p:cNvSpPr/>
            <p:nvPr/>
          </p:nvSpPr>
          <p:spPr>
            <a:xfrm>
              <a:off x="2743200" y="43068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8" name="Flowchart: Connector 567"/>
            <p:cNvSpPr/>
            <p:nvPr/>
          </p:nvSpPr>
          <p:spPr>
            <a:xfrm>
              <a:off x="4002024" y="36972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9" name="Flowchart: Connector 568"/>
            <p:cNvSpPr/>
            <p:nvPr/>
          </p:nvSpPr>
          <p:spPr>
            <a:xfrm>
              <a:off x="3925824" y="33162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0" name="Flowchart: Connector 569"/>
            <p:cNvSpPr/>
            <p:nvPr/>
          </p:nvSpPr>
          <p:spPr>
            <a:xfrm>
              <a:off x="3925824" y="3048000"/>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1" name="Flowchart: Connector 570"/>
            <p:cNvSpPr/>
            <p:nvPr/>
          </p:nvSpPr>
          <p:spPr>
            <a:xfrm>
              <a:off x="3468624" y="43068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2" name="Flowchart: Connector 571"/>
            <p:cNvSpPr/>
            <p:nvPr/>
          </p:nvSpPr>
          <p:spPr>
            <a:xfrm>
              <a:off x="2819400" y="36972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3" name="Flowchart: Connector 572"/>
            <p:cNvSpPr/>
            <p:nvPr/>
          </p:nvSpPr>
          <p:spPr>
            <a:xfrm>
              <a:off x="3163824" y="44592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4" name="Flowchart: Connector 573"/>
            <p:cNvSpPr/>
            <p:nvPr/>
          </p:nvSpPr>
          <p:spPr>
            <a:xfrm>
              <a:off x="3925824" y="39258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5" name="Flowchart: Connector 574"/>
            <p:cNvSpPr/>
            <p:nvPr/>
          </p:nvSpPr>
          <p:spPr>
            <a:xfrm>
              <a:off x="3733800" y="3925824"/>
              <a:ext cx="36576" cy="365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6" name="TextBox 575"/>
          <p:cNvSpPr txBox="1"/>
          <p:nvPr/>
        </p:nvSpPr>
        <p:spPr>
          <a:xfrm>
            <a:off x="2057400" y="5829300"/>
            <a:ext cx="1728630" cy="369332"/>
          </a:xfrm>
          <a:prstGeom prst="rect">
            <a:avLst/>
          </a:prstGeom>
          <a:noFill/>
        </p:spPr>
        <p:txBody>
          <a:bodyPr wrap="square" rtlCol="0">
            <a:spAutoFit/>
          </a:bodyPr>
          <a:lstStyle/>
          <a:p>
            <a:r>
              <a:rPr lang="en-US" b="1" dirty="0" smtClean="0"/>
              <a:t>(a)</a:t>
            </a:r>
            <a:endParaRPr lang="en-US" b="1" dirty="0"/>
          </a:p>
        </p:txBody>
      </p:sp>
      <p:sp>
        <p:nvSpPr>
          <p:cNvPr id="577" name="TextBox 576"/>
          <p:cNvSpPr txBox="1"/>
          <p:nvPr/>
        </p:nvSpPr>
        <p:spPr>
          <a:xfrm>
            <a:off x="6424770" y="5829300"/>
            <a:ext cx="1728630" cy="369332"/>
          </a:xfrm>
          <a:prstGeom prst="rect">
            <a:avLst/>
          </a:prstGeom>
          <a:noFill/>
        </p:spPr>
        <p:txBody>
          <a:bodyPr wrap="square" rtlCol="0">
            <a:spAutoFit/>
          </a:bodyPr>
          <a:lstStyle/>
          <a:p>
            <a:r>
              <a:rPr lang="en-US" b="1" dirty="0" smtClean="0"/>
              <a:t>(b)</a:t>
            </a:r>
            <a:endParaRPr lang="en-US"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latin typeface="Garamond" pitchFamily="18" charset="0"/>
              </a:rPr>
              <a:t>Problem Definition</a:t>
            </a:r>
            <a:endParaRPr lang="en-US" dirty="0">
              <a:latin typeface="Garamond" pitchFamily="18" charset="0"/>
            </a:endParaRPr>
          </a:p>
        </p:txBody>
      </p:sp>
      <p:sp>
        <p:nvSpPr>
          <p:cNvPr id="5" name="Text Placeholder 4"/>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ramond" pitchFamily="18" charset="0"/>
              </a:rPr>
              <a:t>Problem Definition</a:t>
            </a:r>
            <a:endParaRPr lang="en-US" dirty="0">
              <a:latin typeface="Garamond" pitchFamily="18" charset="0"/>
            </a:endParaRPr>
          </a:p>
        </p:txBody>
      </p:sp>
      <p:sp>
        <p:nvSpPr>
          <p:cNvPr id="3" name="Content Placeholder 2"/>
          <p:cNvSpPr>
            <a:spLocks noGrp="1"/>
          </p:cNvSpPr>
          <p:nvPr>
            <p:ph sz="quarter" idx="1"/>
          </p:nvPr>
        </p:nvSpPr>
        <p:spPr/>
        <p:txBody>
          <a:bodyPr/>
          <a:lstStyle/>
          <a:p>
            <a:r>
              <a:rPr lang="en-US" dirty="0" smtClean="0"/>
              <a:t>Most of outlier detection methods are designed for propositional data, not relational data</a:t>
            </a:r>
          </a:p>
          <a:p>
            <a:r>
              <a:rPr lang="en-US" dirty="0" smtClean="0"/>
              <a:t>Information loss when using hand crafted features or aggregation-based features.</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xmlns="" val="2934131251"/>
              </p:ext>
            </p:extLst>
          </p:nvPr>
        </p:nvGraphicFramePr>
        <p:xfrm>
          <a:off x="4114800" y="4038600"/>
          <a:ext cx="4836229" cy="1828800"/>
        </p:xfrm>
        <a:graphic>
          <a:graphicData uri="http://schemas.openxmlformats.org/drawingml/2006/table">
            <a:tbl>
              <a:tblPr firstRow="1" bandRow="1">
                <a:tableStyleId>{D113A9D2-9D6B-4929-AA2D-F23B5EE8CBE7}</a:tableStyleId>
              </a:tblPr>
              <a:tblGrid>
                <a:gridCol w="1077659"/>
                <a:gridCol w="1107758"/>
                <a:gridCol w="829178"/>
                <a:gridCol w="1043305"/>
                <a:gridCol w="778329"/>
              </a:tblGrid>
              <a:tr h="335280">
                <a:tc>
                  <a:txBody>
                    <a:bodyPr/>
                    <a:lstStyle/>
                    <a:p>
                      <a:r>
                        <a:rPr lang="en-US" dirty="0" err="1" smtClean="0"/>
                        <a:t>PlayerID</a:t>
                      </a:r>
                      <a:endParaRPr lang="en-US" dirty="0"/>
                    </a:p>
                  </a:txBody>
                  <a:tcPr/>
                </a:tc>
                <a:tc>
                  <a:txBody>
                    <a:bodyPr/>
                    <a:lstStyle/>
                    <a:p>
                      <a:r>
                        <a:rPr lang="en-US" dirty="0" err="1" smtClean="0"/>
                        <a:t>MatchID</a:t>
                      </a:r>
                      <a:endParaRPr lang="en-US" dirty="0"/>
                    </a:p>
                  </a:txBody>
                  <a:tcPr/>
                </a:tc>
                <a:tc>
                  <a:txBody>
                    <a:bodyPr/>
                    <a:lstStyle/>
                    <a:p>
                      <a:r>
                        <a:rPr lang="en-US" dirty="0" smtClean="0"/>
                        <a:t>Venue</a:t>
                      </a:r>
                      <a:endParaRPr lang="en-US" dirty="0"/>
                    </a:p>
                  </a:txBody>
                  <a:tcPr/>
                </a:tc>
                <a:tc>
                  <a:txBody>
                    <a:bodyPr/>
                    <a:lstStyle/>
                    <a:p>
                      <a:r>
                        <a:rPr lang="en-US" dirty="0" err="1" smtClean="0"/>
                        <a:t>Shot_Eff</a:t>
                      </a:r>
                      <a:endParaRPr lang="en-US" dirty="0"/>
                    </a:p>
                  </a:txBody>
                  <a:tcPr/>
                </a:tc>
                <a:tc>
                  <a:txBody>
                    <a:bodyPr/>
                    <a:lstStyle/>
                    <a:p>
                      <a:r>
                        <a:rPr lang="en-US" dirty="0" smtClean="0"/>
                        <a:t>Goals</a:t>
                      </a:r>
                      <a:endParaRPr lang="en-US" dirty="0"/>
                    </a:p>
                  </a:txBody>
                  <a:tcPr/>
                </a:tc>
              </a:tr>
              <a:tr h="335280">
                <a:tc>
                  <a:txBody>
                    <a:bodyPr/>
                    <a:lstStyle/>
                    <a:p>
                      <a:r>
                        <a:rPr lang="en-US" sz="1500" smtClean="0"/>
                        <a:t>1123</a:t>
                      </a:r>
                      <a:endParaRPr lang="en-US" sz="1500" dirty="0"/>
                    </a:p>
                  </a:txBody>
                  <a:tcPr/>
                </a:tc>
                <a:tc>
                  <a:txBody>
                    <a:bodyPr/>
                    <a:lstStyle/>
                    <a:p>
                      <a:r>
                        <a:rPr lang="en-US" dirty="0" smtClean="0"/>
                        <a:t>M1</a:t>
                      </a:r>
                      <a:endParaRPr lang="en-US" dirty="0"/>
                    </a:p>
                  </a:txBody>
                  <a:tcPr/>
                </a:tc>
                <a:tc>
                  <a:txBody>
                    <a:bodyPr/>
                    <a:lstStyle/>
                    <a:p>
                      <a:r>
                        <a:rPr lang="en-US" dirty="0" smtClean="0"/>
                        <a:t>Home</a:t>
                      </a:r>
                      <a:endParaRPr lang="en-US" dirty="0"/>
                    </a:p>
                  </a:txBody>
                  <a:tcPr/>
                </a:tc>
                <a:tc>
                  <a:txBody>
                    <a:bodyPr/>
                    <a:lstStyle/>
                    <a:p>
                      <a:r>
                        <a:rPr lang="en-US" dirty="0" smtClean="0"/>
                        <a:t>0.9</a:t>
                      </a:r>
                      <a:endParaRPr lang="en-US" dirty="0"/>
                    </a:p>
                  </a:txBody>
                  <a:tcPr/>
                </a:tc>
                <a:tc>
                  <a:txBody>
                    <a:bodyPr/>
                    <a:lstStyle/>
                    <a:p>
                      <a:r>
                        <a:rPr lang="en-US" dirty="0" smtClean="0"/>
                        <a:t>1</a:t>
                      </a:r>
                      <a:endParaRPr lang="en-US" dirty="0"/>
                    </a:p>
                  </a:txBody>
                  <a:tcPr/>
                </a:tc>
              </a:tr>
              <a:tr h="259080">
                <a:tc>
                  <a:txBody>
                    <a:bodyPr/>
                    <a:lstStyle/>
                    <a:p>
                      <a:r>
                        <a:rPr lang="en-US" sz="1500" smtClean="0"/>
                        <a:t>1123</a:t>
                      </a:r>
                      <a:endParaRPr lang="en-US" sz="1500" dirty="0"/>
                    </a:p>
                  </a:txBody>
                  <a:tcPr/>
                </a:tc>
                <a:tc>
                  <a:txBody>
                    <a:bodyPr/>
                    <a:lstStyle/>
                    <a:p>
                      <a:r>
                        <a:rPr lang="en-US" dirty="0" smtClean="0"/>
                        <a:t>M2</a:t>
                      </a:r>
                      <a:endParaRPr lang="en-US" dirty="0"/>
                    </a:p>
                  </a:txBody>
                  <a:tcPr/>
                </a:tc>
                <a:tc>
                  <a:txBody>
                    <a:bodyPr/>
                    <a:lstStyle/>
                    <a:p>
                      <a:r>
                        <a:rPr lang="en-US" dirty="0" smtClean="0"/>
                        <a:t>Away</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35280">
                <a:tc>
                  <a:txBody>
                    <a:bodyPr/>
                    <a:lstStyle/>
                    <a:p>
                      <a:r>
                        <a:rPr lang="en-US" sz="1500" smtClean="0"/>
                        <a:t>1123</a:t>
                      </a:r>
                      <a:endParaRPr lang="en-US" sz="1500" dirty="0"/>
                    </a:p>
                  </a:txBody>
                  <a:tcPr/>
                </a:tc>
                <a:tc>
                  <a:txBody>
                    <a:bodyPr/>
                    <a:lstStyle/>
                    <a:p>
                      <a:r>
                        <a:rPr lang="en-US" dirty="0" smtClean="0"/>
                        <a:t>M3</a:t>
                      </a:r>
                      <a:endParaRPr lang="en-US" dirty="0"/>
                    </a:p>
                  </a:txBody>
                  <a:tcPr/>
                </a:tc>
                <a:tc>
                  <a:txBody>
                    <a:bodyPr/>
                    <a:lstStyle/>
                    <a:p>
                      <a:r>
                        <a:rPr lang="en-US" dirty="0" smtClean="0"/>
                        <a:t>Home</a:t>
                      </a:r>
                      <a:endParaRPr lang="en-US" dirty="0"/>
                    </a:p>
                  </a:txBody>
                  <a:tcPr/>
                </a:tc>
                <a:tc>
                  <a:txBody>
                    <a:bodyPr/>
                    <a:lstStyle/>
                    <a:p>
                      <a:r>
                        <a:rPr lang="en-US" dirty="0" smtClean="0"/>
                        <a:t>0.9</a:t>
                      </a:r>
                      <a:endParaRPr lang="en-US" dirty="0"/>
                    </a:p>
                  </a:txBody>
                  <a:tcPr/>
                </a:tc>
                <a:tc>
                  <a:txBody>
                    <a:bodyPr/>
                    <a:lstStyle/>
                    <a:p>
                      <a:r>
                        <a:rPr lang="en-US" dirty="0" smtClean="0"/>
                        <a:t>1</a:t>
                      </a:r>
                      <a:endParaRPr lang="en-US" dirty="0"/>
                    </a:p>
                  </a:txBody>
                  <a:tcPr/>
                </a:tc>
              </a:tr>
              <a:tr h="335280">
                <a:tc>
                  <a:txBody>
                    <a:bodyPr/>
                    <a:lstStyle/>
                    <a:p>
                      <a:r>
                        <a:rPr lang="en-US" sz="1500" dirty="0" smtClean="0"/>
                        <a:t>1123</a:t>
                      </a:r>
                      <a:endParaRPr lang="en-US" sz="1500" dirty="0"/>
                    </a:p>
                  </a:txBody>
                  <a:tcPr/>
                </a:tc>
                <a:tc>
                  <a:txBody>
                    <a:bodyPr/>
                    <a:lstStyle/>
                    <a:p>
                      <a:r>
                        <a:rPr lang="en-US" dirty="0" smtClean="0"/>
                        <a:t>M4</a:t>
                      </a:r>
                      <a:endParaRPr lang="en-US" dirty="0"/>
                    </a:p>
                  </a:txBody>
                  <a:tcPr/>
                </a:tc>
                <a:tc>
                  <a:txBody>
                    <a:bodyPr/>
                    <a:lstStyle/>
                    <a:p>
                      <a:r>
                        <a:rPr lang="en-US" dirty="0" smtClean="0"/>
                        <a:t>Away</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bl>
          </a:graphicData>
        </a:graphic>
      </p:graphicFrame>
      <p:sp>
        <p:nvSpPr>
          <p:cNvPr id="6" name="Down Arrow 5"/>
          <p:cNvSpPr/>
          <p:nvPr/>
        </p:nvSpPr>
        <p:spPr bwMode="auto">
          <a:xfrm>
            <a:off x="7239000" y="3733800"/>
            <a:ext cx="304800" cy="304800"/>
          </a:xfrm>
          <a:prstGeom prst="downArrow">
            <a:avLst/>
          </a:prstGeom>
          <a:gradFill rotWithShape="0">
            <a:gsLst>
              <a:gs pos="0">
                <a:schemeClr val="accent1"/>
              </a:gs>
              <a:gs pos="100000">
                <a:schemeClr val="accent1">
                  <a:gamma/>
                  <a:shade val="50196"/>
                  <a:invGamma/>
                </a:schemeClr>
              </a:gs>
            </a:gsLst>
            <a:path path="rect">
              <a:fillToRect l="50000" t="50000" r="50000" b="50000"/>
            </a:path>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
                <a:schemeClr val="tx1"/>
              </a:buClr>
              <a:buSzPct val="75000"/>
              <a:buFont typeface="Wingdings" pitchFamily="2" charset="2"/>
              <a:buChar char="l"/>
              <a:tabLst/>
            </a:pPr>
            <a:endParaRPr kumimoji="0" lang="en-US" sz="2800" b="0" i="0" u="none" strike="noStrike" cap="none" normalizeH="0" baseline="0" smtClean="0">
              <a:ln>
                <a:noFill/>
              </a:ln>
              <a:solidFill>
                <a:schemeClr val="accent1"/>
              </a:solidFill>
              <a:effectLst/>
              <a:latin typeface="Arial" charset="0"/>
            </a:endParaRPr>
          </a:p>
        </p:txBody>
      </p:sp>
      <p:sp>
        <p:nvSpPr>
          <p:cNvPr id="7" name="TextBox 6"/>
          <p:cNvSpPr txBox="1"/>
          <p:nvPr/>
        </p:nvSpPr>
        <p:spPr>
          <a:xfrm>
            <a:off x="6019800" y="3352800"/>
            <a:ext cx="2362200" cy="323165"/>
          </a:xfrm>
          <a:prstGeom prst="rect">
            <a:avLst/>
          </a:prstGeom>
          <a:noFill/>
        </p:spPr>
        <p:txBody>
          <a:bodyPr wrap="square" rtlCol="0">
            <a:spAutoFit/>
          </a:bodyPr>
          <a:lstStyle/>
          <a:p>
            <a:r>
              <a:rPr lang="en-US" sz="1500" dirty="0" err="1" smtClean="0"/>
              <a:t>Avg</a:t>
            </a:r>
            <a:r>
              <a:rPr lang="en-US" sz="1500" dirty="0" smtClean="0"/>
              <a:t>(</a:t>
            </a:r>
            <a:r>
              <a:rPr lang="en-US" sz="1500" dirty="0" err="1" smtClean="0"/>
              <a:t>ShotEff</a:t>
            </a:r>
            <a:r>
              <a:rPr lang="en-US" sz="1500" dirty="0" smtClean="0"/>
              <a:t>)=0.45</a:t>
            </a:r>
            <a:endParaRPr lang="en-US" sz="1500" dirty="0"/>
          </a:p>
        </p:txBody>
      </p:sp>
      <p:sp>
        <p:nvSpPr>
          <p:cNvPr id="8" name="Down Arrow 7"/>
          <p:cNvSpPr/>
          <p:nvPr/>
        </p:nvSpPr>
        <p:spPr bwMode="auto">
          <a:xfrm>
            <a:off x="7924800" y="3733800"/>
            <a:ext cx="304800" cy="304800"/>
          </a:xfrm>
          <a:prstGeom prst="downArrow">
            <a:avLst/>
          </a:prstGeom>
          <a:gradFill rotWithShape="0">
            <a:gsLst>
              <a:gs pos="0">
                <a:schemeClr val="accent1"/>
              </a:gs>
              <a:gs pos="100000">
                <a:schemeClr val="accent1">
                  <a:gamma/>
                  <a:shade val="50196"/>
                  <a:invGamma/>
                </a:schemeClr>
              </a:gs>
            </a:gsLst>
            <a:path path="rect">
              <a:fillToRect l="50000" t="50000" r="50000" b="50000"/>
            </a:path>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
                <a:schemeClr val="tx1"/>
              </a:buClr>
              <a:buSzPct val="75000"/>
              <a:buFont typeface="Wingdings" pitchFamily="2" charset="2"/>
              <a:buChar char="l"/>
              <a:tabLst/>
            </a:pPr>
            <a:endParaRPr kumimoji="0" lang="en-US" sz="2800" b="0" i="0" u="none" strike="noStrike" cap="none" normalizeH="0" baseline="0" smtClean="0">
              <a:ln>
                <a:noFill/>
              </a:ln>
              <a:solidFill>
                <a:schemeClr val="accent1"/>
              </a:solidFill>
              <a:effectLst/>
              <a:latin typeface="Arial" charset="0"/>
            </a:endParaRPr>
          </a:p>
        </p:txBody>
      </p:sp>
      <p:sp>
        <p:nvSpPr>
          <p:cNvPr id="9" name="TextBox 8"/>
          <p:cNvSpPr txBox="1"/>
          <p:nvPr/>
        </p:nvSpPr>
        <p:spPr>
          <a:xfrm>
            <a:off x="7620000" y="3352800"/>
            <a:ext cx="2362200" cy="323165"/>
          </a:xfrm>
          <a:prstGeom prst="rect">
            <a:avLst/>
          </a:prstGeom>
          <a:noFill/>
        </p:spPr>
        <p:txBody>
          <a:bodyPr wrap="square" rtlCol="0">
            <a:spAutoFit/>
          </a:bodyPr>
          <a:lstStyle/>
          <a:p>
            <a:r>
              <a:rPr lang="en-US" sz="1500" dirty="0" err="1" smtClean="0"/>
              <a:t>Avg</a:t>
            </a:r>
            <a:r>
              <a:rPr lang="en-US" sz="1500" dirty="0" smtClean="0"/>
              <a:t>(Goals)=0.5</a:t>
            </a:r>
            <a:endParaRPr lang="en-US" sz="1500" dirty="0"/>
          </a:p>
        </p:txBody>
      </p:sp>
      <p:pic>
        <p:nvPicPr>
          <p:cNvPr id="10" name="Picture 9" descr="31365766-vector-cartoon-of-business-concept-build-and-destroy.jpg"/>
          <p:cNvPicPr>
            <a:picLocks noChangeAspect="1"/>
          </p:cNvPicPr>
          <p:nvPr/>
        </p:nvPicPr>
        <p:blipFill>
          <a:blip r:embed="rId3" cstate="print">
            <a:lum contrast="40000"/>
          </a:blip>
          <a:stretch>
            <a:fillRect/>
          </a:stretch>
        </p:blipFill>
        <p:spPr>
          <a:xfrm>
            <a:off x="228600" y="3962400"/>
            <a:ext cx="2819400" cy="2366127"/>
          </a:xfrm>
          <a:prstGeom prst="rect">
            <a:avLst/>
          </a:prstGeom>
        </p:spPr>
      </p:pic>
      <p:sp>
        <p:nvSpPr>
          <p:cNvPr id="11" name="TextBox 10"/>
          <p:cNvSpPr txBox="1"/>
          <p:nvPr/>
        </p:nvSpPr>
        <p:spPr>
          <a:xfrm>
            <a:off x="152400" y="4931452"/>
            <a:ext cx="1143000" cy="246221"/>
          </a:xfrm>
          <a:prstGeom prst="rect">
            <a:avLst/>
          </a:prstGeom>
          <a:noFill/>
        </p:spPr>
        <p:txBody>
          <a:bodyPr wrap="square" rtlCol="0">
            <a:spAutoFit/>
          </a:bodyPr>
          <a:lstStyle/>
          <a:p>
            <a:r>
              <a:rPr lang="en-US" sz="1000" b="1" dirty="0" smtClean="0"/>
              <a:t>Aggregation</a:t>
            </a:r>
            <a:endParaRPr lang="en-US" sz="1000" b="1" dirty="0"/>
          </a:p>
        </p:txBody>
      </p:sp>
      <p:sp>
        <p:nvSpPr>
          <p:cNvPr id="12" name="TextBox 11"/>
          <p:cNvSpPr txBox="1"/>
          <p:nvPr/>
        </p:nvSpPr>
        <p:spPr>
          <a:xfrm>
            <a:off x="0" y="6302514"/>
            <a:ext cx="4191000" cy="707886"/>
          </a:xfrm>
          <a:prstGeom prst="rect">
            <a:avLst/>
          </a:prstGeom>
          <a:noFill/>
        </p:spPr>
        <p:txBody>
          <a:bodyPr wrap="square" rtlCol="0">
            <a:spAutoFit/>
          </a:bodyPr>
          <a:lstStyle/>
          <a:p>
            <a:r>
              <a:rPr lang="en-US" sz="1000" dirty="0" smtClean="0"/>
              <a:t>Image is from :</a:t>
            </a:r>
          </a:p>
          <a:p>
            <a:r>
              <a:rPr lang="en-US" sz="1000" dirty="0" smtClean="0">
                <a:hlinkClick r:id="rId4"/>
              </a:rPr>
              <a:t>https://www.dreamstime.com/stock-illustration-business-concept-build-destroy-vector-cartoon-image44176241</a:t>
            </a:r>
            <a:endParaRPr lang="en-US" sz="1000" dirty="0" smtClean="0"/>
          </a:p>
          <a:p>
            <a:endParaRPr lang="en-US" sz="1000" dirty="0"/>
          </a:p>
        </p:txBody>
      </p:sp>
      <p:grpSp>
        <p:nvGrpSpPr>
          <p:cNvPr id="13" name="Group 12"/>
          <p:cNvGrpSpPr/>
          <p:nvPr/>
        </p:nvGrpSpPr>
        <p:grpSpPr>
          <a:xfrm>
            <a:off x="1219200" y="3429000"/>
            <a:ext cx="3886200" cy="861774"/>
            <a:chOff x="685800" y="5562600"/>
            <a:chExt cx="3886200" cy="861774"/>
          </a:xfrm>
        </p:grpSpPr>
        <p:sp>
          <p:nvSpPr>
            <p:cNvPr id="14" name="TextBox 13"/>
            <p:cNvSpPr txBox="1"/>
            <p:nvPr/>
          </p:nvSpPr>
          <p:spPr>
            <a:xfrm>
              <a:off x="685800" y="5715000"/>
              <a:ext cx="3886200" cy="369332"/>
            </a:xfrm>
            <a:prstGeom prst="rect">
              <a:avLst/>
            </a:prstGeom>
            <a:noFill/>
          </p:spPr>
          <p:txBody>
            <a:bodyPr wrap="square" rtlCol="0">
              <a:spAutoFit/>
            </a:bodyPr>
            <a:lstStyle/>
            <a:p>
              <a:r>
                <a:rPr lang="en-US" dirty="0" smtClean="0"/>
                <a:t>  </a:t>
              </a:r>
              <a:r>
                <a:rPr lang="en-US" dirty="0" err="1" smtClean="0"/>
                <a:t>ShotEff</a:t>
              </a:r>
              <a:r>
                <a:rPr lang="en-US" dirty="0" smtClean="0"/>
                <a:t>    Goals | Venue=Home</a:t>
              </a:r>
              <a:endParaRPr lang="en-US" dirty="0"/>
            </a:p>
          </p:txBody>
        </p:sp>
        <p:sp>
          <p:nvSpPr>
            <p:cNvPr id="15" name="Rectangle 14"/>
            <p:cNvSpPr/>
            <p:nvPr/>
          </p:nvSpPr>
          <p:spPr>
            <a:xfrm>
              <a:off x="3429000" y="5562600"/>
              <a:ext cx="609600" cy="861774"/>
            </a:xfrm>
            <a:prstGeom prst="rect">
              <a:avLst/>
            </a:prstGeom>
          </p:spPr>
          <p:txBody>
            <a:bodyPr wrap="square">
              <a:spAutoFit/>
            </a:bodyPr>
            <a:lstStyle/>
            <a:p>
              <a:r>
                <a:rPr lang="en-US" sz="5000" dirty="0" smtClean="0">
                  <a:solidFill>
                    <a:srgbClr val="FF0000"/>
                  </a:solidFill>
                  <a:sym typeface="Wingdings"/>
                </a:rPr>
                <a:t></a:t>
              </a:r>
              <a:endParaRPr lang="en-US" sz="5000" dirty="0">
                <a:solidFill>
                  <a:srgbClr val="FF0000"/>
                </a:solidFill>
              </a:endParaRPr>
            </a:p>
          </p:txBody>
        </p:sp>
        <p:cxnSp>
          <p:nvCxnSpPr>
            <p:cNvPr id="16" name="Straight Arrow Connector 15"/>
            <p:cNvCxnSpPr/>
            <p:nvPr/>
          </p:nvCxnSpPr>
          <p:spPr bwMode="auto">
            <a:xfrm rot="16200000">
              <a:off x="1143000" y="5715000"/>
              <a:ext cx="685800" cy="533400"/>
            </a:xfrm>
            <a:prstGeom prst="straightConnector1">
              <a:avLst/>
            </a:prstGeom>
            <a:gradFill rotWithShape="0">
              <a:gsLst>
                <a:gs pos="0">
                  <a:schemeClr val="accent1"/>
                </a:gs>
                <a:gs pos="100000">
                  <a:schemeClr val="accent1">
                    <a:gamma/>
                    <a:shade val="50196"/>
                    <a:invGamma/>
                  </a:schemeClr>
                </a:gs>
              </a:gsLst>
              <a:path path="rect">
                <a:fillToRect l="50000" t="50000" r="50000" b="50000"/>
              </a:path>
            </a:gradFill>
            <a:ln w="9525" cap="flat" cmpd="sng" algn="ctr">
              <a:solidFill>
                <a:srgbClr val="7030A0"/>
              </a:solidFill>
              <a:prstDash val="solid"/>
              <a:round/>
              <a:headEnd type="arrow"/>
              <a:tailEnd type="arrow"/>
            </a:ln>
            <a:effectLst/>
          </p:spPr>
        </p:cxn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ramond" pitchFamily="18" charset="0"/>
              </a:rPr>
              <a:t>Object Relational Data</a:t>
            </a:r>
            <a:endParaRPr lang="en-US" dirty="0">
              <a:latin typeface="Garamond" pitchFamily="18" charset="0"/>
            </a:endParaRPr>
          </a:p>
        </p:txBody>
      </p:sp>
      <p:sp>
        <p:nvSpPr>
          <p:cNvPr id="3" name="Content Placeholder 2"/>
          <p:cNvSpPr>
            <a:spLocks noGrp="1"/>
          </p:cNvSpPr>
          <p:nvPr>
            <p:ph sz="quarter" idx="1"/>
          </p:nvPr>
        </p:nvSpPr>
        <p:spPr/>
        <p:txBody>
          <a:bodyPr/>
          <a:lstStyle/>
          <a:p>
            <a:r>
              <a:rPr lang="en-US" sz="2800" dirty="0" smtClean="0"/>
              <a:t>One of the main data models for structured data is Object-relational data model.</a:t>
            </a:r>
          </a:p>
          <a:p>
            <a:pPr lvl="1"/>
            <a:r>
              <a:rPr lang="en-US" sz="2400" dirty="0" smtClean="0"/>
              <a:t>Object Identity</a:t>
            </a:r>
          </a:p>
          <a:p>
            <a:pPr lvl="1"/>
            <a:r>
              <a:rPr lang="en-US" sz="2400" dirty="0" smtClean="0"/>
              <a:t> Class Membership</a:t>
            </a:r>
          </a:p>
          <a:p>
            <a:pPr lvl="1"/>
            <a:r>
              <a:rPr lang="en-US" sz="2400" dirty="0" smtClean="0"/>
              <a:t> Object Relationship</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xmlns="" val="4088822459"/>
              </p:ext>
            </p:extLst>
          </p:nvPr>
        </p:nvGraphicFramePr>
        <p:xfrm>
          <a:off x="152400" y="4419600"/>
          <a:ext cx="4778622" cy="1905000"/>
        </p:xfrm>
        <a:graphic>
          <a:graphicData uri="http://schemas.openxmlformats.org/drawingml/2006/table">
            <a:tbl>
              <a:tblPr firstRow="1" bandRow="1">
                <a:tableStyleId>{D113A9D2-9D6B-4929-AA2D-F23B5EE8CBE7}</a:tableStyleId>
              </a:tblPr>
              <a:tblGrid>
                <a:gridCol w="927799"/>
                <a:gridCol w="952564"/>
                <a:gridCol w="902018"/>
                <a:gridCol w="838255"/>
                <a:gridCol w="1157986"/>
              </a:tblGrid>
              <a:tr h="381000">
                <a:tc>
                  <a:txBody>
                    <a:bodyPr/>
                    <a:lstStyle/>
                    <a:p>
                      <a:r>
                        <a:rPr lang="en-US" sz="1500" dirty="0" err="1" smtClean="0"/>
                        <a:t>PlayerID</a:t>
                      </a:r>
                      <a:endParaRPr lang="en-US" sz="1500" dirty="0"/>
                    </a:p>
                  </a:txBody>
                  <a:tcPr/>
                </a:tc>
                <a:tc>
                  <a:txBody>
                    <a:bodyPr/>
                    <a:lstStyle/>
                    <a:p>
                      <a:r>
                        <a:rPr lang="en-US" sz="1500" dirty="0" err="1" smtClean="0"/>
                        <a:t>MatchID</a:t>
                      </a:r>
                      <a:endParaRPr lang="en-US" sz="1500" dirty="0"/>
                    </a:p>
                  </a:txBody>
                  <a:tcPr/>
                </a:tc>
                <a:tc>
                  <a:txBody>
                    <a:bodyPr/>
                    <a:lstStyle/>
                    <a:p>
                      <a:r>
                        <a:rPr lang="en-US" sz="1500" dirty="0" err="1" smtClean="0"/>
                        <a:t>Shot_Eff</a:t>
                      </a:r>
                      <a:endParaRPr lang="en-US" sz="1500" dirty="0"/>
                    </a:p>
                  </a:txBody>
                  <a:tcPr/>
                </a:tc>
                <a:tc>
                  <a:txBody>
                    <a:bodyPr/>
                    <a:lstStyle/>
                    <a:p>
                      <a:r>
                        <a:rPr lang="en-US" sz="1500" dirty="0" err="1" smtClean="0"/>
                        <a:t>Pass_Eff</a:t>
                      </a:r>
                      <a:endParaRPr lang="en-US" sz="1500" dirty="0"/>
                    </a:p>
                  </a:txBody>
                  <a:tcPr/>
                </a:tc>
                <a:tc>
                  <a:txBody>
                    <a:bodyPr/>
                    <a:lstStyle/>
                    <a:p>
                      <a:r>
                        <a:rPr lang="en-US" sz="1500" dirty="0" err="1" smtClean="0"/>
                        <a:t>TimePlayed</a:t>
                      </a:r>
                      <a:endParaRPr lang="en-US" sz="1500" dirty="0"/>
                    </a:p>
                  </a:txBody>
                  <a:tcPr/>
                </a:tc>
              </a:tr>
              <a:tr h="381000">
                <a:tc>
                  <a:txBody>
                    <a:bodyPr/>
                    <a:lstStyle/>
                    <a:p>
                      <a:r>
                        <a:rPr lang="en-US" sz="1500" dirty="0" smtClean="0"/>
                        <a:t>1123</a:t>
                      </a:r>
                      <a:endParaRPr lang="en-US" sz="1500" dirty="0"/>
                    </a:p>
                  </a:txBody>
                  <a:tcPr/>
                </a:tc>
                <a:tc>
                  <a:txBody>
                    <a:bodyPr/>
                    <a:lstStyle/>
                    <a:p>
                      <a:r>
                        <a:rPr lang="en-US" sz="1500" dirty="0" smtClean="0"/>
                        <a:t>2</a:t>
                      </a:r>
                      <a:endParaRPr lang="en-US" sz="1500" dirty="0"/>
                    </a:p>
                  </a:txBody>
                  <a:tcPr/>
                </a:tc>
                <a:tc>
                  <a:txBody>
                    <a:bodyPr/>
                    <a:lstStyle/>
                    <a:p>
                      <a:r>
                        <a:rPr lang="en-US" sz="1500" dirty="0" smtClean="0"/>
                        <a:t>High</a:t>
                      </a:r>
                      <a:endParaRPr lang="en-US" sz="1500" dirty="0"/>
                    </a:p>
                  </a:txBody>
                  <a:tcPr/>
                </a:tc>
                <a:tc>
                  <a:txBody>
                    <a:bodyPr/>
                    <a:lstStyle/>
                    <a:p>
                      <a:r>
                        <a:rPr lang="en-US" sz="1500" dirty="0" smtClean="0"/>
                        <a:t>High</a:t>
                      </a:r>
                      <a:endParaRPr lang="en-US" sz="1500" dirty="0"/>
                    </a:p>
                  </a:txBody>
                  <a:tcPr/>
                </a:tc>
                <a:tc>
                  <a:txBody>
                    <a:bodyPr/>
                    <a:lstStyle/>
                    <a:p>
                      <a:r>
                        <a:rPr lang="en-US" sz="1500" dirty="0" smtClean="0"/>
                        <a:t>Low</a:t>
                      </a:r>
                      <a:endParaRPr lang="en-US" sz="1500" dirty="0"/>
                    </a:p>
                  </a:txBody>
                  <a:tcPr/>
                </a:tc>
              </a:tr>
              <a:tr h="381000">
                <a:tc>
                  <a:txBody>
                    <a:bodyPr/>
                    <a:lstStyle/>
                    <a:p>
                      <a:r>
                        <a:rPr lang="en-US" sz="1500" dirty="0" smtClean="0"/>
                        <a:t>1123</a:t>
                      </a:r>
                      <a:endParaRPr lang="en-US" sz="1500" dirty="0"/>
                    </a:p>
                  </a:txBody>
                  <a:tcPr/>
                </a:tc>
                <a:tc>
                  <a:txBody>
                    <a:bodyPr/>
                    <a:lstStyle/>
                    <a:p>
                      <a:r>
                        <a:rPr lang="en-US" sz="1500" dirty="0" smtClean="0"/>
                        <a:t>3</a:t>
                      </a:r>
                      <a:endParaRPr lang="en-US" sz="1500" dirty="0"/>
                    </a:p>
                  </a:txBody>
                  <a:tcPr/>
                </a:tc>
                <a:tc>
                  <a:txBody>
                    <a:bodyPr/>
                    <a:lstStyle/>
                    <a:p>
                      <a:r>
                        <a:rPr lang="en-US" sz="1500" dirty="0" smtClean="0"/>
                        <a:t>Low</a:t>
                      </a:r>
                      <a:endParaRPr lang="en-US" sz="1500" dirty="0"/>
                    </a:p>
                  </a:txBody>
                  <a:tcPr/>
                </a:tc>
                <a:tc>
                  <a:txBody>
                    <a:bodyPr/>
                    <a:lstStyle/>
                    <a:p>
                      <a:r>
                        <a:rPr lang="en-US" sz="1500" dirty="0" smtClean="0"/>
                        <a:t>Low </a:t>
                      </a:r>
                      <a:endParaRPr lang="en-US" sz="1500" dirty="0"/>
                    </a:p>
                  </a:txBody>
                  <a:tcPr/>
                </a:tc>
                <a:tc>
                  <a:txBody>
                    <a:bodyPr/>
                    <a:lstStyle/>
                    <a:p>
                      <a:r>
                        <a:rPr lang="en-US" sz="1500" dirty="0" smtClean="0"/>
                        <a:t>High</a:t>
                      </a:r>
                      <a:endParaRPr lang="en-US" sz="1500" dirty="0"/>
                    </a:p>
                  </a:txBody>
                  <a:tcPr/>
                </a:tc>
              </a:tr>
              <a:tr h="381000">
                <a:tc>
                  <a:txBody>
                    <a:bodyPr/>
                    <a:lstStyle/>
                    <a:p>
                      <a:r>
                        <a:rPr lang="en-US" sz="1500" dirty="0" smtClean="0"/>
                        <a:t>1324</a:t>
                      </a:r>
                      <a:endParaRPr lang="en-US" sz="1500" dirty="0"/>
                    </a:p>
                  </a:txBody>
                  <a:tcPr/>
                </a:tc>
                <a:tc>
                  <a:txBody>
                    <a:bodyPr/>
                    <a:lstStyle/>
                    <a:p>
                      <a:r>
                        <a:rPr lang="en-US" sz="1500" dirty="0" smtClean="0"/>
                        <a:t>21</a:t>
                      </a:r>
                      <a:endParaRPr lang="en-US" sz="1500" dirty="0"/>
                    </a:p>
                  </a:txBody>
                  <a:tcPr/>
                </a:tc>
                <a:tc>
                  <a:txBody>
                    <a:bodyPr/>
                    <a:lstStyle/>
                    <a:p>
                      <a:r>
                        <a:rPr lang="en-US" sz="1500" dirty="0" smtClean="0"/>
                        <a:t>Med.</a:t>
                      </a:r>
                      <a:endParaRPr lang="en-US" sz="1500" dirty="0"/>
                    </a:p>
                  </a:txBody>
                  <a:tcPr/>
                </a:tc>
                <a:tc>
                  <a:txBody>
                    <a:bodyPr/>
                    <a:lstStyle/>
                    <a:p>
                      <a:r>
                        <a:rPr lang="en-US" sz="1500" dirty="0" smtClean="0"/>
                        <a:t>Med.</a:t>
                      </a:r>
                      <a:endParaRPr lang="en-US" sz="1500" dirty="0"/>
                    </a:p>
                  </a:txBody>
                  <a:tcPr/>
                </a:tc>
                <a:tc>
                  <a:txBody>
                    <a:bodyPr/>
                    <a:lstStyle/>
                    <a:p>
                      <a:r>
                        <a:rPr lang="en-US" sz="1500" dirty="0" smtClean="0"/>
                        <a:t>Low</a:t>
                      </a:r>
                      <a:endParaRPr lang="en-US" sz="1500" dirty="0"/>
                    </a:p>
                  </a:txBody>
                  <a:tcPr/>
                </a:tc>
              </a:tr>
              <a:tr h="381000">
                <a:tc>
                  <a:txBody>
                    <a:bodyPr/>
                    <a:lstStyle/>
                    <a:p>
                      <a:r>
                        <a:rPr lang="en-US" sz="1500" dirty="0" smtClean="0"/>
                        <a:t>1324</a:t>
                      </a:r>
                      <a:endParaRPr lang="en-US" sz="1500" dirty="0"/>
                    </a:p>
                  </a:txBody>
                  <a:tcPr/>
                </a:tc>
                <a:tc>
                  <a:txBody>
                    <a:bodyPr/>
                    <a:lstStyle/>
                    <a:p>
                      <a:r>
                        <a:rPr lang="en-US" sz="1500" dirty="0" smtClean="0"/>
                        <a:t>16</a:t>
                      </a:r>
                      <a:endParaRPr lang="en-US" sz="1500" dirty="0"/>
                    </a:p>
                  </a:txBody>
                  <a:tcPr/>
                </a:tc>
                <a:tc>
                  <a:txBody>
                    <a:bodyPr/>
                    <a:lstStyle/>
                    <a:p>
                      <a:r>
                        <a:rPr lang="en-US" sz="1500" dirty="0" smtClean="0"/>
                        <a:t>High</a:t>
                      </a:r>
                      <a:endParaRPr lang="en-US" sz="1500" dirty="0"/>
                    </a:p>
                  </a:txBody>
                  <a:tcPr/>
                </a:tc>
                <a:tc>
                  <a:txBody>
                    <a:bodyPr/>
                    <a:lstStyle/>
                    <a:p>
                      <a:r>
                        <a:rPr lang="en-US" sz="1500" dirty="0" smtClean="0"/>
                        <a:t>Low</a:t>
                      </a:r>
                      <a:endParaRPr lang="en-US" sz="1500" dirty="0"/>
                    </a:p>
                  </a:txBody>
                  <a:tcPr/>
                </a:tc>
                <a:tc>
                  <a:txBody>
                    <a:bodyPr/>
                    <a:lstStyle/>
                    <a:p>
                      <a:r>
                        <a:rPr lang="en-US" sz="1500" dirty="0" smtClean="0"/>
                        <a:t>Low</a:t>
                      </a:r>
                      <a:endParaRPr lang="en-US" sz="1500" dirty="0"/>
                    </a:p>
                  </a:txBody>
                  <a:tcPr/>
                </a:tc>
              </a:tr>
            </a:tbl>
          </a:graphicData>
        </a:graphic>
      </p:graphicFrame>
      <p:cxnSp>
        <p:nvCxnSpPr>
          <p:cNvPr id="5" name="Elbow Connector 4"/>
          <p:cNvCxnSpPr/>
          <p:nvPr/>
        </p:nvCxnSpPr>
        <p:spPr>
          <a:xfrm rot="10800000" flipV="1">
            <a:off x="4953000" y="4343400"/>
            <a:ext cx="1066800" cy="685800"/>
          </a:xfrm>
          <a:prstGeom prst="bentConnector3">
            <a:avLst>
              <a:gd name="adj1" fmla="val 50000"/>
            </a:avLst>
          </a:prstGeom>
          <a:ln w="2857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 name="Elbow Connector 5"/>
          <p:cNvCxnSpPr/>
          <p:nvPr/>
        </p:nvCxnSpPr>
        <p:spPr>
          <a:xfrm rot="10800000">
            <a:off x="4876800" y="5486400"/>
            <a:ext cx="1143000" cy="762000"/>
          </a:xfrm>
          <a:prstGeom prst="bentConnector3">
            <a:avLst>
              <a:gd name="adj1" fmla="val 50000"/>
            </a:avLst>
          </a:prstGeom>
          <a:ln w="2857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graphicFrame>
        <p:nvGraphicFramePr>
          <p:cNvPr id="7" name="Table 6"/>
          <p:cNvGraphicFramePr>
            <a:graphicFrameLocks noGrp="1"/>
          </p:cNvGraphicFramePr>
          <p:nvPr/>
        </p:nvGraphicFramePr>
        <p:xfrm>
          <a:off x="6025348" y="4114801"/>
          <a:ext cx="1055704" cy="381000"/>
        </p:xfrm>
        <a:graphic>
          <a:graphicData uri="http://schemas.openxmlformats.org/drawingml/2006/table">
            <a:tbl>
              <a:tblPr firstRow="1" bandRow="1">
                <a:tableStyleId>{EB344D84-9AFB-497E-A393-DC336BA19D2E}</a:tableStyleId>
              </a:tblPr>
              <a:tblGrid>
                <a:gridCol w="1055704"/>
              </a:tblGrid>
              <a:tr h="381000">
                <a:tc>
                  <a:txBody>
                    <a:bodyPr/>
                    <a:lstStyle/>
                    <a:p>
                      <a:r>
                        <a:rPr lang="en-US" dirty="0" err="1" smtClean="0"/>
                        <a:t>PlayerID</a:t>
                      </a:r>
                      <a:endParaRPr lang="en-US" dirty="0"/>
                    </a:p>
                  </a:txBody>
                  <a:tcPr/>
                </a:tc>
              </a:tr>
            </a:tbl>
          </a:graphicData>
        </a:graphic>
      </p:graphicFrame>
      <p:sp>
        <p:nvSpPr>
          <p:cNvPr id="8" name="TextBox 7"/>
          <p:cNvSpPr txBox="1"/>
          <p:nvPr/>
        </p:nvSpPr>
        <p:spPr>
          <a:xfrm>
            <a:off x="5562600" y="3810000"/>
            <a:ext cx="1981200" cy="369332"/>
          </a:xfrm>
          <a:prstGeom prst="rect">
            <a:avLst/>
          </a:prstGeom>
          <a:noFill/>
        </p:spPr>
        <p:txBody>
          <a:bodyPr wrap="square" rtlCol="0">
            <a:spAutoFit/>
          </a:bodyPr>
          <a:lstStyle/>
          <a:p>
            <a:r>
              <a:rPr lang="en-US" b="1" dirty="0" smtClean="0">
                <a:solidFill>
                  <a:srgbClr val="0070C0"/>
                </a:solidFill>
              </a:rPr>
              <a:t>Object1: Player</a:t>
            </a:r>
            <a:endParaRPr lang="en-US" b="1" dirty="0">
              <a:solidFill>
                <a:srgbClr val="0070C0"/>
              </a:solidFill>
            </a:endParaRPr>
          </a:p>
        </p:txBody>
      </p:sp>
      <p:graphicFrame>
        <p:nvGraphicFramePr>
          <p:cNvPr id="9" name="Table 8"/>
          <p:cNvGraphicFramePr>
            <a:graphicFrameLocks noGrp="1"/>
          </p:cNvGraphicFramePr>
          <p:nvPr/>
        </p:nvGraphicFramePr>
        <p:xfrm>
          <a:off x="7696200" y="4114800"/>
          <a:ext cx="1066800" cy="365760"/>
        </p:xfrm>
        <a:graphic>
          <a:graphicData uri="http://schemas.openxmlformats.org/drawingml/2006/table">
            <a:tbl>
              <a:tblPr firstRow="1" bandRow="1">
                <a:tableStyleId>{638B1855-1B75-4FBE-930C-398BA8C253C6}</a:tableStyleId>
              </a:tblPr>
              <a:tblGrid>
                <a:gridCol w="1066800"/>
              </a:tblGrid>
              <a:tr h="358140">
                <a:tc>
                  <a:txBody>
                    <a:bodyPr/>
                    <a:lstStyle/>
                    <a:p>
                      <a:r>
                        <a:rPr lang="en-US" dirty="0" smtClean="0"/>
                        <a:t>1123</a:t>
                      </a:r>
                      <a:endParaRPr lang="en-US" dirty="0"/>
                    </a:p>
                  </a:txBody>
                  <a:tcPr/>
                </a:tc>
              </a:tr>
            </a:tbl>
          </a:graphicData>
        </a:graphic>
      </p:graphicFrame>
      <p:sp>
        <p:nvSpPr>
          <p:cNvPr id="10" name="TextBox 9"/>
          <p:cNvSpPr txBox="1"/>
          <p:nvPr/>
        </p:nvSpPr>
        <p:spPr>
          <a:xfrm>
            <a:off x="7315200" y="3810000"/>
            <a:ext cx="1981200" cy="369332"/>
          </a:xfrm>
          <a:prstGeom prst="rect">
            <a:avLst/>
          </a:prstGeom>
          <a:noFill/>
        </p:spPr>
        <p:txBody>
          <a:bodyPr wrap="square" rtlCol="0">
            <a:spAutoFit/>
          </a:bodyPr>
          <a:lstStyle/>
          <a:p>
            <a:r>
              <a:rPr lang="en-US" b="1" dirty="0" smtClean="0">
                <a:solidFill>
                  <a:srgbClr val="00B050"/>
                </a:solidFill>
              </a:rPr>
              <a:t>Object1 Instance</a:t>
            </a:r>
            <a:endParaRPr lang="en-US" b="1" dirty="0">
              <a:solidFill>
                <a:srgbClr val="00B050"/>
              </a:solidFill>
            </a:endParaRPr>
          </a:p>
        </p:txBody>
      </p:sp>
      <p:sp>
        <p:nvSpPr>
          <p:cNvPr id="11" name="TextBox 10"/>
          <p:cNvSpPr txBox="1"/>
          <p:nvPr/>
        </p:nvSpPr>
        <p:spPr>
          <a:xfrm>
            <a:off x="5562600" y="4724400"/>
            <a:ext cx="1981200" cy="369332"/>
          </a:xfrm>
          <a:prstGeom prst="rect">
            <a:avLst/>
          </a:prstGeom>
          <a:noFill/>
        </p:spPr>
        <p:txBody>
          <a:bodyPr wrap="square" rtlCol="0">
            <a:spAutoFit/>
          </a:bodyPr>
          <a:lstStyle/>
          <a:p>
            <a:r>
              <a:rPr lang="en-US" b="1" dirty="0" smtClean="0">
                <a:solidFill>
                  <a:srgbClr val="0070C0"/>
                </a:solidFill>
              </a:rPr>
              <a:t>Object2: Team</a:t>
            </a:r>
            <a:endParaRPr lang="en-US" b="1" dirty="0">
              <a:solidFill>
                <a:srgbClr val="0070C0"/>
              </a:solidFill>
            </a:endParaRPr>
          </a:p>
        </p:txBody>
      </p:sp>
      <p:graphicFrame>
        <p:nvGraphicFramePr>
          <p:cNvPr id="12" name="Table 11"/>
          <p:cNvGraphicFramePr>
            <a:graphicFrameLocks noGrp="1"/>
          </p:cNvGraphicFramePr>
          <p:nvPr/>
        </p:nvGraphicFramePr>
        <p:xfrm>
          <a:off x="6096000" y="5105400"/>
          <a:ext cx="987362" cy="381000"/>
        </p:xfrm>
        <a:graphic>
          <a:graphicData uri="http://schemas.openxmlformats.org/drawingml/2006/table">
            <a:tbl>
              <a:tblPr firstRow="1" bandRow="1">
                <a:tableStyleId>{1FECB4D8-DB02-4DC6-A0A2-4F2EBAE1DC90}</a:tableStyleId>
              </a:tblPr>
              <a:tblGrid>
                <a:gridCol w="987362"/>
              </a:tblGrid>
              <a:tr h="381000">
                <a:tc>
                  <a:txBody>
                    <a:bodyPr/>
                    <a:lstStyle/>
                    <a:p>
                      <a:r>
                        <a:rPr lang="en-US" dirty="0" err="1" smtClean="0"/>
                        <a:t>TeamID</a:t>
                      </a:r>
                      <a:endParaRPr lang="en-US" dirty="0"/>
                    </a:p>
                  </a:txBody>
                  <a:tcPr/>
                </a:tc>
              </a:tr>
            </a:tbl>
          </a:graphicData>
        </a:graphic>
      </p:graphicFrame>
      <p:graphicFrame>
        <p:nvGraphicFramePr>
          <p:cNvPr id="13" name="Table 12"/>
          <p:cNvGraphicFramePr>
            <a:graphicFrameLocks noGrp="1"/>
          </p:cNvGraphicFramePr>
          <p:nvPr/>
        </p:nvGraphicFramePr>
        <p:xfrm>
          <a:off x="8054023" y="5105400"/>
          <a:ext cx="351155" cy="365760"/>
        </p:xfrm>
        <a:graphic>
          <a:graphicData uri="http://schemas.openxmlformats.org/drawingml/2006/table">
            <a:tbl>
              <a:tblPr firstRow="1" bandRow="1">
                <a:tableStyleId>{638B1855-1B75-4FBE-930C-398BA8C253C6}</a:tableStyleId>
              </a:tblPr>
              <a:tblGrid>
                <a:gridCol w="351155"/>
              </a:tblGrid>
              <a:tr h="121920">
                <a:tc>
                  <a:txBody>
                    <a:bodyPr/>
                    <a:lstStyle/>
                    <a:p>
                      <a:r>
                        <a:rPr lang="en-US" dirty="0" smtClean="0"/>
                        <a:t>1</a:t>
                      </a:r>
                      <a:endParaRPr lang="en-US" dirty="0"/>
                    </a:p>
                  </a:txBody>
                  <a:tcPr/>
                </a:tc>
              </a:tr>
            </a:tbl>
          </a:graphicData>
        </a:graphic>
      </p:graphicFrame>
      <p:sp>
        <p:nvSpPr>
          <p:cNvPr id="14" name="TextBox 13"/>
          <p:cNvSpPr txBox="1"/>
          <p:nvPr/>
        </p:nvSpPr>
        <p:spPr>
          <a:xfrm>
            <a:off x="7277100" y="4724400"/>
            <a:ext cx="1981200" cy="369332"/>
          </a:xfrm>
          <a:prstGeom prst="rect">
            <a:avLst/>
          </a:prstGeom>
          <a:noFill/>
        </p:spPr>
        <p:txBody>
          <a:bodyPr wrap="square" rtlCol="0">
            <a:spAutoFit/>
          </a:bodyPr>
          <a:lstStyle/>
          <a:p>
            <a:r>
              <a:rPr lang="en-US" b="1" dirty="0" smtClean="0">
                <a:solidFill>
                  <a:srgbClr val="00B050"/>
                </a:solidFill>
              </a:rPr>
              <a:t>Object2 Instance</a:t>
            </a:r>
            <a:endParaRPr lang="en-US" b="1" dirty="0">
              <a:solidFill>
                <a:srgbClr val="00B050"/>
              </a:solidFill>
            </a:endParaRPr>
          </a:p>
        </p:txBody>
      </p:sp>
      <p:sp>
        <p:nvSpPr>
          <p:cNvPr id="15" name="TextBox 14"/>
          <p:cNvSpPr txBox="1"/>
          <p:nvPr/>
        </p:nvSpPr>
        <p:spPr>
          <a:xfrm>
            <a:off x="5562600" y="5715000"/>
            <a:ext cx="1981200" cy="369332"/>
          </a:xfrm>
          <a:prstGeom prst="rect">
            <a:avLst/>
          </a:prstGeom>
          <a:noFill/>
        </p:spPr>
        <p:txBody>
          <a:bodyPr wrap="square" rtlCol="0">
            <a:spAutoFit/>
          </a:bodyPr>
          <a:lstStyle/>
          <a:p>
            <a:r>
              <a:rPr lang="en-US" b="1" dirty="0" smtClean="0">
                <a:solidFill>
                  <a:srgbClr val="0070C0"/>
                </a:solidFill>
              </a:rPr>
              <a:t>Object2: </a:t>
            </a:r>
            <a:r>
              <a:rPr lang="en-US" b="1" dirty="0" err="1" smtClean="0">
                <a:solidFill>
                  <a:srgbClr val="0070C0"/>
                </a:solidFill>
              </a:rPr>
              <a:t>MatchID</a:t>
            </a:r>
            <a:endParaRPr lang="en-US" b="1" dirty="0">
              <a:solidFill>
                <a:srgbClr val="0070C0"/>
              </a:solidFill>
            </a:endParaRPr>
          </a:p>
        </p:txBody>
      </p:sp>
      <p:graphicFrame>
        <p:nvGraphicFramePr>
          <p:cNvPr id="16" name="Table 15"/>
          <p:cNvGraphicFramePr>
            <a:graphicFrameLocks noGrp="1"/>
          </p:cNvGraphicFramePr>
          <p:nvPr/>
        </p:nvGraphicFramePr>
        <p:xfrm>
          <a:off x="5999321" y="6035040"/>
          <a:ext cx="1107758" cy="365760"/>
        </p:xfrm>
        <a:graphic>
          <a:graphicData uri="http://schemas.openxmlformats.org/drawingml/2006/table">
            <a:tbl>
              <a:tblPr firstRow="1" bandRow="1">
                <a:tableStyleId>{F5AB1C69-6EDB-4FF4-983F-18BD219EF322}</a:tableStyleId>
              </a:tblPr>
              <a:tblGrid>
                <a:gridCol w="1107758"/>
              </a:tblGrid>
              <a:tr h="121920">
                <a:tc>
                  <a:txBody>
                    <a:bodyPr/>
                    <a:lstStyle/>
                    <a:p>
                      <a:r>
                        <a:rPr lang="en-US" dirty="0" err="1" smtClean="0"/>
                        <a:t>MatchID</a:t>
                      </a:r>
                      <a:endParaRPr lang="en-US" dirty="0"/>
                    </a:p>
                  </a:txBody>
                  <a:tcPr/>
                </a:tc>
              </a:tr>
            </a:tbl>
          </a:graphicData>
        </a:graphic>
      </p:graphicFrame>
      <p:graphicFrame>
        <p:nvGraphicFramePr>
          <p:cNvPr id="17" name="Table 16"/>
          <p:cNvGraphicFramePr>
            <a:graphicFrameLocks noGrp="1"/>
          </p:cNvGraphicFramePr>
          <p:nvPr/>
        </p:nvGraphicFramePr>
        <p:xfrm>
          <a:off x="8054023" y="6035040"/>
          <a:ext cx="351155" cy="365760"/>
        </p:xfrm>
        <a:graphic>
          <a:graphicData uri="http://schemas.openxmlformats.org/drawingml/2006/table">
            <a:tbl>
              <a:tblPr firstRow="1" bandRow="1">
                <a:tableStyleId>{638B1855-1B75-4FBE-930C-398BA8C253C6}</a:tableStyleId>
              </a:tblPr>
              <a:tblGrid>
                <a:gridCol w="351155"/>
              </a:tblGrid>
              <a:tr h="121920">
                <a:tc>
                  <a:txBody>
                    <a:bodyPr/>
                    <a:lstStyle/>
                    <a:p>
                      <a:r>
                        <a:rPr lang="en-US" dirty="0" smtClean="0"/>
                        <a:t>3</a:t>
                      </a:r>
                      <a:endParaRPr lang="en-US" dirty="0"/>
                    </a:p>
                  </a:txBody>
                  <a:tcPr/>
                </a:tc>
              </a:tr>
            </a:tbl>
          </a:graphicData>
        </a:graphic>
      </p:graphicFrame>
      <p:sp>
        <p:nvSpPr>
          <p:cNvPr id="18" name="TextBox 17"/>
          <p:cNvSpPr txBox="1"/>
          <p:nvPr/>
        </p:nvSpPr>
        <p:spPr>
          <a:xfrm>
            <a:off x="7277100" y="5715000"/>
            <a:ext cx="1981200" cy="369332"/>
          </a:xfrm>
          <a:prstGeom prst="rect">
            <a:avLst/>
          </a:prstGeom>
          <a:noFill/>
        </p:spPr>
        <p:txBody>
          <a:bodyPr wrap="square" rtlCol="0">
            <a:spAutoFit/>
          </a:bodyPr>
          <a:lstStyle/>
          <a:p>
            <a:r>
              <a:rPr lang="en-US" b="1" dirty="0" smtClean="0">
                <a:solidFill>
                  <a:srgbClr val="00B050"/>
                </a:solidFill>
              </a:rPr>
              <a:t>Object2 Instance</a:t>
            </a:r>
            <a:endParaRPr lang="en-US" b="1" dirty="0">
              <a:solidFill>
                <a:srgbClr val="00B05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latin typeface="Garamond" pitchFamily="18" charset="0"/>
              </a:rPr>
              <a:t>Datasets</a:t>
            </a:r>
            <a:endParaRPr lang="en-US" dirty="0">
              <a:latin typeface="Garamond" pitchFamily="18" charset="0"/>
            </a:endParaRPr>
          </a:p>
        </p:txBody>
      </p:sp>
      <p:sp>
        <p:nvSpPr>
          <p:cNvPr id="5" name="Text Placeholder 4"/>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Model-based Outlier Detection for Object-Relational Datarevised.jpg"/>
          <p:cNvPicPr>
            <a:picLocks noChangeAspect="1"/>
          </p:cNvPicPr>
          <p:nvPr/>
        </p:nvPicPr>
        <p:blipFill>
          <a:blip r:embed="rId3" cstate="print"/>
          <a:stretch>
            <a:fillRect/>
          </a:stretch>
        </p:blipFill>
        <p:spPr>
          <a:xfrm>
            <a:off x="304800" y="1066800"/>
            <a:ext cx="3962400" cy="2971800"/>
          </a:xfrm>
          <a:prstGeom prst="rect">
            <a:avLst/>
          </a:prstGeom>
        </p:spPr>
      </p:pic>
      <p:sp>
        <p:nvSpPr>
          <p:cNvPr id="2" name="Title 1"/>
          <p:cNvSpPr>
            <a:spLocks noGrp="1"/>
          </p:cNvSpPr>
          <p:nvPr>
            <p:ph type="title"/>
          </p:nvPr>
        </p:nvSpPr>
        <p:spPr/>
        <p:txBody>
          <a:bodyPr/>
          <a:lstStyle/>
          <a:p>
            <a:r>
              <a:rPr lang="en-US" dirty="0" smtClean="0">
                <a:latin typeface="Garamond" pitchFamily="18" charset="0"/>
              </a:rPr>
              <a:t>Datasets</a:t>
            </a:r>
            <a:endParaRPr lang="en-US" dirty="0">
              <a:latin typeface="Garamond" pitchFamily="18" charset="0"/>
            </a:endParaRPr>
          </a:p>
        </p:txBody>
      </p:sp>
      <p:pic>
        <p:nvPicPr>
          <p:cNvPr id="9" name="Picture 8" descr="low.jpg"/>
          <p:cNvPicPr>
            <a:picLocks noChangeAspect="1"/>
          </p:cNvPicPr>
          <p:nvPr/>
        </p:nvPicPr>
        <p:blipFill>
          <a:blip r:embed="rId4" cstate="print"/>
          <a:stretch>
            <a:fillRect/>
          </a:stretch>
        </p:blipFill>
        <p:spPr>
          <a:xfrm>
            <a:off x="4343400" y="990600"/>
            <a:ext cx="4368800" cy="3276600"/>
          </a:xfrm>
          <a:prstGeom prst="rect">
            <a:avLst/>
          </a:prstGeom>
        </p:spPr>
      </p:pic>
      <p:pic>
        <p:nvPicPr>
          <p:cNvPr id="7" name="Picture 6" descr="Model-based Outlier Detection for Object-Relational Data.jpg"/>
          <p:cNvPicPr>
            <a:picLocks noChangeAspect="1"/>
          </p:cNvPicPr>
          <p:nvPr/>
        </p:nvPicPr>
        <p:blipFill>
          <a:blip r:embed="rId5" cstate="print"/>
          <a:stretch>
            <a:fillRect/>
          </a:stretch>
        </p:blipFill>
        <p:spPr>
          <a:xfrm>
            <a:off x="4191000" y="3581400"/>
            <a:ext cx="4470400" cy="3200400"/>
          </a:xfrm>
          <a:prstGeom prst="rect">
            <a:avLst/>
          </a:prstGeom>
        </p:spPr>
      </p:pic>
      <p:pic>
        <p:nvPicPr>
          <p:cNvPr id="8" name="Content Placeholder 7" descr="feature.jpg"/>
          <p:cNvPicPr>
            <a:picLocks noGrp="1" noChangeAspect="1"/>
          </p:cNvPicPr>
          <p:nvPr>
            <p:ph sz="quarter" idx="1"/>
          </p:nvPr>
        </p:nvPicPr>
        <p:blipFill>
          <a:blip r:embed="rId6" cstate="print"/>
          <a:stretch>
            <a:fillRect/>
          </a:stretch>
        </p:blipFill>
        <p:spPr>
          <a:xfrm>
            <a:off x="228600" y="3638550"/>
            <a:ext cx="4038600" cy="3143250"/>
          </a:xfr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sicPresentation">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ＭＳ ゴシック"/>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ヒラギノ明朝 Pro W3"/>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2400" dirty="0" smtClean="0">
            <a:latin typeface="+mn-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19636</TotalTime>
  <Words>3552</Words>
  <Application>Microsoft Office PowerPoint</Application>
  <PresentationFormat>On-screen Show (4:3)</PresentationFormat>
  <Paragraphs>534</Paragraphs>
  <Slides>30</Slides>
  <Notes>24</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30</vt:i4>
      </vt:variant>
    </vt:vector>
  </HeadingPairs>
  <TitlesOfParts>
    <vt:vector size="33" baseType="lpstr">
      <vt:lpstr>BasicPresentation</vt:lpstr>
      <vt:lpstr>Equation</vt:lpstr>
      <vt:lpstr>Microsoft Equation 3.0</vt:lpstr>
      <vt:lpstr>Model-based Outlier Detection for Object-Relational Data</vt:lpstr>
      <vt:lpstr>Outline </vt:lpstr>
      <vt:lpstr>Introduction </vt:lpstr>
      <vt:lpstr>Outlier Definition  </vt:lpstr>
      <vt:lpstr>Problem Definition</vt:lpstr>
      <vt:lpstr>Problem Definition</vt:lpstr>
      <vt:lpstr>Object Relational Data</vt:lpstr>
      <vt:lpstr>Datasets</vt:lpstr>
      <vt:lpstr>Datasets</vt:lpstr>
      <vt:lpstr>First Model-based Approach: Propositionalization</vt:lpstr>
      <vt:lpstr>Propositionalization for Outlier Detection</vt:lpstr>
      <vt:lpstr>Use MLN to Generate Formulas</vt:lpstr>
      <vt:lpstr>Example</vt:lpstr>
      <vt:lpstr>Evaluation Result</vt:lpstr>
      <vt:lpstr>Summary </vt:lpstr>
      <vt:lpstr>Second Model-based Approach: Outlierness metric</vt:lpstr>
      <vt:lpstr>Model-based Outlier Detection</vt:lpstr>
      <vt:lpstr>The Log-Likelihood Outliernes Metric</vt:lpstr>
      <vt:lpstr>Log Ratio Divergence </vt:lpstr>
      <vt:lpstr>LR Performance</vt:lpstr>
      <vt:lpstr> ELD: Mutual Information Decomposition</vt:lpstr>
      <vt:lpstr>Example of Mutual Information</vt:lpstr>
      <vt:lpstr>Evaluation</vt:lpstr>
      <vt:lpstr>Summary</vt:lpstr>
      <vt:lpstr>Success and Outlierness</vt:lpstr>
      <vt:lpstr>Can ELD Predict Success</vt:lpstr>
      <vt:lpstr>Correlation with Success</vt:lpstr>
      <vt:lpstr>Midfielder salary doesn’t reflect their statistics</vt:lpstr>
      <vt:lpstr>Conclusion</vt:lpstr>
      <vt:lpstr>Questions </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Model-based Outlier Detection for Object-Relational Data</dc:title>
  <dc:creator>Fatemeh Riahi</dc:creator>
  <cp:lastModifiedBy>Fatemeh Riahi</cp:lastModifiedBy>
  <cp:revision>631</cp:revision>
  <dcterms:created xsi:type="dcterms:W3CDTF">2016-11-16T18:20:13Z</dcterms:created>
  <dcterms:modified xsi:type="dcterms:W3CDTF">2016-12-02T23:43:53Z</dcterms:modified>
</cp:coreProperties>
</file>