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6" r:id="rId3"/>
    <p:sldId id="319" r:id="rId4"/>
    <p:sldId id="322" r:id="rId5"/>
    <p:sldId id="318" r:id="rId6"/>
    <p:sldId id="317" r:id="rId7"/>
    <p:sldId id="264" r:id="rId8"/>
    <p:sldId id="263" r:id="rId9"/>
    <p:sldId id="265" r:id="rId10"/>
    <p:sldId id="298" r:id="rId11"/>
    <p:sldId id="309" r:id="rId12"/>
    <p:sldId id="310" r:id="rId13"/>
    <p:sldId id="312" r:id="rId14"/>
    <p:sldId id="307" r:id="rId15"/>
    <p:sldId id="305" r:id="rId16"/>
    <p:sldId id="306" r:id="rId17"/>
    <p:sldId id="308" r:id="rId18"/>
    <p:sldId id="304" r:id="rId19"/>
    <p:sldId id="299" r:id="rId20"/>
    <p:sldId id="313" r:id="rId21"/>
    <p:sldId id="267" r:id="rId22"/>
    <p:sldId id="257" r:id="rId23"/>
    <p:sldId id="262" r:id="rId24"/>
    <p:sldId id="258" r:id="rId25"/>
    <p:sldId id="266" r:id="rId26"/>
    <p:sldId id="259" r:id="rId27"/>
    <p:sldId id="260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8" r:id="rId38"/>
    <p:sldId id="280" r:id="rId39"/>
    <p:sldId id="279" r:id="rId40"/>
    <p:sldId id="281" r:id="rId41"/>
    <p:sldId id="302" r:id="rId42"/>
    <p:sldId id="303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90" r:id="rId51"/>
    <p:sldId id="291" r:id="rId52"/>
    <p:sldId id="292" r:id="rId53"/>
    <p:sldId id="293" r:id="rId54"/>
    <p:sldId id="297" r:id="rId55"/>
    <p:sldId id="301" r:id="rId56"/>
    <p:sldId id="295" r:id="rId57"/>
    <p:sldId id="296" r:id="rId58"/>
    <p:sldId id="300" r:id="rId59"/>
    <p:sldId id="311" r:id="rId60"/>
    <p:sldId id="320" r:id="rId61"/>
    <p:sldId id="321" r:id="rId6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4660"/>
  </p:normalViewPr>
  <p:slideViewPr>
    <p:cSldViewPr snapToGrid="0">
      <p:cViewPr>
        <p:scale>
          <a:sx n="75" d="100"/>
          <a:sy n="75" d="100"/>
        </p:scale>
        <p:origin x="-1334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C5C7-DC18-4061-8C1A-845A38B054DC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4786-14C0-45AD-9B75-8B05905F5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2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E8EB-57C6-784B-BE45-1FFE8574ADA0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D73E-FF50-EC49-B7A3-81006FE33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</a:t>
            </a:r>
            <a:r>
              <a:rPr lang="en-US" baseline="0" smtClean="0"/>
              <a:t>drinkers than men.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</a:t>
            </a:r>
            <a:r>
              <a:rPr lang="en-US" baseline="0" smtClean="0"/>
              <a:t>drinkers than men.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BN table for maximal</a:t>
            </a:r>
            <a:r>
              <a:rPr lang="en-US" baseline="0" dirty="0" smtClean="0"/>
              <a:t> chain. </a:t>
            </a:r>
            <a:r>
              <a:rPr lang="en-US" baseline="0" dirty="0" err="1" smtClean="0"/>
              <a:t>Uni-</a:t>
            </a:r>
            <a:r>
              <a:rPr lang="en-US" baseline="0" err="1" smtClean="0"/>
              <a:t>bignet</a:t>
            </a:r>
            <a:r>
              <a:rPr lang="en-US" baseline="0" smtClean="0"/>
              <a:t>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56C9E-5EB9-4817-9A2A-7A8CAD763C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row means 0 count (should probably add for greater readability).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ignoring attribute condition</a:t>
            </a:r>
          </a:p>
          <a:p>
            <a:r>
              <a:rPr lang="en-US" dirty="0" smtClean="0"/>
              <a:t>numbers are made up</a:t>
            </a:r>
          </a:p>
          <a:p>
            <a:r>
              <a:rPr lang="en-US" dirty="0" smtClean="0"/>
              <a:t>Let audience </a:t>
            </a:r>
            <a:r>
              <a:rPr lang="en-US" smtClean="0"/>
              <a:t>trace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9A74A-40A7-F344-A425-CD801254D43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0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add 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5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</a:t>
            </a:r>
            <a:r>
              <a:rPr lang="en-US" baseline="0" smtClean="0"/>
              <a:t>drinkers than men.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pattern: women are more likely to be friend with women</a:t>
            </a:r>
            <a:r>
              <a:rPr lang="en-US" baseline="0" dirty="0" smtClean="0"/>
              <a:t> (0.7), men are more likely to be friends with men (0.7). If X is not friends with Y, the gender of Y is independent of that of X, so the posterior distribution is uniform just as the prior distribution is. Women are more likely to be coffee drinkers than men.</a:t>
            </a:r>
          </a:p>
          <a:p>
            <a:r>
              <a:rPr lang="en-US" baseline="0" dirty="0" smtClean="0"/>
              <a:t>We are changing the prior distribution of gender so that irrelevant predictors don’t just cancel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A9224-841D-4CF8-9BC1-A131C8A3A7F6}" type="datetimeFigureOut">
              <a:rPr lang="en-US" smtClean="0"/>
              <a:pPr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C22D6-DDE3-47E1-9E7C-90B261D4C4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1697041" y="2232069"/>
            <a:ext cx="5237749" cy="1582122"/>
            <a:chOff x="1433120" y="2232069"/>
            <a:chExt cx="5237749" cy="1582122"/>
          </a:xfrm>
        </p:grpSpPr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1433120" y="2790653"/>
              <a:ext cx="983262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2822686" y="2790653"/>
              <a:ext cx="104277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4252706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275048" y="2790653"/>
              <a:ext cx="1052291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Smokes(b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78089" y="2790653"/>
              <a:ext cx="992780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Cancer(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2795585" y="2232069"/>
              <a:ext cx="1096975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247947" y="3475637"/>
              <a:ext cx="1106493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Friend(b,</a:t>
              </a:r>
              <a:r>
                <a:rPr lang="en-US" sz="1600" dirty="0" err="1"/>
                <a:t>b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2800344" y="3475637"/>
              <a:ext cx="108745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 smtClean="0"/>
                <a:t>Friend(a,</a:t>
              </a:r>
              <a:r>
                <a:rPr lang="en-US" sz="1600" dirty="0" err="1"/>
                <a:t>a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cxnSp>
          <p:nvCxnSpPr>
            <p:cNvPr id="37" name="Straight Connector 36"/>
            <p:cNvCxnSpPr>
              <a:stCxn id="23" idx="3"/>
              <a:endCxn id="26" idx="1"/>
            </p:cNvCxnSpPr>
            <p:nvPr/>
          </p:nvCxnSpPr>
          <p:spPr>
            <a:xfrm>
              <a:off x="3865459" y="2959930"/>
              <a:ext cx="409589" cy="1588"/>
            </a:xfrm>
            <a:prstGeom prst="line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3" idx="2"/>
              <a:endCxn id="23" idx="0"/>
            </p:cNvCxnSpPr>
            <p:nvPr/>
          </p:nvCxnSpPr>
          <p:spPr>
            <a:xfrm rot="5400000">
              <a:off x="3234058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2"/>
              <a:endCxn id="26" idx="0"/>
            </p:cNvCxnSpPr>
            <p:nvPr/>
          </p:nvCxnSpPr>
          <p:spPr>
            <a:xfrm rot="5400000">
              <a:off x="4691179" y="2680638"/>
              <a:ext cx="22003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6" idx="3"/>
              <a:endCxn id="32" idx="1"/>
            </p:cNvCxnSpPr>
            <p:nvPr/>
          </p:nvCxnSpPr>
          <p:spPr>
            <a:xfrm>
              <a:off x="5327339" y="2959930"/>
              <a:ext cx="350750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3" idx="1"/>
              <a:endCxn id="22" idx="3"/>
            </p:cNvCxnSpPr>
            <p:nvPr/>
          </p:nvCxnSpPr>
          <p:spPr>
            <a:xfrm rot="10800000">
              <a:off x="2416382" y="2959930"/>
              <a:ext cx="406304" cy="158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5" idx="0"/>
              <a:endCxn id="23" idx="2"/>
            </p:cNvCxnSpPr>
            <p:nvPr/>
          </p:nvCxnSpPr>
          <p:spPr>
            <a:xfrm rot="5400000" flipH="1" flipV="1">
              <a:off x="3170858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4" idx="0"/>
              <a:endCxn id="26" idx="2"/>
            </p:cNvCxnSpPr>
            <p:nvPr/>
          </p:nvCxnSpPr>
          <p:spPr>
            <a:xfrm rot="5400000" flipH="1" flipV="1">
              <a:off x="4627979" y="3302422"/>
              <a:ext cx="3464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81605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417324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37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.55</a:t>
            </a:r>
          </a:p>
          <a:p>
            <a:r>
              <a:rPr lang="en-US" sz="1400" dirty="0" smtClean="0"/>
              <a:t>P(g(X) = M | g(Y) = M, F(X,Y) = T) = .63</a:t>
            </a:r>
          </a:p>
          <a:p>
            <a:r>
              <a:rPr lang="en-US" sz="1400" dirty="0" smtClean="0"/>
              <a:t>P(g(X) = M | g(Y) = M, F(X,Y) = F) = .55</a:t>
            </a:r>
          </a:p>
          <a:p>
            <a:r>
              <a:rPr lang="en-US" sz="1400" dirty="0" smtClean="0"/>
              <a:t>P(g(X) = W | g(Y) = W, F(X,Y)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81162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2532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7" y="247815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CoffeeDr(P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37365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25925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5400000">
            <a:off x="4914361" y="1088162"/>
            <a:ext cx="333622" cy="79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302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P(g(P2)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P(F(P1,P2)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P(g(P1) = W | g(P2) = W, F(P1,P2) = T) = .55</a:t>
            </a:r>
          </a:p>
          <a:p>
            <a:r>
              <a:rPr lang="en-US" sz="1400" dirty="0" smtClean="0"/>
              <a:t>P(g(P1) = M | g(P2) = M, F(P1,P2) = T) = .63</a:t>
            </a:r>
          </a:p>
          <a:p>
            <a:r>
              <a:rPr lang="en-US" sz="1400" dirty="0" smtClean="0"/>
              <a:t>P(g(P1) = M | g(P2) = M, F(P1,P2) = F) = .55</a:t>
            </a:r>
          </a:p>
          <a:p>
            <a:r>
              <a:rPr lang="en-US" sz="1400" dirty="0" smtClean="0"/>
              <a:t>P(g(P1) = W | g(P2) = W, F(P1,P2)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(P1) </a:t>
            </a:r>
            <a:r>
              <a:rPr lang="en-US" sz="1400" dirty="0"/>
              <a:t>= T|g</a:t>
            </a:r>
            <a:r>
              <a:rPr lang="en-US" sz="1400" dirty="0" smtClean="0"/>
              <a:t>(P1)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rot="5400000" flipH="1" flipV="1">
            <a:off x="4431776" y="2214995"/>
            <a:ext cx="445240" cy="58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22036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 rot="16200000" flipH="1">
            <a:off x="4116943" y="1085589"/>
            <a:ext cx="333622" cy="799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69097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48513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7007" y="334557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Λ</a:t>
            </a:r>
            <a:r>
              <a:rPr lang="en-US" sz="1200" dirty="0" smtClean="0"/>
              <a:t>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</a:t>
            </a:r>
            <a:r>
              <a:rPr lang="en-US" sz="1200" dirty="0"/>
              <a:t>}(bob) = </a:t>
            </a:r>
            <a:r>
              <a:rPr lang="en-US" sz="1200" dirty="0" smtClean="0"/>
              <a:t>M, Friend</a:t>
            </a:r>
            <a:r>
              <a:rPr lang="en-US" sz="1200" dirty="0"/>
              <a:t>}(</a:t>
            </a:r>
            <a:r>
              <a:rPr lang="en-US" sz="1200" dirty="0" err="1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</a:t>
            </a:r>
            <a:r>
              <a:rPr lang="en-US" sz="1200" dirty="0"/>
              <a:t>}(</a:t>
            </a:r>
            <a:r>
              <a:rPr lang="en-US" sz="1200" dirty="0" err="1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</a:t>
            </a:r>
            <a:r>
              <a:rPr lang="en-US" sz="1200" dirty="0"/>
              <a:t>}(</a:t>
            </a:r>
            <a:r>
              <a:rPr lang="en-US" sz="1200" dirty="0" err="1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51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.6</a:t>
            </a:r>
          </a:p>
          <a:p>
            <a:r>
              <a:rPr lang="en-US" sz="1400" dirty="0" smtClean="0"/>
              <a:t>P(g(X) = M | g(Y) = M, F(X,Y) = T) = .6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17638"/>
              </p:ext>
            </p:extLst>
          </p:nvPr>
        </p:nvGraphicFramePr>
        <p:xfrm>
          <a:off x="683684" y="234222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01302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69186"/>
              </p:ext>
            </p:extLst>
          </p:nvPr>
        </p:nvGraphicFramePr>
        <p:xfrm>
          <a:off x="683684" y="93793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31534"/>
              </p:ext>
            </p:extLst>
          </p:nvPr>
        </p:nvGraphicFramePr>
        <p:xfrm>
          <a:off x="328084" y="268766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982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Friend Table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93190"/>
              </p:ext>
            </p:extLst>
          </p:nvPr>
        </p:nvGraphicFramePr>
        <p:xfrm>
          <a:off x="328084" y="1059855"/>
          <a:ext cx="207983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Excerpt from Person Table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03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459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77085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52933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760303" y="871210"/>
            <a:ext cx="33836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.55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.63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.45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45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83280" y="2478154"/>
            <a:ext cx="17272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(sam)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02486" y="949441"/>
            <a:ext cx="14768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</a:t>
            </a:r>
            <a:r>
              <a:rPr lang="en-US" dirty="0" err="1" smtClean="0"/>
              <a:t>sam,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668042" y="1652395"/>
            <a:ext cx="137128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gender(sam)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53687" y="1318773"/>
            <a:ext cx="587249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60720" y="871210"/>
            <a:ext cx="32613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P(g(sam) = </a:t>
            </a:r>
            <a:r>
              <a:rPr lang="en-US" sz="1400" dirty="0" err="1" smtClean="0"/>
              <a:t>W|g</a:t>
            </a:r>
            <a:r>
              <a:rPr lang="en-US" sz="1400" dirty="0" smtClean="0"/>
              <a:t>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T) = .7</a:t>
            </a:r>
          </a:p>
          <a:p>
            <a:r>
              <a:rPr lang="en-US" sz="1400" dirty="0" smtClean="0"/>
              <a:t>P(g(sam) = M | g(Y) = M,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r>
              <a:rPr lang="en-US" sz="1400" dirty="0" smtClean="0"/>
              <a:t>P(g(sam) = W | g(Y) = W, F(</a:t>
            </a:r>
            <a:r>
              <a:rPr lang="en-US" sz="1400" dirty="0" err="1" smtClean="0"/>
              <a:t>sam,Y</a:t>
            </a:r>
            <a:r>
              <a:rPr lang="en-US" sz="1400" dirty="0" smtClean="0"/>
              <a:t>) = F) = .5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M) = .6</a:t>
            </a:r>
          </a:p>
          <a:p>
            <a:r>
              <a:rPr lang="en-US" sz="1400" dirty="0"/>
              <a:t>P(cd</a:t>
            </a:r>
            <a:r>
              <a:rPr lang="en-US" sz="1400" dirty="0" smtClean="0"/>
              <a:t>(sam) </a:t>
            </a:r>
            <a:r>
              <a:rPr lang="en-US" sz="1400" dirty="0"/>
              <a:t>= </a:t>
            </a:r>
            <a:r>
              <a:rPr lang="en-US" sz="1400" dirty="0" err="1"/>
              <a:t>T|g</a:t>
            </a:r>
            <a:r>
              <a:rPr lang="en-US" sz="1400" dirty="0" smtClean="0"/>
              <a:t>(sam)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4216400" y="2042160"/>
            <a:ext cx="22563" cy="42480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88749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455244" y="1318773"/>
            <a:ext cx="89844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1764" y="237777"/>
            <a:ext cx="135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Test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3105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499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57161"/>
              </p:ext>
            </p:extLst>
          </p:nvPr>
        </p:nvGraphicFramePr>
        <p:xfrm>
          <a:off x="287767" y="2687666"/>
          <a:ext cx="25746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156"/>
                <a:gridCol w="860001"/>
                <a:gridCol w="62545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Friend(</a:t>
                      </a:r>
                      <a:r>
                        <a:rPr lang="en-US" sz="1200" u="none" dirty="0" err="1" smtClean="0"/>
                        <a:t>Sam,Y</a:t>
                      </a:r>
                      <a:r>
                        <a:rPr lang="en-US" sz="1200" u="none" dirty="0" smtClean="0"/>
                        <a:t>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gender(Y)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count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60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5666" y="2358465"/>
            <a:ext cx="218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Friendship Statistics for Sam</a:t>
            </a:r>
            <a:endParaRPr lang="en-US" sz="12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32305"/>
              </p:ext>
            </p:extLst>
          </p:nvPr>
        </p:nvGraphicFramePr>
        <p:xfrm>
          <a:off x="328084" y="1059855"/>
          <a:ext cx="20798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83312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?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6942" y="702385"/>
            <a:ext cx="2111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Test Instance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869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17094" y="871210"/>
            <a:ext cx="28434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P(g(Y) = M) = .5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P(F(X,Y)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 g(Y) = W, F(X,Y) = T) = .7</a:t>
            </a:r>
          </a:p>
          <a:p>
            <a:r>
              <a:rPr lang="en-US" sz="1400" dirty="0" smtClean="0"/>
              <a:t>P(g(X) = M | g(Y) = M, F(X,Y) = T) = .7</a:t>
            </a:r>
          </a:p>
          <a:p>
            <a:r>
              <a:rPr lang="en-US" sz="1400" dirty="0" smtClean="0"/>
              <a:t>P(g(X) = M | g(Y) = M, F(X,Y) = F) = .5</a:t>
            </a:r>
          </a:p>
          <a:p>
            <a:r>
              <a:rPr lang="en-US" sz="1400" dirty="0" smtClean="0"/>
              <a:t>P(g(X) = W | g(Y) = W, F(X,Y) = F) </a:t>
            </a:r>
            <a:r>
              <a:rPr lang="en-US" sz="1400" smtClean="0"/>
              <a:t>= .5</a:t>
            </a:r>
            <a:endParaRPr lang="en-US" sz="1400" dirty="0" smtClean="0"/>
          </a:p>
          <a:p>
            <a:pPr>
              <a:spcBef>
                <a:spcPts val="400"/>
              </a:spcBef>
            </a:pPr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M) = .6</a:t>
            </a:r>
          </a:p>
          <a:p>
            <a:r>
              <a:rPr lang="en-US" sz="1400" dirty="0"/>
              <a:t>P(cd(X) = </a:t>
            </a:r>
            <a:r>
              <a:rPr lang="en-US" sz="1400" dirty="0" err="1"/>
              <a:t>T|g</a:t>
            </a:r>
            <a:r>
              <a:rPr lang="en-US" sz="1400" dirty="0"/>
              <a:t>(X) 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68289"/>
              </p:ext>
            </p:extLst>
          </p:nvPr>
        </p:nvGraphicFramePr>
        <p:xfrm>
          <a:off x="683684" y="2525106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1582" y="217558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94940"/>
              </p:ext>
            </p:extLst>
          </p:nvPr>
        </p:nvGraphicFramePr>
        <p:xfrm>
          <a:off x="683684" y="897295"/>
          <a:ext cx="2496396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16"/>
                <a:gridCol w="660400"/>
                <a:gridCol w="1249680"/>
              </a:tblGrid>
              <a:tr h="36254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30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9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8753" y="56393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75924" y="23777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7131" y="23777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0772" y="23777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2793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625534" y="1318773"/>
            <a:ext cx="76368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4625043" y="2021727"/>
            <a:ext cx="491" cy="4452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841324" y="1318773"/>
            <a:ext cx="784210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8032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05825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96568" y="2478154"/>
            <a:ext cx="109317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4791766" y="949441"/>
            <a:ext cx="90922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054122" y="1652395"/>
            <a:ext cx="8435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475873" y="1195662"/>
            <a:ext cx="770505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  <a:endCxn id="4" idx="2"/>
          </p:cNvCxnSpPr>
          <p:nvPr/>
        </p:nvCxnSpPr>
        <p:spPr>
          <a:xfrm flipH="1" flipV="1">
            <a:off x="4475873" y="1898616"/>
            <a:ext cx="67282" cy="57953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273575" y="949441"/>
            <a:ext cx="70083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gender(B)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3623992" y="1195662"/>
            <a:ext cx="851881" cy="45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42880"/>
              </p:ext>
            </p:extLst>
          </p:nvPr>
        </p:nvGraphicFramePr>
        <p:xfrm>
          <a:off x="6472767" y="1981339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58367" y="1977320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16931"/>
              </p:ext>
            </p:extLst>
          </p:nvPr>
        </p:nvGraphicFramePr>
        <p:xfrm>
          <a:off x="6472767" y="472624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8367" y="484571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48463"/>
              </p:ext>
            </p:extLst>
          </p:nvPr>
        </p:nvGraphicFramePr>
        <p:xfrm>
          <a:off x="2931584" y="530475"/>
          <a:ext cx="165523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4287" y="195625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40801"/>
              </p:ext>
            </p:extLst>
          </p:nvPr>
        </p:nvGraphicFramePr>
        <p:xfrm>
          <a:off x="275167" y="530475"/>
          <a:ext cx="2277534" cy="130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37167" y="207572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People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622677" y="101867"/>
            <a:ext cx="2729728" cy="1360507"/>
            <a:chOff x="5064321" y="4000500"/>
            <a:chExt cx="2729728" cy="1360507"/>
          </a:xfrm>
        </p:grpSpPr>
        <p:sp>
          <p:nvSpPr>
            <p:cNvPr id="39" name="TextBox 38"/>
            <p:cNvSpPr txBox="1"/>
            <p:nvPr/>
          </p:nvSpPr>
          <p:spPr>
            <a:xfrm>
              <a:off x="5064321" y="4406900"/>
              <a:ext cx="2729728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S(</a:t>
              </a:r>
              <a:r>
                <a:rPr lang="en-US" sz="1400" dirty="0"/>
                <a:t>Y</a:t>
              </a:r>
              <a:r>
                <a:rPr lang="en-US" sz="1400" dirty="0" smtClean="0"/>
                <a:t>) = T, S(X) =T, F(X,Y)=T: ln(70%)</a:t>
              </a:r>
            </a:p>
            <a:p>
              <a:r>
                <a:rPr lang="en-US" sz="1400" dirty="0" smtClean="0"/>
                <a:t>S(Y) = T, S(X) =F, F(X,Y)=F: ln(75%)</a:t>
              </a:r>
            </a:p>
            <a:p>
              <a:r>
                <a:rPr lang="en-US" sz="1400" dirty="0" smtClean="0"/>
                <a:t>C(Y) = T, S(Y) =T:  ln(70%)</a:t>
              </a:r>
              <a:br>
                <a:rPr lang="en-US" sz="1400" dirty="0" smtClean="0"/>
              </a:br>
              <a:r>
                <a:rPr lang="en-US" sz="1400" dirty="0" smtClean="0"/>
                <a:t>…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87541" y="4000500"/>
              <a:ext cx="883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MLN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442756" y="863989"/>
            <a:ext cx="4023955" cy="1049465"/>
            <a:chOff x="2368910" y="482989"/>
            <a:chExt cx="4023955" cy="104946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5307862" y="1163122"/>
              <a:ext cx="108500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Cancer(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2368910" y="1163122"/>
              <a:ext cx="115927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Smokes(X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887101" y="482989"/>
              <a:ext cx="1194896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Friend(X,</a:t>
              </a:r>
              <a:r>
                <a:rPr lang="en-US" dirty="0" err="1"/>
                <a:t>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3910959" y="1163122"/>
              <a:ext cx="115195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Smokes(Y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  <a:endCxn id="6" idx="0"/>
            </p:cNvCxnSpPr>
            <p:nvPr/>
          </p:nvCxnSpPr>
          <p:spPr>
            <a:xfrm rot="16200000" flipH="1">
              <a:off x="4330342" y="1006527"/>
              <a:ext cx="310801" cy="2387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3" idx="1"/>
            </p:cNvCxnSpPr>
            <p:nvPr/>
          </p:nvCxnSpPr>
          <p:spPr>
            <a:xfrm>
              <a:off x="5062912" y="1347788"/>
              <a:ext cx="24495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6" idx="1"/>
            </p:cNvCxnSpPr>
            <p:nvPr/>
          </p:nvCxnSpPr>
          <p:spPr>
            <a:xfrm>
              <a:off x="3528189" y="1347788"/>
              <a:ext cx="382770" cy="1588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1"/>
            </p:cNvCxnSpPr>
            <p:nvPr/>
          </p:nvCxnSpPr>
          <p:spPr>
            <a:xfrm rot="10800000" flipV="1">
              <a:off x="2843809" y="667655"/>
              <a:ext cx="1043293" cy="4954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697041" y="2790653"/>
            <a:ext cx="983262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086607" y="2790653"/>
            <a:ext cx="104277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516627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538969" y="2790653"/>
            <a:ext cx="105229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Smokes(b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942010" y="2790653"/>
            <a:ext cx="99278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Cancer(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059506" y="2232069"/>
            <a:ext cx="10969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511868" y="3475637"/>
            <a:ext cx="1106493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Friend(b,</a:t>
            </a:r>
            <a:r>
              <a:rPr lang="en-US" sz="1600" dirty="0" err="1"/>
              <a:t>b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064265" y="3475637"/>
            <a:ext cx="1087457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Friend(a,</a:t>
            </a:r>
            <a:r>
              <a:rPr lang="en-US" sz="1600" dirty="0" err="1"/>
              <a:t>a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26" name="Straight Connector 25"/>
          <p:cNvCxnSpPr>
            <a:stCxn id="19" idx="3"/>
            <a:endCxn id="21" idx="1"/>
          </p:cNvCxnSpPr>
          <p:nvPr/>
        </p:nvCxnSpPr>
        <p:spPr>
          <a:xfrm>
            <a:off x="4129380" y="2959930"/>
            <a:ext cx="409589" cy="1588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2"/>
            <a:endCxn id="19" idx="0"/>
          </p:cNvCxnSpPr>
          <p:nvPr/>
        </p:nvCxnSpPr>
        <p:spPr>
          <a:xfrm rot="5400000">
            <a:off x="3497979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2"/>
            <a:endCxn id="21" idx="0"/>
          </p:cNvCxnSpPr>
          <p:nvPr/>
        </p:nvCxnSpPr>
        <p:spPr>
          <a:xfrm rot="5400000">
            <a:off x="4955100" y="2680638"/>
            <a:ext cx="22003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  <a:endCxn id="22" idx="1"/>
          </p:cNvCxnSpPr>
          <p:nvPr/>
        </p:nvCxnSpPr>
        <p:spPr>
          <a:xfrm>
            <a:off x="5591260" y="2959930"/>
            <a:ext cx="350750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1"/>
            <a:endCxn id="18" idx="3"/>
          </p:cNvCxnSpPr>
          <p:nvPr/>
        </p:nvCxnSpPr>
        <p:spPr>
          <a:xfrm rot="10800000">
            <a:off x="2680303" y="2959930"/>
            <a:ext cx="406304" cy="1588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rot="5400000" flipH="1" flipV="1">
            <a:off x="3434779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1" idx="2"/>
          </p:cNvCxnSpPr>
          <p:nvPr/>
        </p:nvCxnSpPr>
        <p:spPr>
          <a:xfrm rot="5400000" flipH="1" flipV="1">
            <a:off x="4891900" y="3302422"/>
            <a:ext cx="346430" cy="158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3"/>
          </p:cNvCxnSpPr>
          <p:nvPr/>
        </p:nvCxnSpPr>
        <p:spPr>
          <a:xfrm>
            <a:off x="4156481" y="2401346"/>
            <a:ext cx="35538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1"/>
          </p:cNvCxnSpPr>
          <p:nvPr/>
        </p:nvCxnSpPr>
        <p:spPr>
          <a:xfrm rot="10800000" flipV="1">
            <a:off x="4129381" y="2401345"/>
            <a:ext cx="387247" cy="389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18361" y="863989"/>
            <a:ext cx="8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MLN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Smokes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Cancer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96901" y="1028700"/>
          <a:ext cx="2717799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Drinker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924301" y="1028700"/>
          <a:ext cx="18118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Name1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Name2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43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Friend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9379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003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21101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Friend(a,</a:t>
            </a:r>
            <a:r>
              <a:rPr lang="en-US" dirty="0" err="1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6074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Smokes(b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336570" y="1007083"/>
            <a:ext cx="310801" cy="1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71703" y="1347788"/>
            <a:ext cx="236159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18947" y="1347788"/>
            <a:ext cx="3920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4662" y="482600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2762" y="1163122"/>
            <a:ext cx="44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60763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78054" y="1526104"/>
            <a:ext cx="6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5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46710" y="482989"/>
            <a:ext cx="79961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Age(X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0"/>
            <a:endCxn id="13" idx="2"/>
          </p:cNvCxnSpPr>
          <p:nvPr/>
        </p:nvCxnSpPr>
        <p:spPr>
          <a:xfrm rot="16200000" flipV="1">
            <a:off x="2792135" y="1006706"/>
            <a:ext cx="310801" cy="203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637733" y="2765249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789900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5850700" y="2919138"/>
            <a:ext cx="605748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65147" y="2154346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5837961" y="1832085"/>
            <a:ext cx="327777" cy="158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43481" y="2735619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3175292" y="2576519"/>
            <a:ext cx="1440898" cy="2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0262" y="2766397"/>
            <a:ext cx="1673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hi) = 1/2.</a:t>
            </a:r>
            <a:endParaRPr lang="en-US" sz="1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891502" y="2741746"/>
            <a:ext cx="1831842" cy="301650"/>
          </a:xfrm>
          <a:prstGeom prst="wedgeRectCallout">
            <a:avLst>
              <a:gd name="adj1" fmla="val 65001"/>
              <a:gd name="adj2" fmla="val -103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48396" y="1641836"/>
            <a:ext cx="3120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false, I(S)=</a:t>
            </a:r>
            <a:r>
              <a:rPr lang="en-US" sz="1400" dirty="0" err="1" smtClean="0"/>
              <a:t>x</a:t>
            </a:r>
            <a:r>
              <a:rPr lang="en-US" sz="1400" dirty="0" smtClean="0"/>
              <a:t>) = 0.5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I(S)=hi) = 0.6</a:t>
            </a:r>
          </a:p>
          <a:p>
            <a:r>
              <a:rPr lang="en-US" sz="1400" dirty="0" err="1" smtClean="0"/>
              <a:t>P(diff(C</a:t>
            </a:r>
            <a:r>
              <a:rPr lang="en-US" sz="1400" dirty="0" smtClean="0"/>
              <a:t>) = </a:t>
            </a:r>
            <a:r>
              <a:rPr lang="en-US" sz="1400" dirty="0" err="1" smtClean="0"/>
              <a:t>hi|R(S,C</a:t>
            </a:r>
            <a:r>
              <a:rPr lang="en-US" sz="1400" dirty="0" smtClean="0"/>
              <a:t>) = true, I(S)=lo) = 0.5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16" name="Rectangular Callout 15"/>
          <p:cNvSpPr/>
          <p:nvPr/>
        </p:nvSpPr>
        <p:spPr>
          <a:xfrm>
            <a:off x="5948396" y="1641836"/>
            <a:ext cx="3120656" cy="781275"/>
          </a:xfrm>
          <a:prstGeom prst="wedgeRectCallout">
            <a:avLst>
              <a:gd name="adj1" fmla="val -15081"/>
              <a:gd name="adj2" fmla="val 93728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860067" y="2765249"/>
            <a:ext cx="151304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Intelligence(Anna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3695051" y="2789900"/>
            <a:ext cx="83573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Diff(250)</a:t>
            </a:r>
            <a:endParaRPr lang="en-US" sz="1400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373109" y="2919138"/>
            <a:ext cx="305673" cy="24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787481" y="2154346"/>
            <a:ext cx="175885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Registered(Anna,250)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2"/>
            <a:endCxn id="3" idx="0"/>
          </p:cNvCxnSpPr>
          <p:nvPr/>
        </p:nvCxnSpPr>
        <p:spPr>
          <a:xfrm rot="16200000" flipH="1">
            <a:off x="3226024" y="1903006"/>
            <a:ext cx="327777" cy="1446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5028831" y="2783328"/>
            <a:ext cx="142117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956245" y="2172425"/>
            <a:ext cx="166698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Registered(Bob,250)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4112921" y="2480201"/>
            <a:ext cx="1797859" cy="2850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rot="10800000" flipV="1">
            <a:off x="4530783" y="2937217"/>
            <a:ext cx="498048" cy="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31359" y="2220761"/>
            <a:ext cx="2759300" cy="1898045"/>
            <a:chOff x="3131359" y="2220761"/>
            <a:chExt cx="2759300" cy="1898045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9" idx="2"/>
              <a:endCxn id="13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13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36" idx="2"/>
              <a:endCxn id="13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1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573845" y="215434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5487586" y="215434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786812" y="2308235"/>
            <a:ext cx="1122554" cy="481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02033" y="2789900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 rot="5400000">
            <a:off x="5196117" y="2175372"/>
            <a:ext cx="327777" cy="901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11" name="Straight Arrow Connector 10"/>
          <p:cNvCxnSpPr>
            <a:stCxn id="10" idx="2"/>
            <a:endCxn id="8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14" name="Rectangular Callout 13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3006147" y="2943788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6472717" y="2943788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824862" y="294378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27886" y="2173557"/>
            <a:ext cx="491228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6110415" y="2173557"/>
            <a:ext cx="504465" cy="30777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U(</a:t>
            </a:r>
            <a:r>
              <a:rPr lang="en-US" sz="1400" dirty="0"/>
              <a:t>C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3" idx="2"/>
          </p:cNvCxnSpPr>
          <p:nvPr/>
        </p:nvCxnSpPr>
        <p:spPr>
          <a:xfrm rot="16200000" flipH="1">
            <a:off x="4423922" y="2030911"/>
            <a:ext cx="462454" cy="1363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</p:cNvCxnSpPr>
          <p:nvPr/>
        </p:nvCxnSpPr>
        <p:spPr>
          <a:xfrm rot="5400000">
            <a:off x="5697877" y="2279017"/>
            <a:ext cx="462454" cy="867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3619465" y="2589755"/>
            <a:ext cx="462454" cy="245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0"/>
          </p:cNvCxnSpPr>
          <p:nvPr/>
        </p:nvCxnSpPr>
        <p:spPr>
          <a:xfrm rot="16200000" flipV="1">
            <a:off x="6347985" y="2495998"/>
            <a:ext cx="462454" cy="433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ranking(S)</a:t>
            </a: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>
            <a:off x="1800333" y="31100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406816" y="2956115"/>
            <a:ext cx="605748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16200000" flipH="1">
            <a:off x="3091864" y="2542199"/>
            <a:ext cx="315452" cy="204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457952" y="3364222"/>
            <a:ext cx="91692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ranking(S</a:t>
            </a:r>
            <a:r>
              <a:rPr lang="en-US" sz="1400" dirty="0"/>
              <a:t>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4305552" y="2812726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15" name="AutoShape 13"/>
          <p:cNvCxnSpPr>
            <a:cxnSpLocks noChangeShapeType="1"/>
            <a:stCxn id="14" idx="2"/>
            <a:endCxn id="13" idx="0"/>
          </p:cNvCxnSpPr>
          <p:nvPr/>
        </p:nvCxnSpPr>
        <p:spPr bwMode="auto">
          <a:xfrm>
            <a:off x="4912036" y="3120503"/>
            <a:ext cx="4379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/>
            <a:tailEnd type="none" w="med" len="med"/>
          </a:ln>
        </p:spPr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140536" y="28127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54417" y="33642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18" name="AutoShape 18"/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463594" y="31205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" name="Straight Arrow Connector 18"/>
          <p:cNvCxnSpPr>
            <a:stCxn id="14" idx="3"/>
          </p:cNvCxnSpPr>
          <p:nvPr/>
        </p:nvCxnSpPr>
        <p:spPr>
          <a:xfrm>
            <a:off x="5518519" y="2966615"/>
            <a:ext cx="605748" cy="1232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18519" y="2189497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21" name="Straight Arrow Connector 20"/>
          <p:cNvCxnSpPr>
            <a:stCxn id="20" idx="2"/>
            <a:endCxn id="16" idx="0"/>
          </p:cNvCxnSpPr>
          <p:nvPr/>
        </p:nvCxnSpPr>
        <p:spPr>
          <a:xfrm>
            <a:off x="6161296" y="2497274"/>
            <a:ext cx="302298" cy="31545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14" idx="0"/>
            <a:endCxn id="20" idx="2"/>
          </p:cNvCxnSpPr>
          <p:nvPr/>
        </p:nvCxnSpPr>
        <p:spPr>
          <a:xfrm flipV="1">
            <a:off x="4912036" y="2497274"/>
            <a:ext cx="1249260" cy="31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27897" y="2138023"/>
            <a:ext cx="14766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1027897" y="2138023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267165" y="3951119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P(i(C</a:t>
            </a:r>
            <a:r>
              <a:rPr lang="en-US" sz="1200" dirty="0" smtClean="0"/>
              <a:t>) = </a:t>
            </a:r>
            <a:r>
              <a:rPr lang="en-US" sz="1200" dirty="0" err="1" smtClean="0"/>
              <a:t>x|d(C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6" name="Rectangular Callout 25"/>
          <p:cNvSpPr/>
          <p:nvPr/>
        </p:nvSpPr>
        <p:spPr>
          <a:xfrm>
            <a:off x="2267165" y="3951119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/>
          <p:cNvSpPr/>
          <p:nvPr/>
        </p:nvSpPr>
        <p:spPr>
          <a:xfrm>
            <a:off x="4013481" y="2143891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ψ(i(S</a:t>
            </a:r>
            <a:r>
              <a:rPr lang="en-US" sz="1200" dirty="0" smtClean="0"/>
              <a:t>) = </a:t>
            </a:r>
            <a:r>
              <a:rPr lang="en-US" sz="1200" dirty="0" err="1" smtClean="0"/>
              <a:t>x</a:t>
            </a:r>
            <a:r>
              <a:rPr lang="en-US" sz="1200" dirty="0" smtClean="0"/>
              <a:t>, </a:t>
            </a:r>
            <a:r>
              <a:rPr lang="en-US" sz="1200" dirty="0" err="1" smtClean="0"/>
              <a:t>r(S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= 70%</a:t>
            </a:r>
            <a:endParaRPr lang="en-US" sz="12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013481" y="2143891"/>
            <a:ext cx="1378919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/>
          <p:cNvSpPr/>
          <p:nvPr/>
        </p:nvSpPr>
        <p:spPr>
          <a:xfrm>
            <a:off x="5399293" y="3969198"/>
            <a:ext cx="14756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ψ(l(C</a:t>
            </a:r>
            <a:r>
              <a:rPr lang="en-US" sz="1200" dirty="0" smtClean="0"/>
              <a:t>) = </a:t>
            </a:r>
            <a:r>
              <a:rPr lang="en-US" sz="1200" dirty="0" err="1" smtClean="0"/>
              <a:t>x,d(C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30" name="Rectangular Callout 29"/>
          <p:cNvSpPr/>
          <p:nvPr/>
        </p:nvSpPr>
        <p:spPr>
          <a:xfrm>
            <a:off x="5399293" y="3969198"/>
            <a:ext cx="1378919" cy="486401"/>
          </a:xfrm>
          <a:prstGeom prst="wedgeRectCallout">
            <a:avLst>
              <a:gd name="adj1" fmla="val 24137"/>
              <a:gd name="adj2" fmla="val -108212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-examples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127251"/>
            <a:ext cx="4201643" cy="182486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ranking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1866092" cy="2107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376"/>
                <a:gridCol w="534789"/>
                <a:gridCol w="915927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level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2517249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083"/>
                <a:gridCol w="917137"/>
                <a:gridCol w="761029"/>
              </a:tblGrid>
              <a:tr h="218806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intelligence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79025" y="1028700"/>
          <a:ext cx="1401812" cy="1635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06"/>
                <a:gridCol w="700906"/>
              </a:tblGrid>
              <a:tr h="32718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18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Students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779025" y="609600"/>
            <a:ext cx="1811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Registered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65148" y="638200"/>
            <a:ext cx="271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Courses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3465150" y="1057300"/>
          <a:ext cx="2054834" cy="1391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228"/>
                <a:gridCol w="750096"/>
                <a:gridCol w="837510"/>
              </a:tblGrid>
              <a:tr h="278257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ID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difficulty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2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346249" y="3353722"/>
            <a:ext cx="111776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ranking(bob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3849" y="2802226"/>
            <a:ext cx="141783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Intelligence(bob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4" name="AutoShape 13"/>
          <p:cNvCxnSpPr>
            <a:cxnSpLocks noChangeShapeType="1"/>
            <a:stCxn id="43" idx="2"/>
            <a:endCxn id="42" idx="0"/>
          </p:cNvCxnSpPr>
          <p:nvPr/>
        </p:nvCxnSpPr>
        <p:spPr bwMode="auto">
          <a:xfrm rot="16200000" flipH="1">
            <a:off x="1782091" y="3230681"/>
            <a:ext cx="243719" cy="2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028833" y="2802226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2942714" y="3353722"/>
            <a:ext cx="8183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level(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47" name="AutoShape 18"/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3351891" y="3110003"/>
            <a:ext cx="0" cy="243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>
            <a:stCxn id="43" idx="3"/>
          </p:cNvCxnSpPr>
          <p:nvPr/>
        </p:nvCxnSpPr>
        <p:spPr>
          <a:xfrm>
            <a:off x="2611688" y="2956115"/>
            <a:ext cx="400876" cy="1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2614420" y="2178997"/>
            <a:ext cx="148639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Registered(bob,</a:t>
            </a:r>
            <a:r>
              <a:rPr lang="en-US" sz="1400" dirty="0" err="1"/>
              <a:t>C</a:t>
            </a:r>
            <a:r>
              <a:rPr lang="en-US" sz="1400" dirty="0"/>
              <a:t>)</a:t>
            </a:r>
          </a:p>
        </p:txBody>
      </p:sp>
      <p:cxnSp>
        <p:nvCxnSpPr>
          <p:cNvPr id="6" name="Straight Arrow Connector 5"/>
          <p:cNvCxnSpPr>
            <a:stCxn id="53" idx="2"/>
            <a:endCxn id="45" idx="0"/>
          </p:cNvCxnSpPr>
          <p:nvPr/>
        </p:nvCxnSpPr>
        <p:spPr>
          <a:xfrm rot="5400000">
            <a:off x="3197028" y="2641638"/>
            <a:ext cx="315452" cy="5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40620" y="2138023"/>
            <a:ext cx="1914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P(i(bob</a:t>
            </a:r>
            <a:r>
              <a:rPr lang="en-US" sz="1200" dirty="0" smtClean="0"/>
              <a:t>) = </a:t>
            </a:r>
            <a:r>
              <a:rPr lang="en-US" sz="1200" dirty="0" err="1" smtClean="0"/>
              <a:t>x|r(bob</a:t>
            </a:r>
            <a:r>
              <a:rPr lang="en-US" sz="1200" dirty="0" smtClean="0"/>
              <a:t>) =</a:t>
            </a:r>
            <a:r>
              <a:rPr lang="en-US" sz="1200" dirty="0" err="1" smtClean="0"/>
              <a:t>x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= 70%</a:t>
            </a:r>
            <a:endParaRPr lang="en-US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940620" y="2138023"/>
            <a:ext cx="1563891" cy="486401"/>
          </a:xfrm>
          <a:prstGeom prst="wedgeRectCallout">
            <a:avLst>
              <a:gd name="adj1" fmla="val 11738"/>
              <a:gd name="adj2" fmla="val 8760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3334093" y="3211493"/>
            <a:ext cx="2197984" cy="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28481" y="2155896"/>
            <a:ext cx="34805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 Model:</a:t>
            </a:r>
          </a:p>
          <a:p>
            <a:r>
              <a:rPr lang="en-US" sz="1400" dirty="0" smtClean="0"/>
              <a:t>  (</a:t>
            </a:r>
            <a:r>
              <a:rPr lang="en-US" sz="1400" dirty="0" err="1" smtClean="0"/>
              <a:t>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</a:t>
            </a:r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</a:t>
            </a:r>
            <a:r>
              <a:rPr lang="en-US" sz="1400" dirty="0" err="1" smtClean="0"/>
              <a:t>lo|r(bob</a:t>
            </a:r>
            <a:r>
              <a:rPr lang="en-US" sz="1400" dirty="0" smtClean="0"/>
              <a:t>) = lo)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lo|diff(100) = lo, R(bob,100) = T) </a:t>
            </a:r>
            <a:r>
              <a:rPr lang="en-US" sz="1400" dirty="0" err="1" smtClean="0"/>
              <a:t>x</a:t>
            </a:r>
            <a:endParaRPr lang="en-US" sz="1400" dirty="0" smtClean="0"/>
          </a:p>
          <a:p>
            <a:r>
              <a:rPr lang="en-US" sz="1400" dirty="0" err="1" smtClean="0"/>
              <a:t>P(i(bob</a:t>
            </a:r>
            <a:r>
              <a:rPr lang="en-US" sz="1400" dirty="0" smtClean="0"/>
              <a:t>) = lo|diff(200) = hi, R(bob,200) = T) </a:t>
            </a:r>
          </a:p>
          <a:p>
            <a:r>
              <a:rPr lang="en-US" sz="1400" dirty="0" smtClean="0"/>
              <a:t>= 70% </a:t>
            </a:r>
            <a:r>
              <a:rPr lang="en-US" sz="1400" dirty="0" err="1" smtClean="0"/>
              <a:t>x</a:t>
            </a:r>
            <a:r>
              <a:rPr lang="en-US" sz="1400" dirty="0" smtClean="0"/>
              <a:t> 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 = 0.168.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8762" y="3661499"/>
            <a:ext cx="22290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Model:</a:t>
            </a:r>
          </a:p>
          <a:p>
            <a:r>
              <a:rPr lang="en-US" sz="1400" dirty="0" smtClean="0"/>
              <a:t> (</a:t>
            </a:r>
            <a:r>
              <a:rPr lang="en-US" sz="1400" dirty="0" err="1" smtClean="0"/>
              <a:t>i</a:t>
            </a:r>
            <a:r>
              <a:rPr lang="en-US" sz="1400" dirty="0" smtClean="0"/>
              <a:t>(bob) = </a:t>
            </a:r>
            <a:r>
              <a:rPr lang="en-US" sz="1400" dirty="0" err="1" smtClean="0"/>
              <a:t>lo|mb</a:t>
            </a:r>
            <a:r>
              <a:rPr lang="en-US" sz="1400" dirty="0" smtClean="0"/>
              <a:t>) = </a:t>
            </a:r>
          </a:p>
          <a:p>
            <a:r>
              <a:rPr lang="en-US" sz="1400" dirty="0" smtClean="0"/>
              <a:t>70% </a:t>
            </a:r>
            <a:r>
              <a:rPr lang="en-US" sz="1400" dirty="0" err="1" smtClean="0"/>
              <a:t>x</a:t>
            </a:r>
            <a:r>
              <a:rPr lang="en-US" sz="1400" dirty="0" smtClean="0"/>
              <a:t> (60% </a:t>
            </a:r>
            <a:r>
              <a:rPr lang="en-US" sz="1400" dirty="0" err="1" smtClean="0"/>
              <a:t>x</a:t>
            </a:r>
            <a:r>
              <a:rPr lang="en-US" sz="1400" dirty="0" smtClean="0"/>
              <a:t> 40%)</a:t>
            </a:r>
            <a:r>
              <a:rPr lang="en-US" sz="1400" baseline="30000" dirty="0" smtClean="0"/>
              <a:t>1/2</a:t>
            </a:r>
            <a:r>
              <a:rPr lang="en-US" sz="1400" dirty="0" smtClean="0"/>
              <a:t>= 0.34.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87276" y="244085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5" name="Equation" r:id="rId4" imgW="139700" imgH="165100" progId="Equation.3">
                  <p:embed/>
                </p:oleObj>
              </mc:Choice>
              <mc:Fallback>
                <p:oleObj name="Equation" r:id="rId4" imgW="139700" imgH="16510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76" y="2440857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668708" y="394867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6" name="Equation" r:id="rId6" imgW="139700" imgH="165100" progId="Equation.3">
                  <p:embed/>
                </p:oleObj>
              </mc:Choice>
              <mc:Fallback>
                <p:oleObj name="Equation" r:id="rId6" imgW="139700" imgH="16510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08" y="3948678"/>
                        <a:ext cx="1397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33020" y="1174173"/>
            <a:ext cx="976712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coffee_dr</a:t>
            </a:r>
            <a:r>
              <a:rPr lang="en-US" sz="1000" dirty="0" smtClean="0"/>
              <a:t>(sam)</a:t>
            </a:r>
            <a:endParaRPr lang="en-US" sz="1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63461" y="706389"/>
            <a:ext cx="938898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</a:t>
            </a:r>
            <a:r>
              <a:rPr lang="en-US" sz="1000" dirty="0" err="1" smtClean="0"/>
              <a:t>sam,</a:t>
            </a:r>
            <a:r>
              <a:rPr lang="en-US" sz="1000" dirty="0" err="1"/>
              <a:t>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84390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gender(sam)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stCxn id="9" idx="2"/>
          </p:cNvCxnSpPr>
          <p:nvPr/>
        </p:nvCxnSpPr>
        <p:spPr>
          <a:xfrm>
            <a:off x="4332910" y="952610"/>
            <a:ext cx="139304" cy="210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 flipV="1">
            <a:off x="3309732" y="1286233"/>
            <a:ext cx="601227" cy="110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33020" y="706389"/>
            <a:ext cx="70630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gender(Y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36" idx="3"/>
          </p:cNvCxnSpPr>
          <p:nvPr/>
        </p:nvCxnSpPr>
        <p:spPr>
          <a:xfrm>
            <a:off x="3039324" y="829500"/>
            <a:ext cx="1317227" cy="351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4015" y="2091839"/>
            <a:ext cx="3480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Count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P(cd(sam) = </a:t>
            </a:r>
            <a:r>
              <a:rPr lang="en-US" sz="1200" dirty="0" err="1" smtClean="0"/>
              <a:t>T|gd</a:t>
            </a:r>
            <a:r>
              <a:rPr lang="en-US" sz="1200" dirty="0" smtClean="0"/>
              <a:t>(sam) = W)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</a:t>
            </a:r>
            <a:r>
              <a:rPr lang="en-US" sz="1200" dirty="0" err="1" smtClean="0"/>
              <a:t>anna</a:t>
            </a:r>
            <a:r>
              <a:rPr lang="en-US" sz="1200" dirty="0" smtClean="0"/>
              <a:t>)=W,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sam,anna</a:t>
            </a:r>
            <a:r>
              <a:rPr lang="en-US" sz="1200" dirty="0" smtClean="0"/>
              <a:t>) = T) x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W|g</a:t>
            </a:r>
            <a:r>
              <a:rPr lang="en-US" sz="1200" dirty="0" smtClean="0"/>
              <a:t>(bob) = M, </a:t>
            </a:r>
            <a:r>
              <a:rPr lang="en-US" sz="1200" dirty="0" err="1" smtClean="0"/>
              <a:t>Fr</a:t>
            </a:r>
            <a:r>
              <a:rPr lang="en-US" sz="1200" dirty="0" smtClean="0"/>
              <a:t>(</a:t>
            </a:r>
            <a:r>
              <a:rPr lang="en-US" sz="1200" dirty="0" err="1" smtClean="0"/>
              <a:t>sam,bob</a:t>
            </a:r>
            <a:r>
              <a:rPr lang="en-US" sz="1200" dirty="0" smtClean="0"/>
              <a:t>) = T) </a:t>
            </a:r>
          </a:p>
          <a:p>
            <a:r>
              <a:rPr lang="en-US" sz="1200" dirty="0" smtClean="0"/>
              <a:t>= 70% </a:t>
            </a:r>
            <a:r>
              <a:rPr lang="en-US" sz="1200" dirty="0" err="1" smtClean="0"/>
              <a:t>x</a:t>
            </a:r>
            <a:r>
              <a:rPr lang="en-US" sz="1200" dirty="0" smtClean="0"/>
              <a:t> 60% </a:t>
            </a:r>
            <a:r>
              <a:rPr lang="en-US" sz="1200" dirty="0" err="1" smtClean="0"/>
              <a:t>x</a:t>
            </a:r>
            <a:r>
              <a:rPr lang="en-US" sz="1200" dirty="0" smtClean="0"/>
              <a:t> 40% = 0.168.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081162" y="2091839"/>
            <a:ext cx="2229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Frequency Model:</a:t>
            </a:r>
          </a:p>
          <a:p>
            <a:r>
              <a:rPr lang="en-US" sz="1200" dirty="0" smtClean="0"/>
              <a:t>P(g(sam) = </a:t>
            </a:r>
            <a:r>
              <a:rPr lang="en-US" sz="1200" dirty="0" err="1" smtClean="0"/>
              <a:t>W|mb</a:t>
            </a:r>
            <a:r>
              <a:rPr lang="en-US" sz="1200" dirty="0" smtClean="0"/>
              <a:t>) = 1/Z(</a:t>
            </a:r>
            <a:r>
              <a:rPr lang="en-US" sz="1200" dirty="0" err="1" smtClean="0"/>
              <a:t>mb</a:t>
            </a:r>
            <a:r>
              <a:rPr lang="en-US" sz="1200" dirty="0" smtClean="0"/>
              <a:t>) x</a:t>
            </a:r>
          </a:p>
          <a:p>
            <a:r>
              <a:rPr lang="en-US" sz="1200" dirty="0" smtClean="0"/>
              <a:t>70% x (60% x 40%)</a:t>
            </a:r>
            <a:r>
              <a:rPr lang="en-US" sz="1200" baseline="30000" dirty="0" smtClean="0"/>
              <a:t>1/2</a:t>
            </a:r>
            <a:r>
              <a:rPr lang="en-US" sz="1200" dirty="0" smtClean="0"/>
              <a:t>= </a:t>
            </a:r>
          </a:p>
          <a:p>
            <a:r>
              <a:rPr lang="en-US" sz="1200" dirty="0" smtClean="0"/>
              <a:t>0.34 = exp(-1.07).</a:t>
            </a:r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380832" y="2754069"/>
            <a:ext cx="132446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4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7480" y="3975095"/>
            <a:ext cx="8334720" cy="2618374"/>
            <a:chOff x="275880" y="1248830"/>
            <a:chExt cx="8334720" cy="2618374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5880" y="2391246"/>
              <a:ext cx="150876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 err="1"/>
                <a:t>CoffeeDr</a:t>
              </a:r>
              <a:r>
                <a:rPr lang="en-US" dirty="0"/>
                <a:t>(bob)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177987" y="125160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bob,anna</a:t>
              </a:r>
              <a:r>
                <a:rPr lang="en-US" dirty="0"/>
                <a:t>)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386069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gender(bob)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086600" y="2396161"/>
              <a:ext cx="1524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</a:t>
              </a:r>
              <a:r>
                <a:rPr lang="en-US" dirty="0" err="1" smtClean="0"/>
                <a:t>anna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896933" y="1248830"/>
              <a:ext cx="1811714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anna,bob</a:t>
              </a:r>
              <a:r>
                <a:rPr lang="en-US" dirty="0"/>
                <a:t>)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96932" y="2396161"/>
              <a:ext cx="1527048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gender(</a:t>
              </a:r>
              <a:r>
                <a:rPr lang="en-US" dirty="0" err="1"/>
                <a:t>anna</a:t>
              </a:r>
              <a:r>
                <a:rPr lang="en-US" dirty="0"/>
                <a:t>)</a:t>
              </a:r>
            </a:p>
          </p:txBody>
        </p:sp>
        <p:cxnSp>
          <p:nvCxnSpPr>
            <p:cNvPr id="24" name="Straight Arrow Connector 23"/>
            <p:cNvCxnSpPr>
              <a:stCxn id="13" idx="1"/>
              <a:endCxn id="8" idx="3"/>
            </p:cNvCxnSpPr>
            <p:nvPr/>
          </p:nvCxnSpPr>
          <p:spPr>
            <a:xfrm flipH="1" flipV="1">
              <a:off x="1784640" y="2529746"/>
              <a:ext cx="601429" cy="491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219183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bob,bob</a:t>
              </a:r>
              <a:r>
                <a:rPr lang="en-US" dirty="0"/>
                <a:t>)</a:t>
              </a:r>
            </a:p>
          </p:txBody>
        </p:sp>
        <p:cxnSp>
          <p:nvCxnSpPr>
            <p:cNvPr id="32" name="Straight Arrow Connector 31"/>
            <p:cNvCxnSpPr>
              <a:stCxn id="13" idx="3"/>
              <a:endCxn id="14" idx="1"/>
            </p:cNvCxnSpPr>
            <p:nvPr/>
          </p:nvCxnSpPr>
          <p:spPr>
            <a:xfrm>
              <a:off x="3913117" y="2534661"/>
              <a:ext cx="983815" cy="0"/>
            </a:xfrm>
            <a:prstGeom prst="straightConnector1">
              <a:avLst/>
            </a:prstGeom>
            <a:ln w="50800" cmpd="sng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4" idx="3"/>
              <a:endCxn id="10" idx="1"/>
            </p:cNvCxnSpPr>
            <p:nvPr/>
          </p:nvCxnSpPr>
          <p:spPr>
            <a:xfrm>
              <a:off x="6423980" y="2534661"/>
              <a:ext cx="662620" cy="0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9" idx="2"/>
            </p:cNvCxnSpPr>
            <p:nvPr/>
          </p:nvCxnSpPr>
          <p:spPr>
            <a:xfrm>
              <a:off x="3083844" y="1528599"/>
              <a:ext cx="13786" cy="862647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764066" y="1625847"/>
              <a:ext cx="0" cy="770314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10"/>
            <p:cNvSpPr txBox="1">
              <a:spLocks noChangeArrowheads="1"/>
            </p:cNvSpPr>
            <p:nvPr/>
          </p:nvSpPr>
          <p:spPr bwMode="auto">
            <a:xfrm>
              <a:off x="4811953" y="3590205"/>
              <a:ext cx="1810512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</a:lvl1pPr>
            </a:lstStyle>
            <a:p>
              <a:pPr algn="ctr"/>
              <a:r>
                <a:rPr lang="en-US" dirty="0"/>
                <a:t>Friend(</a:t>
              </a:r>
              <a:r>
                <a:rPr lang="en-US" dirty="0" err="1"/>
                <a:t>anna,anna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764066" y="2673160"/>
              <a:ext cx="3437" cy="917046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3097810" y="2673160"/>
              <a:ext cx="0" cy="917045"/>
            </a:xfrm>
            <a:prstGeom prst="straightConnector1">
              <a:avLst/>
            </a:prstGeom>
            <a:ln w="50800" cmpd="sng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6693" y="493561"/>
            <a:ext cx="2759300" cy="1898045"/>
            <a:chOff x="3131359" y="2220761"/>
            <a:chExt cx="2759300" cy="1898045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854351" y="3749474"/>
              <a:ext cx="1507151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 smtClean="0"/>
                <a:t>CoffeeDr</a:t>
              </a:r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4649550" y="2220761"/>
              <a:ext cx="124110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Friend(A,B)</a:t>
              </a:r>
              <a:endParaRPr lang="en-US" dirty="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3911906" y="2923715"/>
              <a:ext cx="1119605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g</a:t>
              </a:r>
              <a:r>
                <a:rPr lang="en-US" dirty="0" smtClean="0"/>
                <a:t>ender(A)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1" idx="2"/>
              <a:endCxn id="22" idx="0"/>
            </p:cNvCxnSpPr>
            <p:nvPr/>
          </p:nvCxnSpPr>
          <p:spPr>
            <a:xfrm flipH="1">
              <a:off x="4471709" y="2590093"/>
              <a:ext cx="798396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2" idx="2"/>
            </p:cNvCxnSpPr>
            <p:nvPr/>
          </p:nvCxnSpPr>
          <p:spPr>
            <a:xfrm flipH="1" flipV="1">
              <a:off x="4471709" y="3293047"/>
              <a:ext cx="11119" cy="44524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3131359" y="2220761"/>
              <a:ext cx="1112484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smtClean="0"/>
                <a:t>gender(B)</a:t>
              </a:r>
              <a:endParaRPr lang="en-US" dirty="0"/>
            </a:p>
          </p:txBody>
        </p:sp>
        <p:cxnSp>
          <p:nvCxnSpPr>
            <p:cNvPr id="27" name="Straight Arrow Connector 26"/>
            <p:cNvCxnSpPr>
              <a:stCxn id="26" idx="2"/>
              <a:endCxn id="22" idx="0"/>
            </p:cNvCxnSpPr>
            <p:nvPr/>
          </p:nvCxnSpPr>
          <p:spPr>
            <a:xfrm>
              <a:off x="3687601" y="2590093"/>
              <a:ext cx="784108" cy="3336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own Arrow 3"/>
          <p:cNvSpPr/>
          <p:nvPr/>
        </p:nvSpPr>
        <p:spPr>
          <a:xfrm>
            <a:off x="4351867" y="2726267"/>
            <a:ext cx="270933" cy="1016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46490" y="122327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Bayes Net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96623" y="2848871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Instantiate population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>with constants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35020" y="3915671"/>
            <a:ext cx="1316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Instantiated</a:t>
            </a:r>
          </a:p>
          <a:p>
            <a:r>
              <a:rPr lang="en-US" dirty="0" smtClean="0"/>
              <a:t>Inference</a:t>
            </a:r>
            <a:br>
              <a:rPr lang="en-US" dirty="0" smtClean="0"/>
            </a:br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7743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14410"/>
              </p:ext>
            </p:extLst>
          </p:nvPr>
        </p:nvGraphicFramePr>
        <p:xfrm>
          <a:off x="857250" y="186127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4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57283"/>
              </p:ext>
            </p:extLst>
          </p:nvPr>
        </p:nvGraphicFramePr>
        <p:xfrm>
          <a:off x="5837155" y="504154"/>
          <a:ext cx="2685622" cy="9617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5657"/>
                <a:gridCol w="894307"/>
                <a:gridCol w="895658"/>
              </a:tblGrid>
              <a:tr h="20169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Professor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33111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popularity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teaching</a:t>
                      </a:r>
                      <a:b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Ability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76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Jim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84194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06200"/>
              </p:ext>
            </p:extLst>
          </p:nvPr>
        </p:nvGraphicFramePr>
        <p:xfrm>
          <a:off x="4663622" y="2019242"/>
          <a:ext cx="2897498" cy="12326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7499"/>
                <a:gridCol w="682130"/>
                <a:gridCol w="742869"/>
                <a:gridCol w="665000"/>
              </a:tblGrid>
              <a:tr h="31390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RA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S.Name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err="1" smtClean="0"/>
                        <a:t>P.Name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salary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c</a:t>
                      </a:r>
                      <a:r>
                        <a:rPr lang="en-US" sz="1200" smtClean="0"/>
                        <a:t>apability </a:t>
                      </a:r>
                      <a:endParaRPr lang="en-US" sz="1200" dirty="0" smtClean="0"/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Jack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High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 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Oliver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  <a:tr h="22968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Kim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Jim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Low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dirty="0" smtClean="0"/>
                        <a:t>Med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498180"/>
              </p:ext>
            </p:extLst>
          </p:nvPr>
        </p:nvGraphicFramePr>
        <p:xfrm>
          <a:off x="3186680" y="496417"/>
          <a:ext cx="2304309" cy="9502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7090"/>
                <a:gridCol w="742005"/>
                <a:gridCol w="1095214"/>
              </a:tblGrid>
              <a:tr h="21872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intelligence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  <a:tr h="16806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82494"/>
              </p:ext>
            </p:extLst>
          </p:nvPr>
        </p:nvGraphicFramePr>
        <p:xfrm>
          <a:off x="5764530" y="367756"/>
          <a:ext cx="3209605" cy="1722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4268"/>
                <a:gridCol w="870183"/>
                <a:gridCol w="684268"/>
                <a:gridCol w="970886"/>
              </a:tblGrid>
              <a:tr h="2822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Registration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S.name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C.number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grade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satisfaction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Jack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Kim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Paul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71739"/>
              </p:ext>
            </p:extLst>
          </p:nvPr>
        </p:nvGraphicFramePr>
        <p:xfrm>
          <a:off x="202260" y="496417"/>
          <a:ext cx="2660689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030"/>
                <a:gridCol w="600941"/>
                <a:gridCol w="605296"/>
                <a:gridCol w="852422"/>
              </a:tblGrid>
              <a:tr h="1657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Course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Prof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rating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David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577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Oliver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73050"/>
              </p:ext>
            </p:extLst>
          </p:nvPr>
        </p:nvGraphicFramePr>
        <p:xfrm>
          <a:off x="247650" y="2267676"/>
          <a:ext cx="6661152" cy="24003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  <a:gridCol w="669060"/>
                <a:gridCol w="876715"/>
                <a:gridCol w="1158504"/>
              </a:tblGrid>
              <a:tr h="1876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876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 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RAtts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dirty="0" smtClean="0"/>
                        <a:t>(S,C))</a:t>
                      </a:r>
                      <a:endParaRPr lang="en-US" sz="1200" dirty="0"/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(S,C)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satisfaction(S,C)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n/a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04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6639"/>
              </p:ext>
            </p:extLst>
          </p:nvPr>
        </p:nvGraphicFramePr>
        <p:xfrm>
          <a:off x="1934210" y="306796"/>
          <a:ext cx="3956873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(S,C)=F)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6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68498"/>
              </p:ext>
            </p:extLst>
          </p:nvPr>
        </p:nvGraphicFramePr>
        <p:xfrm>
          <a:off x="227330" y="2074636"/>
          <a:ext cx="3956873" cy="2116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(S,C)=*)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7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9169"/>
              </p:ext>
            </p:extLst>
          </p:nvPr>
        </p:nvGraphicFramePr>
        <p:xfrm>
          <a:off x="4362450" y="2363243"/>
          <a:ext cx="3956873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0448"/>
                <a:gridCol w="680448"/>
                <a:gridCol w="770600"/>
                <a:gridCol w="837355"/>
                <a:gridCol w="988022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(S,C)|(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01306"/>
              </p:ext>
            </p:extLst>
          </p:nvPr>
        </p:nvGraphicFramePr>
        <p:xfrm>
          <a:off x="247650" y="5279164"/>
          <a:ext cx="1733550" cy="962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6585"/>
                <a:gridCol w="512315"/>
                <a:gridCol w="79465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(S),Rank(S))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673198"/>
              </p:ext>
            </p:extLst>
          </p:nvPr>
        </p:nvGraphicFramePr>
        <p:xfrm>
          <a:off x="2239010" y="5291115"/>
          <a:ext cx="1753870" cy="9381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2590"/>
                <a:gridCol w="762000"/>
                <a:gridCol w="589280"/>
              </a:tblGrid>
              <a:tr h="18764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CT(Rating(C), Diff(C))</a:t>
                      </a:r>
                    </a:p>
                  </a:txBody>
                  <a:tcPr marL="9525" marR="9525" marT="0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8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Rating(C)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Diff(C)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  <a:tr h="144707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0" marB="0" anchor="b" horzOverflow="overflow"/>
                </a:tc>
              </a:tr>
            </a:tbl>
          </a:graphicData>
        </a:graphic>
      </p:graphicFrame>
      <p:graphicFrame>
        <p:nvGraphicFramePr>
          <p:cNvPr id="1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94298"/>
              </p:ext>
            </p:extLst>
          </p:nvPr>
        </p:nvGraphicFramePr>
        <p:xfrm>
          <a:off x="4257039" y="4990556"/>
          <a:ext cx="4693921" cy="1539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9239"/>
                <a:gridCol w="570447"/>
                <a:gridCol w="607250"/>
                <a:gridCol w="625651"/>
                <a:gridCol w="736060"/>
                <a:gridCol w="736060"/>
                <a:gridCol w="949214"/>
              </a:tblGrid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 CT(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(S,C), 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RAtts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(S,C))|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Reg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(S,C)=T)</a:t>
                      </a:r>
                    </a:p>
                  </a:txBody>
                  <a:tcPr marL="9525" marR="9525" marT="9525" marB="0" anchor="b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#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(S)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Rank(S)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Rating(C)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Diff(C)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grade(S,C)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sat.(S,C)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  <a:tr h="1699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b" horzOverflow="overflow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773680" y="1371600"/>
            <a:ext cx="883920" cy="62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450080" y="1351280"/>
            <a:ext cx="1960880" cy="965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13760" y="156464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table subtraction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05840" y="4277360"/>
            <a:ext cx="772160" cy="955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164080" y="4318000"/>
            <a:ext cx="965200" cy="944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61440" y="4805680"/>
            <a:ext cx="201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CT cross product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775200" y="4094480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marginalize (sum out)</a:t>
            </a:r>
            <a:br>
              <a:rPr lang="en-US" sz="1400" dirty="0" smtClean="0"/>
            </a:br>
            <a:r>
              <a:rPr lang="en-US" sz="1400" dirty="0" err="1" smtClean="0"/>
              <a:t>RAtts</a:t>
            </a:r>
            <a:r>
              <a:rPr lang="en-US" sz="1400" dirty="0" smtClean="0"/>
              <a:t>(</a:t>
            </a:r>
            <a:r>
              <a:rPr lang="en-US" sz="1400" dirty="0" err="1" smtClean="0"/>
              <a:t>Reg</a:t>
            </a:r>
            <a:r>
              <a:rPr lang="en-US" sz="1400" dirty="0" smtClean="0"/>
              <a:t>(S,C)) =</a:t>
            </a:r>
            <a:br>
              <a:rPr lang="en-US" sz="1400" dirty="0" smtClean="0"/>
            </a:br>
            <a:r>
              <a:rPr lang="en-US" sz="1400" dirty="0" smtClean="0"/>
              <a:t>grade, sat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563360" y="3972560"/>
            <a:ext cx="1" cy="86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algn="ctr"/>
            <a:r>
              <a:rPr lang="en-CA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656" y="1481336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453904" y="1454971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9659" y="1348164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990600" y="1348164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82816" y="1242223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86069" y="1143000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EB5CC72F-AE10-4879-9CAA-E81FDC41BB39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012192" y="1168468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504" y="2684823"/>
            <a:ext cx="762933" cy="544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24752" y="2658458"/>
            <a:ext cx="1008112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MLN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0507" y="2551651"/>
            <a:ext cx="1080120" cy="8640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461448" y="2551651"/>
            <a:ext cx="1211668" cy="67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Learn-and-Join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53664" y="2445710"/>
            <a:ext cx="933944" cy="9700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956917" y="2346487"/>
            <a:ext cx="1395626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Decision Tree learner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483040" y="2371955"/>
            <a:ext cx="1291997" cy="1139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Moralization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43800" y="4733905"/>
            <a:ext cx="12192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Markov Logic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Network</a:t>
            </a: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67943" y="4733905"/>
            <a:ext cx="1456657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Compact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4962505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r>
              <a:rPr lang="en-US" sz="1600" b="1" dirty="0" smtClean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Dataset </a:t>
            </a:r>
            <a:r>
              <a:rPr lang="en-US" sz="1600" b="1" dirty="0" smtClean="0">
                <a:ln w="9525" cmpd="sng">
                  <a:noFill/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</a:t>
            </a:r>
            <a:endParaRPr lang="en-US" sz="1600" dirty="0">
              <a:ln w="18415" cmpd="sng">
                <a:solidFill>
                  <a:schemeClr val="tx1"/>
                </a:solidFill>
                <a:prstDash val="solid"/>
              </a:ln>
              <a:noFill/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43200" y="4886305"/>
            <a:ext cx="990600" cy="48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ln w="9525" cmpd="sng">
                  <a:noFill/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Bayes Net</a:t>
            </a:r>
            <a:endParaRPr lang="en-US" sz="1600" dirty="0">
              <a:ln w="63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447800" y="4886305"/>
            <a:ext cx="12192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5589" y="4505305"/>
            <a:ext cx="2133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ln w="952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n-ea"/>
              </a:rPr>
              <a:t>Learn-and-join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3810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56479" y="4377730"/>
            <a:ext cx="1325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Decision Tree</a:t>
            </a:r>
          </a:p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learner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6477000" y="4886305"/>
            <a:ext cx="990600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24600" y="4547751"/>
            <a:ext cx="12192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1" charset="0"/>
              </a:rPr>
              <a:t>Moralize</a:t>
            </a:r>
            <a:endParaRPr lang="en-US" sz="16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/>
          <p:cNvCxnSpPr/>
          <p:nvPr/>
        </p:nvCxnSpPr>
        <p:spPr>
          <a:xfrm rot="16200000" flipH="1">
            <a:off x="4349823" y="2958932"/>
            <a:ext cx="284803" cy="1879838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 flipV="1">
            <a:off x="5432143" y="3756450"/>
            <a:ext cx="1293923" cy="284803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1346249" y="3442409"/>
            <a:ext cx="91692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ranking(S)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193849" y="2789900"/>
            <a:ext cx="1212967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intelligence(S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38" name="AutoShape 13"/>
          <p:cNvCxnSpPr>
            <a:cxnSpLocks noChangeShapeType="1"/>
            <a:stCxn id="37" idx="2"/>
          </p:cNvCxnSpPr>
          <p:nvPr/>
        </p:nvCxnSpPr>
        <p:spPr bwMode="auto">
          <a:xfrm rot="16200000" flipH="1">
            <a:off x="1630156" y="3267853"/>
            <a:ext cx="344732" cy="4379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712964" y="2789900"/>
            <a:ext cx="646115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diff(C)</a:t>
            </a: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636767" y="3442409"/>
            <a:ext cx="818354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rating(C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1" name="AutoShape 18"/>
          <p:cNvCxnSpPr>
            <a:cxnSpLocks noChangeShapeType="1"/>
            <a:stCxn id="39" idx="2"/>
            <a:endCxn id="40" idx="0"/>
          </p:cNvCxnSpPr>
          <p:nvPr/>
        </p:nvCxnSpPr>
        <p:spPr bwMode="auto">
          <a:xfrm rot="16200000" flipH="1">
            <a:off x="4868617" y="3265082"/>
            <a:ext cx="344732" cy="992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012564" y="2789900"/>
            <a:ext cx="929636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grade(S,C)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2806965" y="3442409"/>
            <a:ext cx="1344551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satisfaction(S,C)</a:t>
            </a:r>
          </a:p>
        </p:txBody>
      </p:sp>
      <p:cxnSp>
        <p:nvCxnSpPr>
          <p:cNvPr id="44" name="AutoShape 43"/>
          <p:cNvCxnSpPr>
            <a:cxnSpLocks noChangeShapeType="1"/>
          </p:cNvCxnSpPr>
          <p:nvPr/>
        </p:nvCxnSpPr>
        <p:spPr bwMode="auto">
          <a:xfrm rot="16200000" flipH="1">
            <a:off x="3298771" y="3288239"/>
            <a:ext cx="357224" cy="2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/>
          <p:cNvCxnSpPr>
            <a:stCxn id="37" idx="3"/>
          </p:cNvCxnSpPr>
          <p:nvPr/>
        </p:nvCxnSpPr>
        <p:spPr>
          <a:xfrm>
            <a:off x="2406816" y="2943789"/>
            <a:ext cx="605748" cy="24651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45"/>
          <p:cNvCxnSpPr/>
          <p:nvPr/>
        </p:nvCxnSpPr>
        <p:spPr>
          <a:xfrm flipV="1">
            <a:off x="3942200" y="2931836"/>
            <a:ext cx="770764" cy="2390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3351891" y="2178997"/>
            <a:ext cx="1285553" cy="30777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Registered(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S,C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35063" y="2486774"/>
            <a:ext cx="400959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Arrow Connector 48"/>
          <p:cNvCxnSpPr/>
          <p:nvPr/>
        </p:nvCxnSpPr>
        <p:spPr>
          <a:xfrm rot="10800000" flipV="1">
            <a:off x="3477382" y="2486774"/>
            <a:ext cx="415524" cy="30312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/>
          <p:cNvCxnSpPr/>
          <p:nvPr/>
        </p:nvCxnSpPr>
        <p:spPr>
          <a:xfrm rot="16200000" flipH="1">
            <a:off x="3518330" y="2963112"/>
            <a:ext cx="1109524" cy="15684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1" name="Group 50"/>
          <p:cNvGrpSpPr/>
          <p:nvPr/>
        </p:nvGrpSpPr>
        <p:grpSpPr>
          <a:xfrm>
            <a:off x="5197985" y="2193602"/>
            <a:ext cx="2125199" cy="1524280"/>
            <a:chOff x="6496674" y="648453"/>
            <a:chExt cx="2125199" cy="152428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7170858" y="648453"/>
              <a:ext cx="1093218" cy="30777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Teaches(P,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)</a:t>
              </a:r>
            </a:p>
          </p:txBody>
        </p:sp>
        <p:grpSp>
          <p:nvGrpSpPr>
            <p:cNvPr id="53" name="Group 70"/>
            <p:cNvGrpSpPr/>
            <p:nvPr/>
          </p:nvGrpSpPr>
          <p:grpSpPr>
            <a:xfrm>
              <a:off x="6496674" y="802342"/>
              <a:ext cx="2125199" cy="1370391"/>
              <a:chOff x="6496674" y="802342"/>
              <a:chExt cx="2125199" cy="1370391"/>
            </a:xfrm>
          </p:grpSpPr>
          <p:cxnSp>
            <p:nvCxnSpPr>
              <p:cNvPr id="54" name="AutoShape 17"/>
              <p:cNvCxnSpPr>
                <a:cxnSpLocks noChangeShapeType="1"/>
                <a:stCxn id="56" idx="2"/>
                <a:endCxn id="55" idx="0"/>
              </p:cNvCxnSpPr>
              <p:nvPr/>
            </p:nvCxnSpPr>
            <p:spPr bwMode="auto">
              <a:xfrm rot="5400000">
                <a:off x="7681045" y="1652815"/>
                <a:ext cx="344732" cy="79551"/>
              </a:xfrm>
              <a:prstGeom prst="straightConnector1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5" name="Text Box 46"/>
              <p:cNvSpPr txBox="1">
                <a:spLocks noChangeArrowheads="1"/>
              </p:cNvSpPr>
              <p:nvPr/>
            </p:nvSpPr>
            <p:spPr bwMode="auto">
              <a:xfrm>
                <a:off x="7245460" y="1864956"/>
                <a:ext cx="1136349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popularity(P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 Box 47"/>
              <p:cNvSpPr txBox="1">
                <a:spLocks noChangeArrowheads="1"/>
              </p:cNvSpPr>
              <p:nvPr/>
            </p:nvSpPr>
            <p:spPr bwMode="auto">
              <a:xfrm>
                <a:off x="7164498" y="1212447"/>
                <a:ext cx="1457375" cy="307777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teachingability(P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6666630" y="1378288"/>
                <a:ext cx="497868" cy="511108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8" name="Straight Arrow Connector 57"/>
              <p:cNvCxnSpPr/>
              <p:nvPr/>
            </p:nvCxnSpPr>
            <p:spPr>
              <a:xfrm rot="10800000">
                <a:off x="6762672" y="2018846"/>
                <a:ext cx="482788" cy="1825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59" name="Straight Arrow Connector 58"/>
              <p:cNvCxnSpPr/>
              <p:nvPr/>
            </p:nvCxnSpPr>
            <p:spPr>
              <a:xfrm rot="10800000" flipV="1">
                <a:off x="6496674" y="802342"/>
                <a:ext cx="674184" cy="1087054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cxnSp>
        <p:nvCxnSpPr>
          <p:cNvPr id="60" name="Straight Connector 59"/>
          <p:cNvCxnSpPr>
            <a:stCxn id="47" idx="2"/>
          </p:cNvCxnSpPr>
          <p:nvPr/>
        </p:nvCxnSpPr>
        <p:spPr>
          <a:xfrm rot="16200000" flipH="1">
            <a:off x="3495353" y="2986089"/>
            <a:ext cx="1716926" cy="71829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1" name="Straight Arrow Connector 60"/>
          <p:cNvCxnSpPr/>
          <p:nvPr/>
        </p:nvCxnSpPr>
        <p:spPr>
          <a:xfrm flipV="1">
            <a:off x="4712964" y="3596298"/>
            <a:ext cx="1233807" cy="60740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2" name="Straight Connector 61"/>
          <p:cNvCxnSpPr>
            <a:stCxn id="52" idx="3"/>
          </p:cNvCxnSpPr>
          <p:nvPr/>
        </p:nvCxnSpPr>
        <p:spPr>
          <a:xfrm>
            <a:off x="6965387" y="2347491"/>
            <a:ext cx="540313" cy="575946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3" name="Straight Arrow Connector 62"/>
          <p:cNvCxnSpPr>
            <a:endCxn id="55" idx="3"/>
          </p:cNvCxnSpPr>
          <p:nvPr/>
        </p:nvCxnSpPr>
        <p:spPr>
          <a:xfrm rot="5400000">
            <a:off x="6974132" y="3032425"/>
            <a:ext cx="640557" cy="42258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13951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/>
          <p:cNvSpPr/>
          <p:nvPr/>
        </p:nvSpPr>
        <p:spPr>
          <a:xfrm>
            <a:off x="304800" y="2057396"/>
            <a:ext cx="1752600" cy="404321"/>
          </a:xfrm>
          <a:prstGeom prst="wedgeRectCallout">
            <a:avLst>
              <a:gd name="adj1" fmla="val -9741"/>
              <a:gd name="adj2" fmla="val 238466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ular Callout 3"/>
          <p:cNvSpPr/>
          <p:nvPr/>
        </p:nvSpPr>
        <p:spPr>
          <a:xfrm>
            <a:off x="6829410" y="2110533"/>
            <a:ext cx="1819971" cy="339050"/>
          </a:xfrm>
          <a:prstGeom prst="wedgeRectCallout">
            <a:avLst>
              <a:gd name="adj1" fmla="val 4100"/>
              <a:gd name="adj2" fmla="val 2840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00015" y="1834499"/>
            <a:ext cx="400558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hi,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0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hi) = 1/2</a:t>
            </a:r>
          </a:p>
          <a:p>
            <a:pPr>
              <a:spcBef>
                <a:spcPct val="50000"/>
              </a:spcBef>
            </a:pPr>
            <a:r>
              <a:rPr lang="en-US" sz="1600" dirty="0" err="1" smtClean="0"/>
              <a:t>P(Reg(S,C</a:t>
            </a:r>
            <a:r>
              <a:rPr lang="en-US" sz="1600" dirty="0" smtClean="0"/>
              <a:t>) = T| </a:t>
            </a:r>
            <a:r>
              <a:rPr lang="en-US" sz="1600" dirty="0" err="1" smtClean="0"/>
              <a:t>i(S</a:t>
            </a:r>
            <a:r>
              <a:rPr lang="en-US" sz="1600" dirty="0" smtClean="0"/>
              <a:t>) = lo, </a:t>
            </a:r>
            <a:r>
              <a:rPr lang="en-US" sz="1600" dirty="0" err="1" smtClean="0"/>
              <a:t>d(C</a:t>
            </a:r>
            <a:r>
              <a:rPr lang="en-US" sz="1600" dirty="0" smtClean="0"/>
              <a:t>) = lo) = 1/2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600" y="3276599"/>
            <a:ext cx="198120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/>
              <a:t>intelligence(S</a:t>
            </a:r>
            <a:r>
              <a:rPr lang="en-US" sz="2400" dirty="0"/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81798" y="3260451"/>
            <a:ext cx="1298533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diff(C)</a:t>
            </a:r>
          </a:p>
        </p:txBody>
      </p:sp>
      <p:cxnSp>
        <p:nvCxnSpPr>
          <p:cNvPr id="8" name="Straight Arrow Connector 7"/>
          <p:cNvCxnSpPr>
            <a:stCxn id="6" idx="3"/>
            <a:endCxn id="9" idx="1"/>
          </p:cNvCxnSpPr>
          <p:nvPr/>
        </p:nvCxnSpPr>
        <p:spPr>
          <a:xfrm>
            <a:off x="2209801" y="3507435"/>
            <a:ext cx="1219205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429006" y="3886200"/>
            <a:ext cx="213359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err="1" smtClean="0"/>
              <a:t>Registered(</a:t>
            </a:r>
            <a:r>
              <a:rPr lang="en-US" sz="2400" dirty="0" err="1"/>
              <a:t>S,C</a:t>
            </a:r>
            <a:r>
              <a:rPr lang="en-US" sz="2400" dirty="0"/>
              <a:t>)</a:t>
            </a:r>
          </a:p>
        </p:txBody>
      </p:sp>
      <p:cxnSp>
        <p:nvCxnSpPr>
          <p:cNvPr id="10" name="Straight Arrow Connector 9"/>
          <p:cNvCxnSpPr>
            <a:stCxn id="7" idx="2"/>
            <a:endCxn id="9" idx="3"/>
          </p:cNvCxnSpPr>
          <p:nvPr/>
        </p:nvCxnSpPr>
        <p:spPr>
          <a:xfrm flipH="1">
            <a:off x="5562599" y="3722115"/>
            <a:ext cx="1868465" cy="394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4800" y="2002225"/>
            <a:ext cx="1925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P(i(S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125380" y="2057397"/>
            <a:ext cx="179001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P(d(C</a:t>
            </a:r>
            <a:r>
              <a:rPr lang="en-US" sz="1400" dirty="0" smtClean="0"/>
              <a:t>) = hi) = 1/2</a:t>
            </a:r>
            <a:endParaRPr lang="en-US" sz="1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2667000" y="1752600"/>
            <a:ext cx="3657599" cy="1524000"/>
          </a:xfrm>
          <a:prstGeom prst="wedgeRectCallout">
            <a:avLst>
              <a:gd name="adj1" fmla="val 1104"/>
              <a:gd name="adj2" fmla="val 8583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749300" y="829761"/>
            <a:ext cx="1866901" cy="2891339"/>
            <a:chOff x="1270000" y="829761"/>
            <a:chExt cx="1866901" cy="2891339"/>
          </a:xfrm>
        </p:grpSpPr>
        <p:sp>
          <p:nvSpPr>
            <p:cNvPr id="2" name="Text Box 7"/>
            <p:cNvSpPr txBox="1">
              <a:spLocks noChangeArrowheads="1"/>
            </p:cNvSpPr>
            <p:nvPr/>
          </p:nvSpPr>
          <p:spPr bwMode="auto">
            <a:xfrm>
              <a:off x="2286000" y="2270321"/>
              <a:ext cx="7074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Anna</a:t>
              </a:r>
              <a:endParaRPr lang="en-US" sz="1400" dirty="0"/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398472" y="2270321"/>
              <a:ext cx="5371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 smtClean="0"/>
                <a:t>Bob</a:t>
              </a:r>
              <a:endParaRPr lang="en-US" sz="14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270000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95400" y="3721100"/>
              <a:ext cx="1841501" cy="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111501" y="2159000"/>
              <a:ext cx="25400" cy="1562100"/>
            </a:xfrm>
            <a:prstGeom prst="line">
              <a:avLst/>
            </a:prstGeom>
            <a:ln w="508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572516" y="829761"/>
              <a:ext cx="14351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Population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67765" y="1616790"/>
              <a:ext cx="757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People</a:t>
              </a:r>
              <a:endParaRPr lang="en-US" sz="1400" dirty="0"/>
            </a:p>
          </p:txBody>
        </p:sp>
        <p:pic>
          <p:nvPicPr>
            <p:cNvPr id="25" name="Picture 24" descr="200387787-00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702" y="2699345"/>
              <a:ext cx="377243" cy="797619"/>
            </a:xfrm>
            <a:prstGeom prst="rect">
              <a:avLst/>
            </a:prstGeom>
          </p:spPr>
        </p:pic>
        <p:pic>
          <p:nvPicPr>
            <p:cNvPr id="26" name="Picture 25" descr="7288453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472" y="2738917"/>
              <a:ext cx="697028" cy="69702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441699" y="829761"/>
            <a:ext cx="191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Population variables</a:t>
            </a:r>
            <a:endParaRPr lang="en-US" sz="140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530600" y="18229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X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P(X = Anna) = ½.</a:t>
            </a:r>
            <a:endParaRPr lang="en-US" sz="1400" dirty="0"/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3594100" y="3321567"/>
            <a:ext cx="15494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Y</a:t>
            </a:r>
            <a:br>
              <a:rPr lang="en-US" sz="1400" dirty="0" smtClean="0"/>
            </a:br>
            <a:r>
              <a:rPr lang="en-US" sz="1400" dirty="0" smtClean="0"/>
              <a:t>Random Selection </a:t>
            </a:r>
            <a:br>
              <a:rPr lang="en-US" sz="1400" dirty="0" smtClean="0"/>
            </a:br>
            <a:r>
              <a:rPr lang="en-US" sz="1400" dirty="0" smtClean="0"/>
              <a:t>from People.</a:t>
            </a:r>
            <a:br>
              <a:rPr lang="en-US" sz="1400" dirty="0" smtClean="0"/>
            </a:br>
            <a:r>
              <a:rPr lang="en-US" sz="1400" dirty="0" smtClean="0"/>
              <a:t>P(Y = Anna) = ½.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045199" y="829761"/>
            <a:ext cx="229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Functor</a:t>
            </a:r>
            <a:r>
              <a:rPr lang="en-US" sz="1400" dirty="0"/>
              <a:t> </a:t>
            </a:r>
            <a:r>
              <a:rPr lang="en-US" sz="1400" dirty="0" smtClean="0"/>
              <a:t>Random Variables</a:t>
            </a:r>
            <a:endParaRPr lang="en-US" sz="1400" dirty="0"/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172200" y="1632467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Gender(X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P(Gender(X) = W) = ½.</a:t>
            </a:r>
            <a:endParaRPr lang="en-US" sz="1400" dirty="0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210300" y="3885168"/>
            <a:ext cx="21717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Gender</a:t>
            </a:r>
            <a:r>
              <a:rPr lang="en-US" sz="1400" dirty="0" smtClean="0"/>
              <a:t>(Y)</a:t>
            </a:r>
            <a:br>
              <a:rPr lang="en-US" sz="1400" dirty="0" smtClean="0"/>
            </a:br>
            <a:r>
              <a:rPr lang="en-US" sz="1400" dirty="0" smtClean="0"/>
              <a:t>Gender of selected person.</a:t>
            </a:r>
            <a:br>
              <a:rPr lang="en-US" sz="1400" dirty="0" smtClean="0"/>
            </a:br>
            <a:r>
              <a:rPr lang="en-US" sz="1400" dirty="0" smtClean="0"/>
              <a:t>P(Gender(Y) = W) = ½.</a:t>
            </a:r>
            <a:endParaRPr lang="en-US" sz="1400" dirty="0"/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197600" y="2641313"/>
            <a:ext cx="2171700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Friend(X,Y) =</a:t>
            </a:r>
            <a:br>
              <a:rPr lang="en-US" sz="1400" dirty="0" smtClean="0"/>
            </a:br>
            <a:r>
              <a:rPr lang="en-US" sz="1400" dirty="0" smtClean="0"/>
              <a:t>T if selected people are friends, F otherwise</a:t>
            </a:r>
            <a:br>
              <a:rPr lang="en-US" sz="1400" dirty="0" smtClean="0"/>
            </a:br>
            <a:r>
              <a:rPr lang="en-US" sz="1400" dirty="0" smtClean="0"/>
              <a:t>P(Friend(X,Y) = T) =  ½.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34" idx="1"/>
          </p:cNvCxnSpPr>
          <p:nvPr/>
        </p:nvCxnSpPr>
        <p:spPr>
          <a:xfrm flipV="1">
            <a:off x="2616201" y="2300021"/>
            <a:ext cx="914399" cy="59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36" idx="1"/>
          </p:cNvCxnSpPr>
          <p:nvPr/>
        </p:nvCxnSpPr>
        <p:spPr>
          <a:xfrm>
            <a:off x="2616201" y="2895600"/>
            <a:ext cx="977899" cy="903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4" idx="3"/>
            <a:endCxn id="41" idx="1"/>
          </p:cNvCxnSpPr>
          <p:nvPr/>
        </p:nvCxnSpPr>
        <p:spPr>
          <a:xfrm flipV="1">
            <a:off x="5080000" y="2001799"/>
            <a:ext cx="1092200" cy="29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45" idx="1"/>
          </p:cNvCxnSpPr>
          <p:nvPr/>
        </p:nvCxnSpPr>
        <p:spPr>
          <a:xfrm>
            <a:off x="5080000" y="2300021"/>
            <a:ext cx="1117600" cy="81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6" idx="3"/>
            <a:endCxn id="45" idx="1"/>
          </p:cNvCxnSpPr>
          <p:nvPr/>
        </p:nvCxnSpPr>
        <p:spPr>
          <a:xfrm flipV="1">
            <a:off x="5143500" y="3118367"/>
            <a:ext cx="1054100" cy="6802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6" idx="3"/>
            <a:endCxn id="44" idx="1"/>
          </p:cNvCxnSpPr>
          <p:nvPr/>
        </p:nvCxnSpPr>
        <p:spPr>
          <a:xfrm>
            <a:off x="5143500" y="3798621"/>
            <a:ext cx="1066800" cy="4558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32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19100" y="3120331"/>
            <a:ext cx="2349500" cy="523220"/>
            <a:chOff x="419100" y="2675831"/>
            <a:chExt cx="2349500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1752600" y="2679700"/>
              <a:ext cx="10160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100" y="26758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8" name="Straight Connector 7"/>
            <p:cNvCxnSpPr>
              <a:stCxn id="4" idx="1"/>
            </p:cNvCxnSpPr>
            <p:nvPr/>
          </p:nvCxnSpPr>
          <p:spPr>
            <a:xfrm flipH="1">
              <a:off x="1422400" y="2884012"/>
              <a:ext cx="330200" cy="1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19100" y="1719462"/>
            <a:ext cx="2327275" cy="523220"/>
            <a:chOff x="419100" y="1719462"/>
            <a:chExt cx="2327275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1774825" y="1739900"/>
              <a:ext cx="97155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9100" y="1719462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bad</a:t>
              </a:r>
              <a:br>
                <a:rPr lang="en-US" sz="1400" dirty="0" smtClean="0"/>
              </a:br>
              <a:r>
                <a:rPr lang="en-US" sz="1400" dirty="0" smtClean="0"/>
                <a:t>programmer</a:t>
              </a:r>
              <a:endParaRPr lang="en-US" sz="1400" dirty="0"/>
            </a:p>
          </p:txBody>
        </p:sp>
        <p:cxnSp>
          <p:nvCxnSpPr>
            <p:cNvPr id="12" name="Straight Connector 11"/>
            <p:cNvCxnSpPr>
              <a:stCxn id="2" idx="1"/>
            </p:cNvCxnSpPr>
            <p:nvPr/>
          </p:nvCxnSpPr>
          <p:spPr>
            <a:xfrm flipH="1">
              <a:off x="1422400" y="1944212"/>
              <a:ext cx="3524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9100" y="4517331"/>
            <a:ext cx="2298700" cy="523220"/>
            <a:chOff x="419100" y="3590231"/>
            <a:chExt cx="229870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803400" y="3619500"/>
              <a:ext cx="91440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" y="3590231"/>
              <a:ext cx="123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good programmer</a:t>
              </a:r>
              <a:endParaRPr lang="en-US" sz="1400" dirty="0"/>
            </a:p>
          </p:txBody>
        </p:sp>
        <p:cxnSp>
          <p:nvCxnSpPr>
            <p:cNvPr id="16" name="Straight Connector 15"/>
            <p:cNvCxnSpPr>
              <a:stCxn id="5" idx="1"/>
            </p:cNvCxnSpPr>
            <p:nvPr/>
          </p:nvCxnSpPr>
          <p:spPr>
            <a:xfrm flipH="1">
              <a:off x="1422400" y="3823812"/>
              <a:ext cx="381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630613" y="4035009"/>
            <a:ext cx="1082675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379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63950" y="3131224"/>
            <a:ext cx="10160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100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3950" y="1750616"/>
            <a:ext cx="914400" cy="387191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CS 308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97120" y="1790323"/>
            <a:ext cx="963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3638" y="3160811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easy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973638" y="4076323"/>
            <a:ext cx="88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difficult</a:t>
            </a:r>
            <a:endParaRPr lang="en-US" sz="1400" dirty="0"/>
          </a:p>
        </p:txBody>
      </p:sp>
      <p:cxnSp>
        <p:nvCxnSpPr>
          <p:cNvPr id="34" name="Straight Connector 33"/>
          <p:cNvCxnSpPr>
            <a:stCxn id="2" idx="3"/>
            <a:endCxn id="18" idx="2"/>
          </p:cNvCxnSpPr>
          <p:nvPr/>
        </p:nvCxnSpPr>
        <p:spPr>
          <a:xfrm>
            <a:off x="2746375" y="1944212"/>
            <a:ext cx="917575" cy="13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3"/>
            <a:endCxn id="17" idx="2"/>
          </p:cNvCxnSpPr>
          <p:nvPr/>
        </p:nvCxnSpPr>
        <p:spPr>
          <a:xfrm>
            <a:off x="2768600" y="3328512"/>
            <a:ext cx="862013" cy="900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3"/>
            <a:endCxn id="17" idx="2"/>
          </p:cNvCxnSpPr>
          <p:nvPr/>
        </p:nvCxnSpPr>
        <p:spPr>
          <a:xfrm flipV="1">
            <a:off x="2717800" y="4228605"/>
            <a:ext cx="912813" cy="522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9" idx="2"/>
          </p:cNvCxnSpPr>
          <p:nvPr/>
        </p:nvCxnSpPr>
        <p:spPr>
          <a:xfrm>
            <a:off x="2746375" y="1944212"/>
            <a:ext cx="917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" idx="3"/>
            <a:endCxn id="18" idx="2"/>
          </p:cNvCxnSpPr>
          <p:nvPr/>
        </p:nvCxnSpPr>
        <p:spPr>
          <a:xfrm flipV="1">
            <a:off x="2768600" y="3324820"/>
            <a:ext cx="895350" cy="3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18" idx="2"/>
          </p:cNvCxnSpPr>
          <p:nvPr/>
        </p:nvCxnSpPr>
        <p:spPr>
          <a:xfrm flipV="1">
            <a:off x="2438400" y="3324820"/>
            <a:ext cx="1225550" cy="1192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55800" y="21378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93800" y="2402564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20</a:t>
            </a:r>
            <a:endParaRPr lang="en-US" sz="1400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184400" y="21485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247900" y="2510286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5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032000" y="3547507"/>
            <a:ext cx="12700" cy="982524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46200" y="3716631"/>
            <a:ext cx="73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emails: 2</a:t>
            </a:r>
            <a:endParaRPr lang="en-US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47900" y="3558223"/>
            <a:ext cx="0" cy="975677"/>
          </a:xfrm>
          <a:prstGeom prst="straightConnector1">
            <a:avLst/>
          </a:prstGeom>
          <a:ln w="38100" cmpd="dbl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43455" y="382435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rates 1</a:t>
            </a:r>
            <a:endParaRPr lang="en-US" sz="1400" dirty="0"/>
          </a:p>
        </p:txBody>
      </p:sp>
      <p:cxnSp>
        <p:nvCxnSpPr>
          <p:cNvPr id="68" name="Straight Connector 67"/>
          <p:cNvCxnSpPr>
            <a:stCxn id="19" idx="0"/>
            <a:endCxn id="27" idx="1"/>
          </p:cNvCxnSpPr>
          <p:nvPr/>
        </p:nvCxnSpPr>
        <p:spPr>
          <a:xfrm>
            <a:off x="4578350" y="1944212"/>
            <a:ext cx="31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679950" y="3340100"/>
            <a:ext cx="293688" cy="1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0"/>
            <a:endCxn id="29" idx="1"/>
          </p:cNvCxnSpPr>
          <p:nvPr/>
        </p:nvCxnSpPr>
        <p:spPr>
          <a:xfrm>
            <a:off x="4713288" y="4228605"/>
            <a:ext cx="260350" cy="1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524317" y="5384800"/>
            <a:ext cx="1193483" cy="2032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52767" y="522247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2717800" y="5191204"/>
            <a:ext cx="1082675" cy="322659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Course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992880" y="5191204"/>
            <a:ext cx="227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 takes course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73087" y="586255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2717800" y="586279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1544637" y="5982016"/>
            <a:ext cx="1173163" cy="236"/>
          </a:xfrm>
          <a:prstGeom prst="straightConnector1">
            <a:avLst/>
          </a:prstGeom>
          <a:ln w="38100" cmpd="dbl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992880" y="5810964"/>
            <a:ext cx="310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has sent </a:t>
            </a:r>
            <a:br>
              <a:rPr lang="en-US" sz="1400" dirty="0" smtClean="0"/>
            </a:br>
            <a:r>
              <a:rPr lang="en-US" sz="1400" i="1" dirty="0" smtClean="0"/>
              <a:t>n</a:t>
            </a:r>
            <a:r>
              <a:rPr lang="en-US" sz="1400" dirty="0" smtClean="0"/>
              <a:t> emails to Student2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583247" y="6431516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727960" y="6431752"/>
            <a:ext cx="97155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Student2</a:t>
            </a:r>
            <a:endParaRPr lang="en-US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1554797" y="6550976"/>
            <a:ext cx="1173163" cy="236"/>
          </a:xfrm>
          <a:prstGeom prst="straightConnector1">
            <a:avLst/>
          </a:prstGeom>
          <a:ln w="38100" cmpd="dbl"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003040" y="6400244"/>
            <a:ext cx="310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Student1 rates Student2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0177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1362593" y="2178997"/>
            <a:ext cx="64611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diff(C)</a:t>
            </a: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2504512" y="2178997"/>
            <a:ext cx="97777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Registered(</a:t>
            </a:r>
            <a:r>
              <a:rPr lang="en-US" sz="1000" dirty="0" err="1"/>
              <a:t>S,C</a:t>
            </a:r>
            <a:r>
              <a:rPr lang="en-US" sz="1000" dirty="0"/>
              <a:t>)</a:t>
            </a:r>
          </a:p>
        </p:txBody>
      </p:sp>
      <p:cxnSp>
        <p:nvCxnSpPr>
          <p:cNvPr id="5" name="Straight Arrow Connector 4"/>
          <p:cNvCxnSpPr>
            <a:stCxn id="2" idx="3"/>
            <a:endCxn id="3" idx="1"/>
          </p:cNvCxnSpPr>
          <p:nvPr/>
        </p:nvCxnSpPr>
        <p:spPr>
          <a:xfrm>
            <a:off x="2008708" y="2302108"/>
            <a:ext cx="495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200033" y="2554917"/>
            <a:ext cx="87896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emails(S1,S2)</a:t>
            </a:r>
            <a:endParaRPr lang="en-US" sz="10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633378" y="2554917"/>
            <a:ext cx="847595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rating(S1,S2)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079000" y="2678028"/>
            <a:ext cx="55437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1153" y="2173595"/>
            <a:ext cx="124852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Registered(S,379)</a:t>
            </a:r>
            <a:endParaRPr lang="en-US" sz="1000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616694" y="2173595"/>
            <a:ext cx="132724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err="1" smtClean="0"/>
              <a:t>Good_Programmer</a:t>
            </a:r>
            <a:r>
              <a:rPr lang="en-US" sz="1000" dirty="0" smtClean="0"/>
              <a:t>(S)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8" idx="3"/>
            <a:endCxn id="10" idx="1"/>
          </p:cNvCxnSpPr>
          <p:nvPr/>
        </p:nvCxnSpPr>
        <p:spPr>
          <a:xfrm>
            <a:off x="5059680" y="2296706"/>
            <a:ext cx="5570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37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Parameters for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Types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412835"/>
            <a:ext cx="828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complexity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012440" y="269299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statistical power</a:t>
            </a:r>
            <a:endParaRPr lang="en-US" sz="1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72080" y="1659058"/>
            <a:ext cx="904240" cy="58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639820" y="1659056"/>
            <a:ext cx="1054100" cy="588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1"/>
            <a:endCxn id="5" idx="0"/>
          </p:cNvCxnSpPr>
          <p:nvPr/>
        </p:nvCxnSpPr>
        <p:spPr>
          <a:xfrm flipH="1">
            <a:off x="3639820" y="2247146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72080" y="2247146"/>
            <a:ext cx="10668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6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54351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49550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1906" y="2923715"/>
            <a:ext cx="111960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</a:t>
            </a:r>
            <a:r>
              <a:rPr lang="en-US" dirty="0" smtClean="0"/>
              <a:t>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471709" y="2590093"/>
            <a:ext cx="798396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74878" y="2142530"/>
            <a:ext cx="302690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P(g(B) = M) = .55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P(F(A,B) = T) = .1</a:t>
            </a:r>
            <a:endParaRPr lang="en-US" sz="1400" dirty="0"/>
          </a:p>
          <a:p>
            <a:pPr>
              <a:spcBef>
                <a:spcPts val="400"/>
              </a:spcBef>
            </a:pPr>
            <a:r>
              <a:rPr lang="en-US" sz="1400" dirty="0" smtClean="0"/>
              <a:t>P(g(A) = W | g(B) = W, F(A,B) = T) = .55</a:t>
            </a:r>
          </a:p>
          <a:p>
            <a:r>
              <a:rPr lang="en-US" sz="1400" dirty="0" smtClean="0"/>
              <a:t>P(g(A) = M | g(B) = M, F(A,B) = T) = .63</a:t>
            </a:r>
          </a:p>
          <a:p>
            <a:r>
              <a:rPr lang="en-US" sz="1400" dirty="0" smtClean="0"/>
              <a:t>P(g(A) = M | g(B) = M, F(A,B) = F) = .55</a:t>
            </a:r>
          </a:p>
          <a:p>
            <a:r>
              <a:rPr lang="en-US" sz="1400" dirty="0" smtClean="0"/>
              <a:t>P(g(A) = W | g(B) = W, F(A,B) = F) = .45</a:t>
            </a:r>
          </a:p>
          <a:p>
            <a:pPr>
              <a:spcBef>
                <a:spcPts val="400"/>
              </a:spcBef>
            </a:pPr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M) = .6</a:t>
            </a:r>
          </a:p>
          <a:p>
            <a:r>
              <a:rPr lang="en-US" sz="1400" dirty="0" smtClean="0"/>
              <a:t>P(cd(A) </a:t>
            </a:r>
            <a:r>
              <a:rPr lang="en-US" sz="1400" dirty="0"/>
              <a:t>= </a:t>
            </a:r>
            <a:r>
              <a:rPr lang="en-US" sz="1400" dirty="0" err="1" smtClean="0"/>
              <a:t>T|g</a:t>
            </a:r>
            <a:r>
              <a:rPr lang="en-US" sz="1400" dirty="0" smtClean="0"/>
              <a:t>(A) </a:t>
            </a:r>
            <a:r>
              <a:rPr lang="en-US" sz="1400" dirty="0"/>
              <a:t>= W) = .8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65" name="Straight Arrow Connector 64"/>
          <p:cNvCxnSpPr>
            <a:endCxn id="13" idx="2"/>
          </p:cNvCxnSpPr>
          <p:nvPr/>
        </p:nvCxnSpPr>
        <p:spPr>
          <a:xfrm flipH="1" flipV="1">
            <a:off x="4471709" y="3293047"/>
            <a:ext cx="11119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131359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3687601" y="2590093"/>
            <a:ext cx="78410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57460"/>
              </p:ext>
            </p:extLst>
          </p:nvPr>
        </p:nvGraphicFramePr>
        <p:xfrm>
          <a:off x="541468" y="3613546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Name1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>Name2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9366" y="3284345"/>
            <a:ext cx="1168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 (sample)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6768"/>
              </p:ext>
            </p:extLst>
          </p:nvPr>
        </p:nvGraphicFramePr>
        <p:xfrm>
          <a:off x="541468" y="2209254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none" dirty="0" smtClean="0"/>
                        <a:t/>
                      </a:r>
                      <a:br>
                        <a:rPr lang="en-US" sz="1200" u="none" dirty="0" smtClean="0"/>
                      </a:br>
                      <a:r>
                        <a:rPr lang="en-US" sz="1200" u="none" dirty="0" smtClean="0"/>
                        <a:t>Name</a:t>
                      </a:r>
                      <a:endParaRPr lang="en-US" sz="1200" u="non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537" y="1835257"/>
            <a:ext cx="142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 (sample)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433708" y="1509097"/>
            <a:ext cx="20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Database Tables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4915" y="1509097"/>
            <a:ext cx="232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Bayes net structure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556" y="150909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Conditional probabilities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4791" y="4616892"/>
            <a:ext cx="3152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Λ*= gender(</a:t>
            </a:r>
            <a:r>
              <a:rPr lang="en-US" sz="1200" dirty="0" err="1"/>
              <a:t>anna</a:t>
            </a:r>
            <a:r>
              <a:rPr lang="en-US" sz="1200" dirty="0"/>
              <a:t>) = </a:t>
            </a:r>
            <a:r>
              <a:rPr lang="en-US" sz="1200" dirty="0" smtClean="0"/>
              <a:t>W,  gender(bob</a:t>
            </a:r>
            <a:r>
              <a:rPr lang="en-US" sz="1200" dirty="0"/>
              <a:t>) = </a:t>
            </a:r>
            <a:r>
              <a:rPr lang="en-US" sz="1200" dirty="0" smtClean="0"/>
              <a:t>M, Friend(</a:t>
            </a:r>
            <a:r>
              <a:rPr lang="en-US" sz="1200" dirty="0" err="1" smtClean="0"/>
              <a:t>anna,bob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/>
              <a:t>bob,anna</a:t>
            </a:r>
            <a:r>
              <a:rPr lang="en-US" sz="1200" dirty="0"/>
              <a:t>) = </a:t>
            </a:r>
            <a:r>
              <a:rPr lang="en-US" sz="1200" dirty="0" smtClean="0"/>
              <a:t>T, Friend(</a:t>
            </a:r>
            <a:r>
              <a:rPr lang="en-US" sz="1200" dirty="0" err="1" smtClean="0"/>
              <a:t>anna,anna</a:t>
            </a:r>
            <a:r>
              <a:rPr lang="en-US" sz="1200" dirty="0"/>
              <a:t>) = </a:t>
            </a:r>
            <a:r>
              <a:rPr lang="en-US" sz="1200" dirty="0" smtClean="0"/>
              <a:t>F, Friend(</a:t>
            </a:r>
            <a:r>
              <a:rPr lang="en-US" sz="1200" dirty="0" err="1" smtClean="0"/>
              <a:t>bob,bob</a:t>
            </a:r>
            <a:r>
              <a:rPr lang="en-US" sz="1200" dirty="0"/>
              <a:t>) = </a:t>
            </a:r>
            <a:r>
              <a:rPr lang="en-US" sz="1200" dirty="0" smtClean="0"/>
              <a:t>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01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8880" y="2124035"/>
            <a:ext cx="158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Identify Influential Individuals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693920" y="2124035"/>
            <a:ext cx="140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 Latent Features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3225800" y="1331555"/>
            <a:ext cx="122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class-level Bayes net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697990" y="1669365"/>
            <a:ext cx="1254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predictive baseline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3" idx="1"/>
            <a:endCxn id="4" idx="2"/>
          </p:cNvCxnSpPr>
          <p:nvPr/>
        </p:nvCxnSpPr>
        <p:spPr>
          <a:xfrm flipH="1" flipV="1">
            <a:off x="3837940" y="1731665"/>
            <a:ext cx="855980" cy="5154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5030" y="1692811"/>
            <a:ext cx="1054100" cy="4458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8950" y="1592420"/>
            <a:ext cx="147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shrinkage model</a:t>
            </a:r>
            <a:br>
              <a:rPr lang="en-US" sz="1000" dirty="0" smtClean="0"/>
            </a:br>
            <a:r>
              <a:rPr lang="en-US" sz="1000" dirty="0" smtClean="0"/>
              <a:t>link type dependencies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786380" y="740489"/>
            <a:ext cx="2103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Multiple Link Analysis</a:t>
            </a:r>
            <a:endParaRPr lang="en-US" sz="1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637280" y="986710"/>
            <a:ext cx="0" cy="34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97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63689" y="1484784"/>
            <a:ext cx="936104" cy="432048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1919706" y="1546505"/>
            <a:ext cx="546061" cy="2638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400" b="1" dirty="0" smtClean="0"/>
              <a:t>Bob</a:t>
            </a:r>
            <a:endParaRPr lang="en-CA" sz="14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1763688" y="2852936"/>
            <a:ext cx="936104" cy="432048"/>
            <a:chOff x="1259632" y="2276872"/>
            <a:chExt cx="864096" cy="504056"/>
          </a:xfrm>
        </p:grpSpPr>
        <p:sp>
          <p:nvSpPr>
            <p:cNvPr id="8" name="Rounded Rectangle 7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Alice</a:t>
              </a:r>
              <a:endParaRPr lang="en-CA" sz="14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63689" y="4221088"/>
            <a:ext cx="936104" cy="432048"/>
            <a:chOff x="1259632" y="2276872"/>
            <a:chExt cx="864096" cy="504056"/>
          </a:xfrm>
        </p:grpSpPr>
        <p:sp>
          <p:nvSpPr>
            <p:cNvPr id="20" name="Rounded Rectangle 19"/>
            <p:cNvSpPr/>
            <p:nvPr/>
          </p:nvSpPr>
          <p:spPr>
            <a:xfrm>
              <a:off x="1259632" y="2276872"/>
              <a:ext cx="864096" cy="504056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03648" y="2323232"/>
              <a:ext cx="504056" cy="359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400" b="1" dirty="0" smtClean="0"/>
                <a:t>Sam</a:t>
              </a:r>
              <a:endParaRPr lang="en-CA" sz="1400" b="1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>
            <a:off x="2051721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39753" y="1916832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6200000" flipV="1">
            <a:off x="134151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emails:20</a:t>
            </a:r>
            <a:endParaRPr lang="en-CA" sz="1400" dirty="0"/>
          </a:p>
        </p:txBody>
      </p:sp>
      <p:sp>
        <p:nvSpPr>
          <p:cNvPr id="43" name="TextBox 42"/>
          <p:cNvSpPr txBox="1"/>
          <p:nvPr/>
        </p:nvSpPr>
        <p:spPr>
          <a:xfrm rot="16200000" flipV="1">
            <a:off x="2061593" y="2267000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rates:5</a:t>
            </a:r>
            <a:endParaRPr lang="en-CA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1176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51721" y="3284984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6200000" flipV="1">
            <a:off x="1413522" y="3635151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emails:2</a:t>
            </a:r>
            <a:endParaRPr lang="en-CA" sz="1400" dirty="0"/>
          </a:p>
        </p:txBody>
      </p:sp>
      <p:sp>
        <p:nvSpPr>
          <p:cNvPr id="49" name="TextBox 48"/>
          <p:cNvSpPr txBox="1"/>
          <p:nvPr/>
        </p:nvSpPr>
        <p:spPr>
          <a:xfrm rot="16200000" flipV="1">
            <a:off x="2061594" y="356314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rates:1</a:t>
            </a:r>
            <a:endParaRPr lang="en-CA" sz="1400" dirty="0"/>
          </a:p>
        </p:txBody>
      </p:sp>
      <p:cxnSp>
        <p:nvCxnSpPr>
          <p:cNvPr id="52" name="Straight Connector 51"/>
          <p:cNvCxnSpPr>
            <a:stCxn id="4" idx="1"/>
          </p:cNvCxnSpPr>
          <p:nvPr/>
        </p:nvCxnSpPr>
        <p:spPr>
          <a:xfrm flipH="1">
            <a:off x="1475656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7565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47565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3528" y="134076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Bad Programmer</a:t>
            </a:r>
            <a:endParaRPr lang="en-CA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95536" y="27809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</a:t>
            </a:r>
          </a:p>
          <a:p>
            <a:pPr algn="ctr"/>
            <a:r>
              <a:rPr lang="en-CA" sz="1400" dirty="0" smtClean="0"/>
              <a:t>Programmer</a:t>
            </a:r>
            <a:endParaRPr lang="en-CA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23528" y="40770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Good Programmer</a:t>
            </a:r>
            <a:endParaRPr lang="en-CA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3563888" y="1412776"/>
            <a:ext cx="1080120" cy="576064"/>
            <a:chOff x="4487991" y="1495071"/>
            <a:chExt cx="936104" cy="432048"/>
          </a:xfrm>
        </p:grpSpPr>
        <p:sp>
          <p:nvSpPr>
            <p:cNvPr id="61" name="Rounded Rectangle 6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308</a:t>
              </a:r>
              <a:endParaRPr lang="en-CA" sz="12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635896" y="2780928"/>
            <a:ext cx="1080120" cy="576064"/>
            <a:chOff x="4487991" y="1495071"/>
            <a:chExt cx="936104" cy="432048"/>
          </a:xfrm>
        </p:grpSpPr>
        <p:sp>
          <p:nvSpPr>
            <p:cNvPr id="71" name="Rounded Rectangle 70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100</a:t>
              </a:r>
              <a:endParaRPr lang="en-CA" sz="1200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635896" y="4149080"/>
            <a:ext cx="1080120" cy="576064"/>
            <a:chOff x="4487991" y="1495071"/>
            <a:chExt cx="936104" cy="432048"/>
          </a:xfrm>
        </p:grpSpPr>
        <p:sp>
          <p:nvSpPr>
            <p:cNvPr id="74" name="Rounded Rectangle 73"/>
            <p:cNvSpPr/>
            <p:nvPr/>
          </p:nvSpPr>
          <p:spPr>
            <a:xfrm>
              <a:off x="4487991" y="1495071"/>
              <a:ext cx="936104" cy="432048"/>
            </a:xfrm>
            <a:prstGeom prst="roundRec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75212" y="1549077"/>
              <a:ext cx="546061" cy="3462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A" sz="1200" b="1" dirty="0" smtClean="0"/>
                <a:t>Course</a:t>
              </a:r>
            </a:p>
            <a:p>
              <a:pPr algn="ctr"/>
              <a:r>
                <a:rPr lang="en-CA" sz="1200" b="1" dirty="0" smtClean="0"/>
                <a:t>379</a:t>
              </a:r>
              <a:endParaRPr lang="en-CA" sz="1200" b="1" dirty="0"/>
            </a:p>
          </p:txBody>
        </p:sp>
      </p:grpSp>
      <p:cxnSp>
        <p:nvCxnSpPr>
          <p:cNvPr id="77" name="Straight Connector 76"/>
          <p:cNvCxnSpPr>
            <a:stCxn id="61" idx="1"/>
            <a:endCxn id="4" idx="3"/>
          </p:cNvCxnSpPr>
          <p:nvPr/>
        </p:nvCxnSpPr>
        <p:spPr>
          <a:xfrm flipH="1">
            <a:off x="2699793" y="1700808"/>
            <a:ext cx="8640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1" idx="1"/>
            <a:endCxn id="4" idx="3"/>
          </p:cNvCxnSpPr>
          <p:nvPr/>
        </p:nvCxnSpPr>
        <p:spPr>
          <a:xfrm flipH="1" flipV="1">
            <a:off x="2699793" y="1700808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1" idx="1"/>
            <a:endCxn id="20" idx="3"/>
          </p:cNvCxnSpPr>
          <p:nvPr/>
        </p:nvCxnSpPr>
        <p:spPr>
          <a:xfrm flipH="1">
            <a:off x="2699793" y="3068960"/>
            <a:ext cx="936103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1" idx="1"/>
          </p:cNvCxnSpPr>
          <p:nvPr/>
        </p:nvCxnSpPr>
        <p:spPr>
          <a:xfrm flipH="1">
            <a:off x="2699793" y="3068960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8" idx="3"/>
          </p:cNvCxnSpPr>
          <p:nvPr/>
        </p:nvCxnSpPr>
        <p:spPr>
          <a:xfrm flipH="1" flipV="1">
            <a:off x="2699792" y="3068960"/>
            <a:ext cx="936104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0" idx="3"/>
          </p:cNvCxnSpPr>
          <p:nvPr/>
        </p:nvCxnSpPr>
        <p:spPr>
          <a:xfrm flipH="1">
            <a:off x="2699793" y="4437112"/>
            <a:ext cx="936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4644008" y="1700808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4716016" y="306896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716016" y="4437112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716016" y="155679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644008" y="292494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Easy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788024" y="42930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Difficult</a:t>
            </a:r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7452320" y="2204864"/>
            <a:ext cx="648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08104" y="2060848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takes course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7452320" y="2924944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508104" y="263691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sends </a:t>
            </a:r>
            <a:r>
              <a:rPr lang="en-CA" sz="1400" i="1" dirty="0" smtClean="0"/>
              <a:t>n</a:t>
            </a:r>
            <a:r>
              <a:rPr lang="en-CA" sz="1400" dirty="0" smtClean="0"/>
              <a:t> emails to other student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7452320" y="3645024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8104" y="34290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Student rates </a:t>
            </a:r>
            <a:r>
              <a:rPr lang="en-CA" sz="1400" i="1" dirty="0" smtClean="0"/>
              <a:t>r</a:t>
            </a:r>
            <a:r>
              <a:rPr lang="en-CA" sz="1400" dirty="0" smtClean="0"/>
              <a:t> other student</a:t>
            </a:r>
          </a:p>
        </p:txBody>
      </p:sp>
    </p:spTree>
    <p:extLst>
      <p:ext uri="{BB962C8B-B14F-4D97-AF65-F5344CB8AC3E}">
        <p14:creationId xmlns:p14="http://schemas.microsoft.com/office/powerpoint/2010/main" val="3558520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39552" y="2276872"/>
            <a:ext cx="1368152" cy="432048"/>
            <a:chOff x="1403648" y="1124744"/>
            <a:chExt cx="792088" cy="576064"/>
          </a:xfrm>
        </p:grpSpPr>
        <p:sp>
          <p:nvSpPr>
            <p:cNvPr id="4" name="Rounded Rectangle 3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648" y="1196752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Registered(S,C)</a:t>
              </a:r>
              <a:endParaRPr lang="en-CA" sz="1400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539552" y="1412776"/>
            <a:ext cx="1368151" cy="360040"/>
          </a:xfrm>
          <a:prstGeom prst="round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701038" y="1457781"/>
            <a:ext cx="120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difficulty(C)</a:t>
            </a:r>
            <a:endParaRPr lang="en-CA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336800" y="1392456"/>
            <a:ext cx="1247408" cy="432048"/>
            <a:chOff x="1348026" y="1124744"/>
            <a:chExt cx="847710" cy="576064"/>
          </a:xfrm>
        </p:grpSpPr>
        <p:sp>
          <p:nvSpPr>
            <p:cNvPr id="11" name="Rounded Rectangle 10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8026" y="1196752"/>
              <a:ext cx="847710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smtClean="0"/>
                <a:t>  emails(S1,S2)</a:t>
              </a:r>
              <a:endParaRPr lang="en-CA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12648" y="2307352"/>
            <a:ext cx="1296144" cy="432048"/>
            <a:chOff x="1403648" y="1124744"/>
            <a:chExt cx="792088" cy="576064"/>
          </a:xfrm>
        </p:grpSpPr>
        <p:sp>
          <p:nvSpPr>
            <p:cNvPr id="23" name="Rounded Rectangle 22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03648" y="1196752"/>
              <a:ext cx="792088" cy="410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smtClean="0"/>
                <a:t>rating(</a:t>
              </a:r>
              <a:r>
                <a:rPr lang="en-CA" sz="1400" dirty="0" smtClean="0"/>
                <a:t>S1,S2)</a:t>
              </a:r>
              <a:endParaRPr lang="en-CA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59632" y="3501008"/>
            <a:ext cx="1728192" cy="577226"/>
            <a:chOff x="1403648" y="1124744"/>
            <a:chExt cx="792088" cy="769635"/>
          </a:xfrm>
        </p:grpSpPr>
        <p:sp>
          <p:nvSpPr>
            <p:cNvPr id="29" name="Rounded Rectangle 28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03648" y="1196752"/>
              <a:ext cx="792088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Registered(S,CS379)</a:t>
              </a:r>
              <a:endParaRPr lang="en-CA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4437112"/>
            <a:ext cx="1368152" cy="538972"/>
            <a:chOff x="1403648" y="1124744"/>
            <a:chExt cx="792088" cy="576064"/>
          </a:xfrm>
        </p:grpSpPr>
        <p:sp>
          <p:nvSpPr>
            <p:cNvPr id="32" name="Rounded Rectangle 31"/>
            <p:cNvSpPr/>
            <p:nvPr/>
          </p:nvSpPr>
          <p:spPr>
            <a:xfrm>
              <a:off x="1403648" y="1124744"/>
              <a:ext cx="792088" cy="576064"/>
            </a:xfrm>
            <a:prstGeom prst="roundRect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3648" y="1124744"/>
              <a:ext cx="792088" cy="55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Programming skills(S)</a:t>
              </a:r>
              <a:endParaRPr lang="en-CA" sz="1400" dirty="0"/>
            </a:p>
          </p:txBody>
        </p:sp>
      </p:grpSp>
      <p:cxnSp>
        <p:nvCxnSpPr>
          <p:cNvPr id="35" name="Straight Arrow Connector 34"/>
          <p:cNvCxnSpPr>
            <a:stCxn id="8" idx="2"/>
            <a:endCxn id="4" idx="0"/>
          </p:cNvCxnSpPr>
          <p:nvPr/>
        </p:nvCxnSpPr>
        <p:spPr>
          <a:xfrm>
            <a:off x="1223628" y="17728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87824" y="18245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195736" y="393305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00192" y="270892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64088" y="328498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Class Level Bayesnet</a:t>
            </a:r>
            <a:endParaRPr lang="en-CA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5364088" y="24208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Multiple Link Analysis</a:t>
            </a:r>
            <a:endParaRPr lang="en-CA" sz="1400" dirty="0"/>
          </a:p>
        </p:txBody>
      </p:sp>
      <p:sp>
        <p:nvSpPr>
          <p:cNvPr id="60" name="TextBox 59"/>
          <p:cNvSpPr txBox="1"/>
          <p:nvPr/>
        </p:nvSpPr>
        <p:spPr>
          <a:xfrm rot="-2700000">
            <a:off x="4540108" y="399930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Predictive Baselines</a:t>
            </a:r>
            <a:endParaRPr lang="en-CA" sz="14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5148064" y="3645024"/>
            <a:ext cx="1152128" cy="1204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300193" y="3645024"/>
            <a:ext cx="1224135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2700000">
            <a:off x="6344470" y="396775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Shrinkage Model </a:t>
            </a:r>
            <a:br>
              <a:rPr lang="en-CA" sz="1400" dirty="0" smtClean="0"/>
            </a:br>
            <a:r>
              <a:rPr lang="en-CA" sz="1400" dirty="0" smtClean="0"/>
              <a:t>Link </a:t>
            </a:r>
            <a:r>
              <a:rPr lang="en-CA" sz="1400" dirty="0"/>
              <a:t>T</a:t>
            </a:r>
            <a:r>
              <a:rPr lang="en-CA" sz="1400" dirty="0" smtClean="0"/>
              <a:t>ype </a:t>
            </a:r>
            <a:r>
              <a:rPr lang="en-CA" sz="1400" dirty="0"/>
              <a:t>C</a:t>
            </a:r>
            <a:r>
              <a:rPr lang="en-CA" sz="1400" dirty="0" smtClean="0"/>
              <a:t>orrelations</a:t>
            </a:r>
            <a:endParaRPr lang="en-CA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923928" y="486916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Identify Influential Individuals</a:t>
            </a:r>
            <a:endParaRPr lang="en-CA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6588224" y="494116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Learn Latent Features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182906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3648" y="2636912"/>
            <a:ext cx="5472608" cy="2683460"/>
            <a:chOff x="3491880" y="2420888"/>
            <a:chExt cx="5472608" cy="268346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00192" y="2708920"/>
              <a:ext cx="0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364088" y="3284984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Class Level Bayesnet</a:t>
              </a:r>
              <a:endParaRPr lang="en-CA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64088" y="2420888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Multiple Link Analysis</a:t>
              </a:r>
              <a:endParaRPr lang="en-CA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-1500000">
              <a:off x="4257925" y="3897421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Predictive Baselines</a:t>
              </a:r>
              <a:endParaRPr lang="en-CA" sz="14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788024" y="3789040"/>
              <a:ext cx="1512168" cy="69985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300192" y="3789040"/>
              <a:ext cx="1593619" cy="7859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500000">
              <a:off x="6463690" y="3743312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Shrink Model link type dependencies</a:t>
              </a:r>
              <a:endParaRPr lang="en-CA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91880" y="4581128"/>
              <a:ext cx="19442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Identify Influential Individuals</a:t>
              </a:r>
              <a:endParaRPr lang="en-CA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20272" y="4653136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Learn Latent Features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1993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9253" y="5776999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Conditional Probability Table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Inverse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63331" y="4812150"/>
            <a:ext cx="219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Conditional Probability Formula</a:t>
            </a:r>
            <a:endParaRPr lang="en-US" sz="1200" dirty="0"/>
          </a:p>
        </p:txBody>
      </p:sp>
      <p:sp>
        <p:nvSpPr>
          <p:cNvPr id="20" name="Down Arrow 19"/>
          <p:cNvSpPr/>
          <p:nvPr/>
        </p:nvSpPr>
        <p:spPr>
          <a:xfrm>
            <a:off x="2088859" y="481648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35534"/>
              </p:ext>
            </p:extLst>
          </p:nvPr>
        </p:nvGraphicFramePr>
        <p:xfrm>
          <a:off x="499374" y="3462594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</a:t>
                      </a:r>
                    </a:p>
                    <a:p>
                      <a:r>
                        <a:rPr lang="en-US" sz="1200" dirty="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68474"/>
              </p:ext>
            </p:extLst>
          </p:nvPr>
        </p:nvGraphicFramePr>
        <p:xfrm>
          <a:off x="485212" y="5336000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215"/>
                <a:gridCol w="664215"/>
                <a:gridCol w="358862"/>
                <a:gridCol w="732061"/>
                <a:gridCol w="548797"/>
                <a:gridCol w="1174882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parent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parent</a:t>
                      </a:r>
                      <a:r>
                        <a:rPr lang="en-US" sz="1200" baseline="-25000" dirty="0" err="1" smtClean="0"/>
                        <a:t>k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child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Conditional</a:t>
                      </a:r>
                    </a:p>
                    <a:p>
                      <a:r>
                        <a:rPr lang="en-US" sz="1200" smtClean="0"/>
                        <a:t>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246103"/>
              </p:ext>
            </p:extLst>
          </p:nvPr>
        </p:nvGraphicFramePr>
        <p:xfrm>
          <a:off x="5073650" y="4806950"/>
          <a:ext cx="237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2" name="Equation" r:id="rId4" imgW="2362200" imgH="762000" progId="Equation.3">
                  <p:embed/>
                </p:oleObj>
              </mc:Choice>
              <mc:Fallback>
                <p:oleObj name="Equation" r:id="rId4" imgW="2362200" imgH="762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806950"/>
                        <a:ext cx="23749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4628244" y="5161280"/>
            <a:ext cx="3334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513536" y="1589188"/>
          <a:ext cx="4143032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102"/>
                <a:gridCol w="525102"/>
                <a:gridCol w="328560"/>
                <a:gridCol w="533881"/>
                <a:gridCol w="433857"/>
                <a:gridCol w="433857"/>
                <a:gridCol w="433857"/>
                <a:gridCol w="928816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Möbius</a:t>
                      </a:r>
                    </a:p>
                    <a:p>
                      <a:r>
                        <a:rPr lang="en-US" sz="1200" dirty="0" smtClean="0"/>
                        <a:t>Parameters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9253" y="1817408"/>
            <a:ext cx="259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Möbius Parameter Table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809253" y="3877959"/>
            <a:ext cx="2595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Joint Probability Table =</a:t>
            </a:r>
          </a:p>
          <a:p>
            <a:r>
              <a:rPr lang="en-US" sz="1200" dirty="0" smtClean="0"/>
              <a:t>Sufficient Statistics</a:t>
            </a:r>
          </a:p>
          <a:p>
            <a:r>
              <a:rPr lang="en-US" sz="1200" dirty="0" smtClean="0"/>
              <a:t>Positive and negative relationships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70272" y="2848530"/>
            <a:ext cx="1957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Computation:</a:t>
            </a:r>
          </a:p>
          <a:p>
            <a:r>
              <a:rPr lang="en-US" sz="1200" dirty="0" smtClean="0"/>
              <a:t>Fast Möbius Transform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095800" y="2944300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31" y="61691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88252" y="855945"/>
            <a:ext cx="195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Access:</a:t>
            </a:r>
          </a:p>
          <a:p>
            <a:r>
              <a:rPr lang="en-US" sz="1200" dirty="0" smtClean="0"/>
              <a:t>Estimate event frequencies</a:t>
            </a:r>
          </a:p>
          <a:p>
            <a:r>
              <a:rPr lang="en-US" sz="1200" dirty="0" smtClean="0"/>
              <a:t>Positive relationships only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061379" y="104163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809253" y="311258"/>
            <a:ext cx="1068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Database</a:t>
            </a:r>
            <a:endParaRPr lang="en-US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41541"/>
              </p:ext>
            </p:extLst>
          </p:nvPr>
        </p:nvGraphicFramePr>
        <p:xfrm>
          <a:off x="481786" y="3627538"/>
          <a:ext cx="433151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991"/>
                <a:gridCol w="548991"/>
                <a:gridCol w="343507"/>
                <a:gridCol w="558169"/>
                <a:gridCol w="453595"/>
                <a:gridCol w="453595"/>
                <a:gridCol w="453595"/>
                <a:gridCol w="971071"/>
              </a:tblGrid>
              <a:tr h="347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row</a:t>
                      </a:r>
                    </a:p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err="1" smtClean="0"/>
                        <a:t>R</a:t>
                      </a:r>
                      <a:r>
                        <a:rPr lang="en-US" sz="1200" baseline="-25000" dirty="0" err="1" smtClean="0"/>
                        <a:t>m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sz="1200" baseline="-25000" dirty="0" smtClean="0"/>
                        <a:t>1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</a:t>
                      </a:r>
                      <a:r>
                        <a:rPr lang="en-US" sz="1200" baseline="-25000" dirty="0" err="1" smtClean="0"/>
                        <a:t>j</a:t>
                      </a:r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Joint Probabilities</a:t>
                      </a:r>
                      <a:endParaRPr lang="en-US" sz="1200" dirty="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2404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4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34482734"/>
              </p:ext>
            </p:extLst>
          </p:nvPr>
        </p:nvGraphicFramePr>
        <p:xfrm>
          <a:off x="278190" y="3740956"/>
          <a:ext cx="23033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159"/>
                <a:gridCol w="521529"/>
                <a:gridCol w="478930"/>
                <a:gridCol w="6997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Learning </a:t>
            </a:r>
            <a:r>
              <a:rPr lang="en-CA" dirty="0" err="1" smtClean="0"/>
              <a:t>Bayes</a:t>
            </a:r>
            <a:r>
              <a:rPr lang="en-CA" dirty="0" smtClean="0"/>
              <a:t> Nets for Relational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654" y="2912581"/>
            <a:ext cx="242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(b) Initial Möbius table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7091374"/>
              </p:ext>
            </p:extLst>
          </p:nvPr>
        </p:nvGraphicFramePr>
        <p:xfrm>
          <a:off x="3414361" y="3751385"/>
          <a:ext cx="22415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41"/>
                <a:gridCol w="476243"/>
                <a:gridCol w="390625"/>
                <a:gridCol w="756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49493370"/>
              </p:ext>
            </p:extLst>
          </p:nvPr>
        </p:nvGraphicFramePr>
        <p:xfrm>
          <a:off x="6674143" y="3751385"/>
          <a:ext cx="2153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85"/>
                <a:gridCol w="459579"/>
                <a:gridCol w="447706"/>
                <a:gridCol w="654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aseline="-25000" dirty="0" err="1" smtClean="0"/>
                        <a:t>g(X</a:t>
                      </a:r>
                      <a:r>
                        <a:rPr lang="en-US" sz="1800" baseline="-25000" dirty="0" smtClean="0"/>
                        <a:t>)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J.P.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>
            <a:off x="2581589" y="4668056"/>
            <a:ext cx="832772" cy="10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581589" y="4303534"/>
            <a:ext cx="832772" cy="374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78219" y="453744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1846" y="427670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581589" y="5440486"/>
            <a:ext cx="832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15809" y="5014572"/>
            <a:ext cx="898552" cy="2807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97574" y="5359824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35081" y="5116336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55904" y="4303534"/>
            <a:ext cx="955340" cy="645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5904" y="5440486"/>
            <a:ext cx="955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55904" y="5053438"/>
            <a:ext cx="8730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7131" y="477576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177131" y="4450272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4494" y="5350227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7" idx="3"/>
          </p:cNvCxnSpPr>
          <p:nvPr/>
        </p:nvCxnSpPr>
        <p:spPr>
          <a:xfrm>
            <a:off x="5655904" y="4678485"/>
            <a:ext cx="955340" cy="616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64494" y="5059180"/>
            <a:ext cx="1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19697" y="2912581"/>
            <a:ext cx="190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table with joint probabilities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01864" y="2917495"/>
            <a:ext cx="1329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After 1 step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532326" y="2287609"/>
            <a:ext cx="5581955" cy="400110"/>
            <a:chOff x="26273276" y="13823971"/>
            <a:chExt cx="5581955" cy="400110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8665601" y="13823971"/>
              <a:ext cx="1896497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Follows(X,Y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6273276" y="13823971"/>
              <a:ext cx="177677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Friend(X,Y</a:t>
              </a:r>
              <a:r>
                <a:rPr lang="en-US" sz="2000" dirty="0" smtClean="0"/>
                <a:t>) = R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31261173" y="13823971"/>
              <a:ext cx="594058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 smtClean="0"/>
                <a:t>g(X</a:t>
              </a:r>
              <a:r>
                <a:rPr lang="en-US" sz="2000" dirty="0" smtClean="0"/>
                <a:t>)</a:t>
              </a:r>
              <a:endParaRPr lang="en-US" sz="2000" baseline="-250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H="1" flipV="1">
            <a:off x="5823518" y="2472327"/>
            <a:ext cx="685372" cy="1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184" y="2296695"/>
            <a:ext cx="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96839" y="2472326"/>
            <a:ext cx="621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4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63506" y="2564795"/>
            <a:ext cx="818353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Follows(X,Y)</a:t>
            </a:r>
            <a:endParaRPr lang="en-US" sz="1000" baseline="-25000" dirty="0"/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249105" y="1669505"/>
            <a:ext cx="75511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Friend(X,Y)</a:t>
            </a:r>
            <a:endParaRPr lang="en-US" sz="1000" baseline="-25000" dirty="0"/>
          </a:p>
        </p:txBody>
      </p:sp>
      <p:cxnSp>
        <p:nvCxnSpPr>
          <p:cNvPr id="7" name="Straight Arrow Connector 6"/>
          <p:cNvCxnSpPr>
            <a:stCxn id="6" idx="2"/>
            <a:endCxn id="5" idx="0"/>
          </p:cNvCxnSpPr>
          <p:nvPr/>
        </p:nvCxnSpPr>
        <p:spPr>
          <a:xfrm>
            <a:off x="3626660" y="1915726"/>
            <a:ext cx="46023" cy="649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233254" y="1920150"/>
            <a:ext cx="696437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gender(X)</a:t>
            </a:r>
            <a:endParaRPr lang="en-US" sz="1000" baseline="-250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3801863" y="2166371"/>
            <a:ext cx="779610" cy="394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06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5020289" y="588412"/>
            <a:ext cx="1789576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rot="5400000">
            <a:off x="4422458" y="-185253"/>
            <a:ext cx="1337490" cy="297793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3950300" y="978379"/>
            <a:ext cx="64087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gpa</a:t>
            </a:r>
            <a:r>
              <a:rPr lang="en-US" sz="1400" dirty="0" smtClean="0"/>
              <a:t>(</a:t>
            </a:r>
            <a:r>
              <a:rPr lang="en-US" sz="1400" dirty="0"/>
              <a:t>S)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378000" y="2167257"/>
            <a:ext cx="64611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diff(C)</a:t>
            </a:r>
          </a:p>
        </p:txBody>
      </p:sp>
      <p:cxnSp>
        <p:nvCxnSpPr>
          <p:cNvPr id="33" name="Straight Arrow Connector 32"/>
          <p:cNvCxnSpPr>
            <a:stCxn id="39" idx="2"/>
            <a:endCxn id="32" idx="1"/>
          </p:cNvCxnSpPr>
          <p:nvPr/>
        </p:nvCxnSpPr>
        <p:spPr>
          <a:xfrm>
            <a:off x="4357870" y="1857364"/>
            <a:ext cx="1020130" cy="46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058281" y="1544028"/>
            <a:ext cx="12855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 smtClean="0"/>
              <a:t>Registered(</a:t>
            </a:r>
            <a:r>
              <a:rPr lang="en-US" sz="1400" dirty="0" err="1"/>
              <a:t>S,C</a:t>
            </a:r>
            <a:r>
              <a:rPr lang="en-US" sz="1400" dirty="0"/>
              <a:t>)</a:t>
            </a:r>
          </a:p>
        </p:txBody>
      </p:sp>
      <p:cxnSp>
        <p:nvCxnSpPr>
          <p:cNvPr id="35" name="Straight Arrow Connector 34"/>
          <p:cNvCxnSpPr>
            <a:stCxn id="34" idx="2"/>
          </p:cNvCxnSpPr>
          <p:nvPr/>
        </p:nvCxnSpPr>
        <p:spPr>
          <a:xfrm>
            <a:off x="5701058" y="1851805"/>
            <a:ext cx="7719" cy="342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751386" y="1549587"/>
            <a:ext cx="121296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/>
              <a:t>intelligence(S</a:t>
            </a:r>
            <a:r>
              <a:rPr lang="en-US" sz="1400" dirty="0"/>
              <a:t>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242654" y="1286156"/>
            <a:ext cx="14570" cy="25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804248" y="683080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 in Students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286822" y="2618796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 in Courses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1851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701913" y="9629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37117" y="16659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>
            <a:off x="2136512" y="12399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123001" y="19429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65759" y="9494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7" idx="2"/>
            <a:endCxn id="4" idx="0"/>
          </p:cNvCxnSpPr>
          <p:nvPr/>
        </p:nvCxnSpPr>
        <p:spPr>
          <a:xfrm>
            <a:off x="1062713" y="12264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80934" y="5403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9138" y="2746315"/>
            <a:ext cx="874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1733183" y="692701"/>
            <a:ext cx="1175520" cy="25805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rot="5400000">
            <a:off x="1341747" y="-131123"/>
            <a:ext cx="1026759" cy="24314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00748" y="2400884"/>
            <a:ext cx="99986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CoffeeDr</a:t>
            </a:r>
            <a:r>
              <a:rPr lang="en-US" sz="1200" dirty="0" smtClean="0"/>
              <a:t>(X)</a:t>
            </a:r>
            <a:endParaRPr lang="en-US" sz="1200" dirty="0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54313" y="1115351"/>
            <a:ext cx="86919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889517" y="1818305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</a:t>
            </a:r>
            <a:r>
              <a:rPr lang="en-US" sz="1200" dirty="0" err="1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2288912" y="1392350"/>
            <a:ext cx="1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2275401" y="2095304"/>
            <a:ext cx="25278" cy="3055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8159" y="1101841"/>
            <a:ext cx="79390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1215113" y="1378840"/>
            <a:ext cx="1073800" cy="439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3334" y="692799"/>
            <a:ext cx="1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in Persons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770024" y="2898715"/>
            <a:ext cx="936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  <a:r>
              <a:rPr lang="en-US" sz="1200" dirty="0" smtClean="0"/>
              <a:t> in Persons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179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17543" y="3749474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412742" y="2220761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75098" y="2923715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2254744" y="2590093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3" idx="2"/>
          </p:cNvCxnSpPr>
          <p:nvPr/>
        </p:nvCxnSpPr>
        <p:spPr>
          <a:xfrm flipV="1">
            <a:off x="2246020" y="3293047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894551" y="2220761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  <a:endCxn id="13" idx="0"/>
          </p:cNvCxnSpPr>
          <p:nvPr/>
        </p:nvCxnSpPr>
        <p:spPr>
          <a:xfrm>
            <a:off x="1450793" y="2590093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5430345" y="3771156"/>
            <a:ext cx="150715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6225544" y="2242443"/>
            <a:ext cx="12411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Friend(A,B)</a:t>
            </a:r>
            <a:endParaRPr lang="en-US" dirty="0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487900" y="2945397"/>
            <a:ext cx="11592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 flipH="1">
            <a:off x="6067546" y="2611775"/>
            <a:ext cx="778553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2"/>
          </p:cNvCxnSpPr>
          <p:nvPr/>
        </p:nvCxnSpPr>
        <p:spPr>
          <a:xfrm flipV="1">
            <a:off x="6058822" y="3314729"/>
            <a:ext cx="8724" cy="44524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4707353" y="2242443"/>
            <a:ext cx="111248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gender(B)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2"/>
            <a:endCxn id="24" idx="0"/>
          </p:cNvCxnSpPr>
          <p:nvPr/>
        </p:nvCxnSpPr>
        <p:spPr>
          <a:xfrm>
            <a:off x="5263595" y="2611775"/>
            <a:ext cx="80395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20461" y="2779189"/>
            <a:ext cx="1260294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br>
              <a:rPr lang="en-US" sz="1000" dirty="0" smtClean="0"/>
            </a:br>
            <a:r>
              <a:rPr lang="en-US" sz="1000" dirty="0" smtClean="0"/>
              <a:t>= log-cps or</a:t>
            </a:r>
            <a:br>
              <a:rPr lang="en-US" sz="1000" dirty="0" smtClean="0"/>
            </a:br>
            <a:r>
              <a:rPr lang="en-US" sz="1000" dirty="0" smtClean="0"/>
              <a:t>log-differences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45440" y="2943535"/>
            <a:ext cx="173736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Relevant Features</a:t>
            </a:r>
            <a:r>
              <a:rPr lang="en-US" sz="1000" dirty="0"/>
              <a:t>/</a:t>
            </a:r>
            <a:r>
              <a:rPr lang="en-US" sz="1000" dirty="0" smtClean="0"/>
              <a:t>Family Configurations</a:t>
            </a:r>
            <a:endParaRPr lang="en-US" sz="10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04" y="4007420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40292" y="4017580"/>
            <a:ext cx="144462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Prediction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19089" y="4007420"/>
            <a:ext cx="1544319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Count or</a:t>
            </a:r>
            <a:br>
              <a:rPr lang="en-US" sz="1000" dirty="0" smtClean="0"/>
            </a:br>
            <a:r>
              <a:rPr lang="en-US" sz="1000" dirty="0" smtClean="0"/>
              <a:t>Feature Frequency</a:t>
            </a:r>
            <a:endParaRPr lang="en-US" sz="1000" dirty="0"/>
          </a:p>
        </p:txBody>
      </p:sp>
      <p:pic>
        <p:nvPicPr>
          <p:cNvPr id="16" name="Picture 15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10558" y="787159"/>
            <a:ext cx="1000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Dataset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Learn-and-Join Algorithm</a:t>
            </a:r>
            <a:endParaRPr lang="en-US" sz="1000" dirty="0"/>
          </a:p>
        </p:txBody>
      </p:sp>
      <p:sp>
        <p:nvSpPr>
          <p:cNvPr id="21" name="Down Arrow 20"/>
          <p:cNvSpPr/>
          <p:nvPr/>
        </p:nvSpPr>
        <p:spPr>
          <a:xfrm rot="18900000">
            <a:off x="2013762" y="1351765"/>
            <a:ext cx="112519" cy="49835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Down Arrow 21"/>
          <p:cNvSpPr/>
          <p:nvPr/>
        </p:nvSpPr>
        <p:spPr>
          <a:xfrm rot="1200000">
            <a:off x="135891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52176" y="1962486"/>
            <a:ext cx="159686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Parameters</a:t>
            </a:r>
            <a:endParaRPr lang="en-US" sz="1000" dirty="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34098" cy="724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</p:cNvCxnSpPr>
          <p:nvPr/>
        </p:nvCxnSpPr>
        <p:spPr>
          <a:xfrm flipH="1">
            <a:off x="1290320" y="2208707"/>
            <a:ext cx="1660288" cy="6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3" idx="0"/>
          </p:cNvCxnSpPr>
          <p:nvPr/>
        </p:nvCxnSpPr>
        <p:spPr>
          <a:xfrm>
            <a:off x="2950608" y="2208707"/>
            <a:ext cx="0" cy="5704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62957" y="1386599"/>
            <a:ext cx="151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Compute empirical frequencies</a:t>
            </a:r>
            <a:endParaRPr lang="en-US" sz="1000" dirty="0"/>
          </a:p>
        </p:txBody>
      </p: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1214120" y="3343645"/>
            <a:ext cx="1777129" cy="663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24402" y="4284419"/>
            <a:ext cx="4946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7" idx="0"/>
          </p:cNvCxnSpPr>
          <p:nvPr/>
        </p:nvCxnSpPr>
        <p:spPr>
          <a:xfrm>
            <a:off x="2950608" y="3333187"/>
            <a:ext cx="1811997" cy="6843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>
            <a:off x="3763408" y="4284419"/>
            <a:ext cx="276884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1037" y="4800359"/>
            <a:ext cx="186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Log-linear inference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2880" y="2900439"/>
            <a:ext cx="141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21760" y="1965719"/>
            <a:ext cx="139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Learned Template Bayes net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548640" y="5262880"/>
            <a:ext cx="62992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1346957" y="5196599"/>
            <a:ext cx="93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Learning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8640" y="5699760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7117" y="5542039"/>
            <a:ext cx="202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Closed-Form Computation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8167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97702" y="1972646"/>
            <a:ext cx="15646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Bayes Net Structure</a:t>
            </a:r>
            <a:endParaRPr lang="en-US" sz="1000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2350941" y="2901109"/>
            <a:ext cx="126029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Weights</a:t>
            </a:r>
            <a:endParaRPr lang="en-US" sz="10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14960" y="2740335"/>
            <a:ext cx="1737360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Relevant Features</a:t>
            </a:r>
            <a:r>
              <a:rPr lang="en-US" sz="1000" dirty="0"/>
              <a:t>/</a:t>
            </a:r>
            <a:r>
              <a:rPr lang="en-US" sz="1000" dirty="0" smtClean="0"/>
              <a:t>Family Configurations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(see text)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01604" y="4007420"/>
            <a:ext cx="1322798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Query </a:t>
            </a:r>
            <a:br>
              <a:rPr lang="en-US" sz="1000" dirty="0" smtClean="0"/>
            </a:br>
            <a:r>
              <a:rPr lang="en-US" sz="1000" dirty="0" smtClean="0"/>
              <a:t>= Target Node Value+</a:t>
            </a:r>
            <a:br>
              <a:rPr lang="en-US" sz="1000" dirty="0" smtClean="0"/>
            </a:br>
            <a:r>
              <a:rPr lang="en-US" sz="1000" dirty="0" smtClean="0"/>
              <a:t>Input Variable Values.</a:t>
            </a:r>
            <a:endParaRPr lang="en-US" sz="10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40292" y="4017580"/>
            <a:ext cx="1444626" cy="553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Prediction</a:t>
            </a:r>
            <a:br>
              <a:rPr lang="en-US" sz="1000" dirty="0" smtClean="0"/>
            </a:br>
            <a:r>
              <a:rPr lang="en-US" sz="1000" dirty="0" smtClean="0"/>
              <a:t>= weighted sum of </a:t>
            </a:r>
            <a:br>
              <a:rPr lang="en-US" sz="1000" dirty="0" smtClean="0"/>
            </a:br>
            <a:r>
              <a:rPr lang="en-US" sz="1000" dirty="0" smtClean="0"/>
              <a:t>Feature Function Values</a:t>
            </a:r>
            <a:endParaRPr lang="en-US" sz="10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219089" y="4098860"/>
            <a:ext cx="154431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 smtClean="0"/>
              <a:t>Feature Function</a:t>
            </a:r>
            <a:br>
              <a:rPr lang="en-US" sz="1000" dirty="0" smtClean="0"/>
            </a:br>
            <a:r>
              <a:rPr lang="en-US" sz="1000" dirty="0" smtClean="0"/>
              <a:t>= Feature Count</a:t>
            </a:r>
            <a:endParaRPr lang="en-US" sz="1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595248" y="442820"/>
            <a:ext cx="2001393" cy="971542"/>
            <a:chOff x="1209168" y="442820"/>
            <a:chExt cx="2001393" cy="971542"/>
          </a:xfrm>
        </p:grpSpPr>
        <p:pic>
          <p:nvPicPr>
            <p:cNvPr id="16" name="Picture 15" descr="database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168" y="442820"/>
              <a:ext cx="909071" cy="97154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210558" y="787159"/>
              <a:ext cx="10000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Dataset</a:t>
              </a:r>
              <a:endParaRPr lang="en-US" sz="1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0797" y="1376439"/>
            <a:ext cx="1243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Learn-and-Join Algorithm</a:t>
            </a:r>
            <a:endParaRPr lang="en-US" sz="1000" dirty="0"/>
          </a:p>
        </p:txBody>
      </p:sp>
      <p:sp>
        <p:nvSpPr>
          <p:cNvPr id="22" name="Down Arrow 21"/>
          <p:cNvSpPr/>
          <p:nvPr/>
        </p:nvSpPr>
        <p:spPr>
          <a:xfrm rot="1200000">
            <a:off x="1643395" y="1419447"/>
            <a:ext cx="117502" cy="42184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/>
          <p:cNvCxnSpPr>
            <a:stCxn id="2" idx="2"/>
            <a:endCxn id="4" idx="0"/>
          </p:cNvCxnSpPr>
          <p:nvPr/>
        </p:nvCxnSpPr>
        <p:spPr>
          <a:xfrm>
            <a:off x="1180022" y="2218867"/>
            <a:ext cx="3618" cy="521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14" idx="0"/>
          </p:cNvCxnSpPr>
          <p:nvPr/>
        </p:nvCxnSpPr>
        <p:spPr>
          <a:xfrm>
            <a:off x="1183640" y="3294333"/>
            <a:ext cx="1807609" cy="804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1724402" y="4284419"/>
            <a:ext cx="494687" cy="144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" idx="2"/>
            <a:endCxn id="7" idx="0"/>
          </p:cNvCxnSpPr>
          <p:nvPr/>
        </p:nvCxnSpPr>
        <p:spPr>
          <a:xfrm>
            <a:off x="2981088" y="3147330"/>
            <a:ext cx="1781517" cy="870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3"/>
            <a:endCxn id="7" idx="1"/>
          </p:cNvCxnSpPr>
          <p:nvPr/>
        </p:nvCxnSpPr>
        <p:spPr>
          <a:xfrm flipV="1">
            <a:off x="3763408" y="4294579"/>
            <a:ext cx="276884" cy="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41037" y="4800359"/>
            <a:ext cx="1863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Log-linear inference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992880" y="2839479"/>
            <a:ext cx="1412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Components of Log-linear Model</a:t>
            </a:r>
            <a:endParaRPr lang="en-US" sz="1000" dirty="0"/>
          </a:p>
        </p:txBody>
      </p:sp>
      <p:sp>
        <p:nvSpPr>
          <p:cNvPr id="42" name="Right Arrow 41"/>
          <p:cNvSpPr/>
          <p:nvPr/>
        </p:nvSpPr>
        <p:spPr>
          <a:xfrm>
            <a:off x="548640" y="5262880"/>
            <a:ext cx="629920" cy="1422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1346957" y="5196599"/>
            <a:ext cx="939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Learning</a:t>
            </a:r>
            <a:endParaRPr lang="en-US" sz="10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48640" y="5699760"/>
            <a:ext cx="6502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57117" y="5542039"/>
            <a:ext cx="202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Closed-Form Computation</a:t>
            </a:r>
            <a:endParaRPr lang="en-US" sz="1000" dirty="0"/>
          </a:p>
        </p:txBody>
      </p:sp>
      <p:sp>
        <p:nvSpPr>
          <p:cNvPr id="8" name="Right Arrow 7"/>
          <p:cNvSpPr/>
          <p:nvPr/>
        </p:nvSpPr>
        <p:spPr>
          <a:xfrm rot="4200000" flipV="1">
            <a:off x="1750597" y="2036990"/>
            <a:ext cx="1435782" cy="12697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2688077" y="1955559"/>
            <a:ext cx="1914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Alchemy weight learning</a:t>
            </a:r>
          </a:p>
          <a:p>
            <a:r>
              <a:rPr lang="en-US" sz="1000" dirty="0" smtClean="0"/>
              <a:t>new component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4" idx="3"/>
            <a:endCxn id="3" idx="1"/>
          </p:cNvCxnSpPr>
          <p:nvPr/>
        </p:nvCxnSpPr>
        <p:spPr>
          <a:xfrm>
            <a:off x="2052320" y="3017334"/>
            <a:ext cx="298621" cy="6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596901" y="1028700"/>
          <a:ext cx="3822699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233"/>
                <a:gridCol w="1392766"/>
                <a:gridCol w="115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38701" y="1028700"/>
          <a:ext cx="18118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/>
                <a:gridCol w="9059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Name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Anna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6901" y="609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8701" y="609600"/>
            <a:ext cx="181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Registered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11187"/>
              </p:ext>
            </p:extLst>
          </p:nvPr>
        </p:nvGraphicFramePr>
        <p:xfrm>
          <a:off x="698501" y="2806700"/>
          <a:ext cx="27177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958"/>
                <a:gridCol w="644833"/>
                <a:gridCol w="1468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ID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8501" y="2387600"/>
            <a:ext cx="271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6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953055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coffee_dr(X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60168"/>
            <a:ext cx="858153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Friend(X,</a:t>
            </a:r>
            <a:r>
              <a:rPr lang="en-US" sz="1200" dirty="0" err="1"/>
              <a:t>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798791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/>
              <a:t>gender(</a:t>
            </a:r>
            <a:r>
              <a:rPr lang="en-US" sz="1200" dirty="0"/>
              <a:t>X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4310355" y="737167"/>
            <a:ext cx="5823" cy="425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0101" y="1654310"/>
            <a:ext cx="28434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P(g(</a:t>
            </a:r>
            <a:r>
              <a:rPr lang="en-US" sz="1100" dirty="0"/>
              <a:t>X</a:t>
            </a:r>
            <a:r>
              <a:rPr lang="en-US" sz="1100" dirty="0" smtClean="0"/>
              <a:t>) = W |g(Y) = W, F(X,Y) = T)= .6</a:t>
            </a:r>
          </a:p>
          <a:p>
            <a:r>
              <a:rPr lang="en-US" sz="1100" dirty="0" err="1" smtClean="0"/>
              <a:t>P(g(X</a:t>
            </a:r>
            <a:r>
              <a:rPr lang="en-US" sz="1100" dirty="0" smtClean="0"/>
              <a:t>) = </a:t>
            </a:r>
            <a:r>
              <a:rPr lang="en-US" sz="1100" dirty="0" err="1" smtClean="0"/>
              <a:t>M|g(Y</a:t>
            </a:r>
            <a:r>
              <a:rPr lang="en-US" sz="1100" dirty="0" smtClean="0"/>
              <a:t>) = M, F(X,Y) = T) = .6</a:t>
            </a:r>
          </a:p>
          <a:p>
            <a:r>
              <a:rPr lang="en-US" sz="1100" dirty="0" smtClean="0"/>
              <a:t>...</a:t>
            </a:r>
            <a:endParaRPr lang="en-US" sz="1100" dirty="0"/>
          </a:p>
        </p:txBody>
      </p:sp>
      <p:sp>
        <p:nvSpPr>
          <p:cNvPr id="52" name="Rectangular Callout 51"/>
          <p:cNvSpPr/>
          <p:nvPr/>
        </p:nvSpPr>
        <p:spPr>
          <a:xfrm>
            <a:off x="800101" y="1600388"/>
            <a:ext cx="2203810" cy="654086"/>
          </a:xfrm>
          <a:prstGeom prst="wedgeRectCallout">
            <a:avLst>
              <a:gd name="adj1" fmla="val 106394"/>
              <a:gd name="adj2" fmla="val -6738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321965" y="1301622"/>
            <a:ext cx="58899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2368910" y="460168"/>
            <a:ext cx="79263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err="1" smtClean="0"/>
              <a:t>gender(Y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 rot="16200000" flipH="1">
            <a:off x="3354035" y="148356"/>
            <a:ext cx="425955" cy="1603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568550"/>
            <a:ext cx="22038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P(cd(X) = </a:t>
            </a:r>
            <a:r>
              <a:rPr lang="en-US" sz="1100" dirty="0" err="1" smtClean="0"/>
              <a:t>T|g</a:t>
            </a:r>
            <a:r>
              <a:rPr lang="en-US" sz="1100" dirty="0" smtClean="0"/>
              <a:t>(X) = W) = .7</a:t>
            </a:r>
          </a:p>
          <a:p>
            <a:r>
              <a:rPr lang="en-US" sz="1100" dirty="0" err="1" smtClean="0"/>
              <a:t>P(cd(X</a:t>
            </a:r>
            <a:r>
              <a:rPr lang="en-US" sz="1100" dirty="0" smtClean="0"/>
              <a:t>) = </a:t>
            </a:r>
            <a:r>
              <a:rPr lang="en-US" sz="1100" dirty="0" err="1" smtClean="0"/>
              <a:t>T|g(X</a:t>
            </a:r>
            <a:r>
              <a:rPr lang="en-US" sz="1100" dirty="0" smtClean="0"/>
              <a:t>) = M) = .3</a:t>
            </a:r>
            <a:endParaRPr lang="en-US" sz="11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25810" y="580793"/>
            <a:ext cx="1879600" cy="430887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279236" y="1163122"/>
            <a:ext cx="127616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CoffeeDr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797427" y="460168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821285" y="1163122"/>
            <a:ext cx="114282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</a:t>
            </a:r>
            <a:r>
              <a:rPr lang="en-US" dirty="0" err="1"/>
              <a:t>X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flipH="1">
            <a:off x="8392697" y="829500"/>
            <a:ext cx="2178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72495" y="1777812"/>
            <a:ext cx="2843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P(g(</a:t>
            </a:r>
            <a:r>
              <a:rPr lang="en-US" sz="1400" dirty="0"/>
              <a:t>X</a:t>
            </a:r>
            <a:r>
              <a:rPr lang="en-US" sz="1400" dirty="0" smtClean="0"/>
              <a:t>) = W |g(Y) =</a:t>
            </a:r>
            <a:r>
              <a:rPr lang="en-US" sz="1400" dirty="0"/>
              <a:t>M</a:t>
            </a:r>
            <a:r>
              <a:rPr lang="en-US" sz="1400" dirty="0" smtClean="0"/>
              <a:t>, F(X,Y) = T)= .7</a:t>
            </a:r>
          </a:p>
          <a:p>
            <a:r>
              <a:rPr lang="en-US" sz="1400" dirty="0" smtClean="0"/>
              <a:t>P(g(X) = </a:t>
            </a:r>
            <a:r>
              <a:rPr lang="en-US" sz="1400" dirty="0" err="1" smtClean="0"/>
              <a:t>M|g</a:t>
            </a:r>
            <a:r>
              <a:rPr lang="en-US" sz="1400" dirty="0" smtClean="0"/>
              <a:t>(Y) = W, F(X,Y) = T) = .3</a:t>
            </a:r>
          </a:p>
          <a:p>
            <a:r>
              <a:rPr lang="en-US" sz="1400" dirty="0" smtClean="0"/>
              <a:t>...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6199000" y="1723890"/>
            <a:ext cx="2754563" cy="792586"/>
          </a:xfrm>
          <a:prstGeom prst="wedgeRectCallout">
            <a:avLst>
              <a:gd name="adj1" fmla="val 19715"/>
              <a:gd name="adj2" fmla="val -7379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7555397" y="1347788"/>
            <a:ext cx="26588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279236" y="460168"/>
            <a:ext cx="11354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gender(Y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6" idx="2"/>
          </p:cNvCxnSpPr>
          <p:nvPr/>
        </p:nvCxnSpPr>
        <p:spPr>
          <a:xfrm>
            <a:off x="6846985" y="829500"/>
            <a:ext cx="1432141" cy="333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75426" y="390750"/>
            <a:ext cx="220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P(cd(X</a:t>
            </a:r>
            <a:r>
              <a:rPr lang="en-US" sz="1400" dirty="0" smtClean="0"/>
              <a:t>) = </a:t>
            </a:r>
            <a:r>
              <a:rPr lang="en-US" sz="1400" dirty="0" err="1" smtClean="0"/>
              <a:t>T|g(X</a:t>
            </a:r>
            <a:r>
              <a:rPr lang="en-US" sz="1400" dirty="0" smtClean="0"/>
              <a:t>) = M) = .6</a:t>
            </a:r>
          </a:p>
          <a:p>
            <a:r>
              <a:rPr lang="en-US" sz="1400" dirty="0" smtClean="0"/>
              <a:t>P(cd(X) = </a:t>
            </a:r>
            <a:r>
              <a:rPr lang="en-US" sz="1400" dirty="0" err="1" smtClean="0"/>
              <a:t>T|g</a:t>
            </a:r>
            <a:r>
              <a:rPr lang="en-US" sz="1400" dirty="0" smtClean="0"/>
              <a:t>(X) = W) = .8</a:t>
            </a:r>
            <a:endParaRPr lang="en-US" sz="1400" dirty="0"/>
          </a:p>
        </p:txBody>
      </p:sp>
      <p:sp>
        <p:nvSpPr>
          <p:cNvPr id="21" name="Rectangular Callout 20"/>
          <p:cNvSpPr/>
          <p:nvPr/>
        </p:nvSpPr>
        <p:spPr>
          <a:xfrm>
            <a:off x="4075426" y="390750"/>
            <a:ext cx="2108200" cy="584776"/>
          </a:xfrm>
          <a:prstGeom prst="wedgeRectCallout">
            <a:avLst>
              <a:gd name="adj1" fmla="val 53469"/>
              <a:gd name="adj2" fmla="val 112451"/>
            </a:avLst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36762"/>
              </p:ext>
            </p:extLst>
          </p:nvPr>
        </p:nvGraphicFramePr>
        <p:xfrm>
          <a:off x="1361012" y="1748935"/>
          <a:ext cx="165523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617"/>
                <a:gridCol w="827617"/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Name1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Name2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6612" y="1744916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Friend</a:t>
            </a:r>
            <a:endParaRPr lang="en-US" sz="12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0615"/>
              </p:ext>
            </p:extLst>
          </p:nvPr>
        </p:nvGraphicFramePr>
        <p:xfrm>
          <a:off x="1361012" y="443420"/>
          <a:ext cx="2277534" cy="102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178"/>
                <a:gridCol w="759178"/>
                <a:gridCol w="759178"/>
              </a:tblGrid>
              <a:tr h="348575">
                <a:tc>
                  <a:txBody>
                    <a:bodyPr/>
                    <a:lstStyle/>
                    <a:p>
                      <a:r>
                        <a:rPr lang="en-US" sz="1200" u="sng" dirty="0" smtClean="0"/>
                        <a:t>Name</a:t>
                      </a:r>
                      <a:endParaRPr lang="en-US" sz="1200" u="sng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Coffee</a:t>
                      </a:r>
                      <a:br>
                        <a:rPr lang="en-US" sz="1200" dirty="0" smtClean="0"/>
                      </a:br>
                      <a:r>
                        <a:rPr lang="en-US" sz="1200" dirty="0" smtClean="0"/>
                        <a:t>Drinker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anna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bob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46612" y="379167"/>
            <a:ext cx="690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Person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46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7602</TotalTime>
  <Words>5129</Words>
  <Application>Microsoft Office PowerPoint</Application>
  <PresentationFormat>On-screen Show (4:3)</PresentationFormat>
  <Paragraphs>1618</Paragraphs>
  <Slides>61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218</cp:revision>
  <cp:lastPrinted>2013-11-16T00:45:10Z</cp:lastPrinted>
  <dcterms:created xsi:type="dcterms:W3CDTF">2013-08-13T06:35:46Z</dcterms:created>
  <dcterms:modified xsi:type="dcterms:W3CDTF">2013-11-18T21:21:28Z</dcterms:modified>
</cp:coreProperties>
</file>