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89" r:id="rId3"/>
    <p:sldId id="290" r:id="rId4"/>
    <p:sldId id="291" r:id="rId5"/>
    <p:sldId id="293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C3C"/>
    <a:srgbClr val="F48C8C"/>
    <a:srgbClr val="C8554C"/>
    <a:srgbClr val="DE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0CAFE-C771-4A2D-946B-C239B2CFED2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2F83-BCE4-4580-AC85-70BB55CD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33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78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95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28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44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71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6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4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07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61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53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47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1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Ask this particularly in Non-Technical / Non-Experienced groups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36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4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3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88B9-040B-41C9-9A87-AEE96C02B44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2D86-76C5-4177-A6DF-962946E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7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15" y="2703164"/>
            <a:ext cx="7062893" cy="1597873"/>
          </a:xfrm>
          <a:prstGeom prst="rect">
            <a:avLst/>
          </a:prstGeom>
        </p:spPr>
        <p:txBody>
          <a:bodyPr vert="horz" wrap="square" lIns="0" tIns="109220" rIns="0" bIns="0" rtlCol="0" anchor="ctr">
            <a:spAutoFit/>
          </a:bodyPr>
          <a:lstStyle/>
          <a:p>
            <a:pPr marL="16933" marR="6773">
              <a:lnSpc>
                <a:spcPts val="5760"/>
              </a:lnSpc>
              <a:spcBef>
                <a:spcPts val="860"/>
              </a:spcBef>
            </a:pPr>
            <a:r>
              <a:rPr lang="en-US" sz="5333" b="1" spc="-20" dirty="0" smtClean="0">
                <a:solidFill>
                  <a:srgbClr val="000000"/>
                </a:solidFill>
              </a:rPr>
              <a:t>NGO Clustering Assignment</a:t>
            </a:r>
            <a:endParaRPr sz="5333" b="1" dirty="0"/>
          </a:p>
        </p:txBody>
      </p:sp>
      <p:sp>
        <p:nvSpPr>
          <p:cNvPr id="3" name="object 3"/>
          <p:cNvSpPr/>
          <p:nvPr/>
        </p:nvSpPr>
        <p:spPr>
          <a:xfrm>
            <a:off x="10110215" y="1"/>
            <a:ext cx="1808479" cy="210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373105" y="5409839"/>
            <a:ext cx="11938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E72C4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1477" y="5611603"/>
            <a:ext cx="33174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by </a:t>
            </a:r>
          </a:p>
          <a:p>
            <a:r>
              <a:rPr lang="en-US" sz="2000" b="1" i="1" dirty="0" smtClean="0"/>
              <a:t>Raj Praveen Pradhan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5" y="522922"/>
            <a:ext cx="3459352" cy="158019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45015" y="5287236"/>
            <a:ext cx="4788584" cy="1238039"/>
          </a:xfrm>
          <a:prstGeom prst="roundRect">
            <a:avLst/>
          </a:prstGeom>
          <a:solidFill>
            <a:srgbClr val="E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AGENDA</a:t>
            </a:r>
            <a:r>
              <a:rPr lang="en-US" sz="2400" i="1" dirty="0"/>
              <a:t>: </a:t>
            </a:r>
            <a:r>
              <a:rPr lang="en-US" sz="2400" i="1" dirty="0" smtClean="0"/>
              <a:t>Identify countries based on social-economic and health attributes to provide investment aid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916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4686" y="3264801"/>
            <a:ext cx="58721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tx2"/>
                </a:solidFill>
              </a:rPr>
              <a:t>Hierarchical clustering</a:t>
            </a:r>
            <a:endParaRPr lang="en-US" sz="4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100530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Hierarchical Clustering: </a:t>
            </a:r>
            <a:r>
              <a:rPr lang="en-US" sz="3200" i="1" dirty="0" smtClean="0">
                <a:solidFill>
                  <a:schemeClr val="bg1"/>
                </a:solidFill>
              </a:rPr>
              <a:t>Complete Linkage Dendrogram</a:t>
            </a:r>
            <a:endParaRPr lang="en-US" sz="44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5" y="1585913"/>
            <a:ext cx="6841736" cy="4800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09094" y="5366476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+mj-lt"/>
              </a:rPr>
              <a:t>Unlike </a:t>
            </a:r>
            <a:r>
              <a:rPr lang="en-US" dirty="0">
                <a:latin typeface="+mj-lt"/>
              </a:rPr>
              <a:t>k-means, for hierarchical clustering </a:t>
            </a:r>
            <a:r>
              <a:rPr lang="en-US" b="1" dirty="0" smtClean="0">
                <a:latin typeface="+mj-lt"/>
              </a:rPr>
              <a:t>k = 4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seems to provide better results.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94" y="2933700"/>
            <a:ext cx="1971124" cy="13668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71094" y="2425927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+mj-lt"/>
              </a:rPr>
              <a:t>Cluster distribution: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6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Hierarchical </a:t>
            </a:r>
            <a:r>
              <a:rPr lang="en-US" sz="3600" b="1" dirty="0" smtClean="0">
                <a:solidFill>
                  <a:schemeClr val="bg1"/>
                </a:solidFill>
              </a:rPr>
              <a:t>Clustering: </a:t>
            </a:r>
            <a:r>
              <a:rPr lang="en-US" sz="3600" i="1" dirty="0" smtClean="0">
                <a:solidFill>
                  <a:schemeClr val="bg1"/>
                </a:solidFill>
              </a:rPr>
              <a:t>Visualizing Clusters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0120" y="2054901"/>
            <a:ext cx="3909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Inferences: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/>
              <a:t>Above plots suggests that </a:t>
            </a:r>
            <a:r>
              <a:rPr lang="en-US" b="1" dirty="0"/>
              <a:t>cluster_0</a:t>
            </a:r>
            <a:r>
              <a:rPr lang="en-US" dirty="0"/>
              <a:t> has lowest "life_expec", "income", "gdpp" and </a:t>
            </a:r>
            <a:r>
              <a:rPr lang="en-US" dirty="0" smtClean="0"/>
              <a:t>highest </a:t>
            </a:r>
            <a:r>
              <a:rPr lang="en-US" dirty="0"/>
              <a:t>"child_mort" among all four clusters. Thus its clearly visible that countries which falls under </a:t>
            </a:r>
            <a:r>
              <a:rPr lang="en-US" b="1" dirty="0"/>
              <a:t>cluster_0</a:t>
            </a:r>
            <a:r>
              <a:rPr lang="en-US" dirty="0"/>
              <a:t> are in need of aid the most</a:t>
            </a:r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3" y="1039629"/>
            <a:ext cx="7571888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Hierarchical </a:t>
            </a:r>
            <a:r>
              <a:rPr lang="en-US" sz="3600" b="1" dirty="0" smtClean="0">
                <a:solidFill>
                  <a:schemeClr val="bg1"/>
                </a:solidFill>
              </a:rPr>
              <a:t>Clustering: </a:t>
            </a:r>
            <a:r>
              <a:rPr lang="en-US" sz="3600" i="1" dirty="0" smtClean="0">
                <a:solidFill>
                  <a:schemeClr val="bg1"/>
                </a:solidFill>
              </a:rPr>
              <a:t>Cluster Profiling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514" y="5393177"/>
            <a:ext cx="76438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Inferences: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Based on above cluster profile, four segments of countries are clearly visible i.e.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Cluster_0 : Highly </a:t>
            </a:r>
            <a:r>
              <a:rPr lang="en-US" sz="1400" dirty="0" smtClean="0"/>
              <a:t>Under developed</a:t>
            </a:r>
            <a:endParaRPr lang="en-US" sz="1400" dirty="0" smtClean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Cluster_1 : </a:t>
            </a:r>
            <a:r>
              <a:rPr lang="en-US" sz="1400" dirty="0"/>
              <a:t>Moderately </a:t>
            </a:r>
            <a:r>
              <a:rPr lang="en-US" sz="1400" dirty="0" smtClean="0"/>
              <a:t>developed</a:t>
            </a:r>
            <a:endParaRPr lang="en-US" sz="1400" dirty="0" smtClean="0">
              <a:latin typeface="+mj-lt"/>
            </a:endParaRP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Cluster_2 :</a:t>
            </a:r>
            <a:r>
              <a:rPr lang="en-US" sz="1400" dirty="0"/>
              <a:t> Highly </a:t>
            </a:r>
            <a:r>
              <a:rPr lang="en-US" sz="1400" dirty="0" smtClean="0"/>
              <a:t>developed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Cluster_3 : </a:t>
            </a:r>
            <a:r>
              <a:rPr lang="en-US" sz="1400" dirty="0"/>
              <a:t>Under developed</a:t>
            </a:r>
            <a:endParaRPr lang="en-US" sz="14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52525"/>
            <a:ext cx="10810875" cy="41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Hierarchical </a:t>
            </a:r>
            <a:r>
              <a:rPr lang="en-US" sz="3600" b="1" dirty="0" smtClean="0">
                <a:solidFill>
                  <a:schemeClr val="bg1"/>
                </a:solidFill>
              </a:rPr>
              <a:t>Clustering: </a:t>
            </a:r>
            <a:r>
              <a:rPr lang="en-US" sz="3600" i="1" dirty="0" smtClean="0">
                <a:solidFill>
                  <a:schemeClr val="bg1"/>
                </a:solidFill>
              </a:rPr>
              <a:t>Top 5 Countries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4375" y="1162736"/>
            <a:ext cx="10972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+mj-lt"/>
              </a:rPr>
              <a:t>Based on </a:t>
            </a:r>
            <a:r>
              <a:rPr lang="en-US" sz="2400" b="1" dirty="0" smtClean="0">
                <a:latin typeface="+mj-lt"/>
              </a:rPr>
              <a:t>hierarchical </a:t>
            </a:r>
            <a:r>
              <a:rPr lang="en-US" sz="2400" b="1" dirty="0">
                <a:latin typeface="+mj-lt"/>
              </a:rPr>
              <a:t>clustering following are the countries which are in dire need of aid</a:t>
            </a:r>
            <a:r>
              <a:rPr lang="en-US" sz="2400" b="1" dirty="0" smtClean="0">
                <a:latin typeface="+mj-lt"/>
              </a:rPr>
              <a:t>.</a:t>
            </a:r>
          </a:p>
          <a:p>
            <a:pPr algn="just"/>
            <a:r>
              <a:rPr lang="en-US" sz="2400" b="1" dirty="0" smtClean="0">
                <a:latin typeface="+mj-lt"/>
              </a:rPr>
              <a:t>(ordered by </a:t>
            </a:r>
            <a:r>
              <a:rPr lang="en-US" sz="2400" dirty="0"/>
              <a:t>"child_mort</a:t>
            </a:r>
            <a:r>
              <a:rPr lang="en-US" sz="2400" dirty="0" smtClean="0"/>
              <a:t>", "</a:t>
            </a:r>
            <a:r>
              <a:rPr lang="en-US" sz="2400" dirty="0"/>
              <a:t>gdpp</a:t>
            </a:r>
            <a:r>
              <a:rPr lang="en-US" sz="2400" dirty="0" smtClean="0"/>
              <a:t>", "</a:t>
            </a:r>
            <a:r>
              <a:rPr lang="en-US" sz="2400" dirty="0"/>
              <a:t>income</a:t>
            </a:r>
            <a:r>
              <a:rPr lang="en-US" sz="2400" dirty="0" smtClean="0"/>
              <a:t>"</a:t>
            </a:r>
            <a:r>
              <a:rPr lang="en-US" sz="2400" b="1" dirty="0" smtClean="0">
                <a:latin typeface="+mj-lt"/>
              </a:rPr>
              <a:t>)</a:t>
            </a:r>
          </a:p>
          <a:p>
            <a:pPr algn="just"/>
            <a:endParaRPr lang="en-US" sz="24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Sierra </a:t>
            </a:r>
            <a:r>
              <a:rPr lang="it-IT" sz="2000" dirty="0"/>
              <a:t>Leone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Haiti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Chad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Central African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Mali</a:t>
            </a:r>
            <a:endParaRPr lang="it-IT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7" y="4016249"/>
            <a:ext cx="11608949" cy="23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1069" y="150126"/>
            <a:ext cx="10181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Final Recommendation of Countries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4725" y="1495425"/>
            <a:ext cx="9994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+mj-lt"/>
              </a:rPr>
              <a:t>After performing k-means and hierarchical clustering list of </a:t>
            </a:r>
            <a:r>
              <a:rPr lang="en-US" sz="2000" b="1" dirty="0">
                <a:latin typeface="+mj-lt"/>
              </a:rPr>
              <a:t>top 5</a:t>
            </a:r>
            <a:r>
              <a:rPr lang="en-US" sz="2000" dirty="0">
                <a:latin typeface="+mj-lt"/>
              </a:rPr>
              <a:t> countries ordered </a:t>
            </a:r>
            <a:r>
              <a:rPr lang="en-US" sz="2000" dirty="0" smtClean="0">
                <a:latin typeface="+mj-lt"/>
              </a:rPr>
              <a:t>by </a:t>
            </a:r>
            <a:r>
              <a:rPr lang="en-US" sz="2000" dirty="0">
                <a:latin typeface="+mj-lt"/>
              </a:rPr>
              <a:t>"child_mort", "gdpp" &amp; "income" came out to be </a:t>
            </a:r>
            <a:r>
              <a:rPr lang="en-US" sz="2000" dirty="0" smtClean="0">
                <a:latin typeface="+mj-lt"/>
              </a:rPr>
              <a:t>same. Thus </a:t>
            </a:r>
            <a:r>
              <a:rPr lang="en-US" sz="2000" dirty="0">
                <a:latin typeface="+mj-lt"/>
              </a:rPr>
              <a:t>the countries which need financial aid are</a:t>
            </a:r>
            <a:r>
              <a:rPr lang="en-US" sz="2000" dirty="0" smtClean="0">
                <a:latin typeface="+mj-lt"/>
              </a:rPr>
              <a:t>:</a:t>
            </a:r>
          </a:p>
          <a:p>
            <a:pPr algn="just"/>
            <a:endParaRPr lang="en-US" sz="20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Sierra Leone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Haiti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Chad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Central African Republic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10051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Overview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8713" y="1278198"/>
            <a:ext cx="9501187" cy="187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 smtClean="0"/>
              <a:t>Problem Statement: </a:t>
            </a:r>
            <a:r>
              <a:rPr lang="en-US" sz="2800" i="1" dirty="0" smtClean="0"/>
              <a:t>Our </a:t>
            </a:r>
            <a:r>
              <a:rPr lang="en-US" sz="2800" i="1" dirty="0"/>
              <a:t>task was to </a:t>
            </a:r>
            <a:r>
              <a:rPr lang="en-US" sz="2800" i="1" dirty="0" smtClean="0"/>
              <a:t>categorize/segment </a:t>
            </a:r>
            <a:r>
              <a:rPr lang="en-US" sz="2800" i="1" dirty="0"/>
              <a:t>the countries based on </a:t>
            </a:r>
            <a:r>
              <a:rPr lang="en-US" sz="2800" i="1" dirty="0" smtClean="0"/>
              <a:t>there socio-economic </a:t>
            </a:r>
            <a:r>
              <a:rPr lang="en-US" sz="2800" i="1" dirty="0"/>
              <a:t>and health factors that </a:t>
            </a:r>
            <a:r>
              <a:rPr lang="en-US" sz="2800" i="1" dirty="0" smtClean="0"/>
              <a:t>determines </a:t>
            </a:r>
            <a:r>
              <a:rPr lang="en-US" sz="2800" i="1" dirty="0"/>
              <a:t>the overall development of the country. </a:t>
            </a:r>
            <a:r>
              <a:rPr lang="en-US" sz="2800" i="1" dirty="0" smtClean="0"/>
              <a:t>Then identify </a:t>
            </a:r>
            <a:r>
              <a:rPr lang="en-US" sz="2800" i="1" dirty="0"/>
              <a:t>top countries that </a:t>
            </a:r>
            <a:r>
              <a:rPr lang="en-US" sz="2800" i="1" dirty="0" smtClean="0"/>
              <a:t>are in </a:t>
            </a:r>
            <a:r>
              <a:rPr lang="en-US" sz="2800" i="1" dirty="0"/>
              <a:t>direst need of </a:t>
            </a:r>
            <a:r>
              <a:rPr lang="en-US" sz="2800" i="1" dirty="0" smtClean="0"/>
              <a:t>aid.</a:t>
            </a:r>
            <a:endParaRPr lang="en-US" sz="2800" i="1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8713" y="3864235"/>
            <a:ext cx="95011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 smtClean="0"/>
              <a:t>Approach</a:t>
            </a:r>
            <a:r>
              <a:rPr lang="en-US" sz="2800" i="1" dirty="0" smtClean="0"/>
              <a:t>: For segmentation of k-means and hierarchical clustering algorithms were used. Then various social-economic attributes of the clusters were compared to determine the targeted countries.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08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EDA : </a:t>
            </a:r>
            <a:r>
              <a:rPr lang="en-US" sz="3600" i="1" dirty="0" smtClean="0">
                <a:solidFill>
                  <a:schemeClr val="bg1"/>
                </a:solidFill>
              </a:rPr>
              <a:t>Univariate Analysis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1016643"/>
            <a:ext cx="5974598" cy="56819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91313" y="1964889"/>
            <a:ext cx="45243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+mj-lt"/>
              </a:rPr>
              <a:t>Inferences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Since health, import and export </a:t>
            </a:r>
            <a:r>
              <a:rPr lang="en-US" dirty="0" smtClean="0">
                <a:latin typeface="+mj-lt"/>
              </a:rPr>
              <a:t>expenses </a:t>
            </a:r>
            <a:r>
              <a:rPr lang="en-US" dirty="0">
                <a:latin typeface="+mj-lt"/>
              </a:rPr>
              <a:t>are proportions of </a:t>
            </a:r>
            <a:r>
              <a:rPr lang="en-US" dirty="0" smtClean="0">
                <a:latin typeface="+mj-lt"/>
              </a:rPr>
              <a:t>‘gdpp’, </a:t>
            </a:r>
            <a:r>
              <a:rPr lang="en-US" dirty="0">
                <a:latin typeface="+mj-lt"/>
              </a:rPr>
              <a:t>all of them follow similar trend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There </a:t>
            </a:r>
            <a:r>
              <a:rPr lang="en-US" dirty="0">
                <a:latin typeface="+mj-lt"/>
              </a:rPr>
              <a:t>couple of countries which have </a:t>
            </a:r>
            <a:r>
              <a:rPr lang="en-US" dirty="0" smtClean="0">
                <a:latin typeface="+mj-lt"/>
              </a:rPr>
              <a:t>‘child_mort’ greater </a:t>
            </a:r>
            <a:r>
              <a:rPr lang="en-US" dirty="0">
                <a:latin typeface="+mj-lt"/>
              </a:rPr>
              <a:t>than 150 and </a:t>
            </a:r>
            <a:r>
              <a:rPr lang="en-US" dirty="0" smtClean="0">
                <a:latin typeface="+mj-lt"/>
              </a:rPr>
              <a:t>‘life_excpec’ </a:t>
            </a:r>
            <a:r>
              <a:rPr lang="en-US" dirty="0">
                <a:latin typeface="+mj-lt"/>
              </a:rPr>
              <a:t>below 50. We will perform bivariate analysis later to find if there is any correlation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Based </a:t>
            </a:r>
            <a:r>
              <a:rPr lang="en-US" dirty="0">
                <a:latin typeface="+mj-lt"/>
              </a:rPr>
              <a:t>on above plots 'health</a:t>
            </a:r>
            <a:r>
              <a:rPr lang="en-US" dirty="0" smtClean="0">
                <a:latin typeface="+mj-lt"/>
              </a:rPr>
              <a:t>', 'imports', 'exports', 'income</a:t>
            </a:r>
            <a:r>
              <a:rPr lang="en-US" dirty="0">
                <a:latin typeface="+mj-lt"/>
              </a:rPr>
              <a:t>' &amp; 'gdpp' are having outliers, which need to be treated. As outliers impact cluster formation.</a:t>
            </a:r>
          </a:p>
        </p:txBody>
      </p:sp>
    </p:spTree>
    <p:extLst>
      <p:ext uri="{BB962C8B-B14F-4D97-AF65-F5344CB8AC3E}">
        <p14:creationId xmlns:p14="http://schemas.microsoft.com/office/powerpoint/2010/main" val="27644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EDA : </a:t>
            </a:r>
            <a:r>
              <a:rPr lang="en-US" sz="3600" i="1" dirty="0" smtClean="0">
                <a:solidFill>
                  <a:schemeClr val="bg1"/>
                </a:solidFill>
              </a:rPr>
              <a:t>Bivariate Analysis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91313" y="1964889"/>
            <a:ext cx="45243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+mj-lt"/>
              </a:rPr>
              <a:t>Inferences</a:t>
            </a:r>
            <a:r>
              <a:rPr lang="en-US" dirty="0" smtClean="0">
                <a:latin typeface="+mj-lt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"child_mort" and "gdpp" are showing an inverse relationship, which is expected due to better healthcare service. As healthcare </a:t>
            </a:r>
            <a:r>
              <a:rPr lang="en-US" dirty="0" smtClean="0">
                <a:latin typeface="+mj-lt"/>
              </a:rPr>
              <a:t>expenses </a:t>
            </a:r>
            <a:r>
              <a:rPr lang="en-US" dirty="0">
                <a:latin typeface="+mj-lt"/>
              </a:rPr>
              <a:t>are directly proportional to GDP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As can be seen "life_expec" and "child_mort" are having an inverse linear relationship, as smaller value of "child_mort" leads to better "life_expec</a:t>
            </a:r>
            <a:r>
              <a:rPr lang="en-US" dirty="0" smtClean="0">
                <a:latin typeface="+mj-lt"/>
              </a:rPr>
              <a:t>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Usually countries with higher GDP have better standard of living, which explains the linear relationship between "income" and "gdpp".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5" y="1127124"/>
            <a:ext cx="5762720" cy="54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4686" y="3264801"/>
            <a:ext cx="535781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tx2"/>
                </a:solidFill>
              </a:rPr>
              <a:t>k-means clustering</a:t>
            </a:r>
            <a:endParaRPr lang="en-US" sz="4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1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k-means: </a:t>
            </a:r>
            <a:r>
              <a:rPr lang="en-US" sz="3600" i="1" dirty="0" smtClean="0">
                <a:solidFill>
                  <a:schemeClr val="bg1"/>
                </a:solidFill>
              </a:rPr>
              <a:t>Optimal value of k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7061" y="926067"/>
            <a:ext cx="452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Elbow Curve</a:t>
            </a:r>
            <a:endParaRPr lang="en-US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900" y="5073431"/>
            <a:ext cx="477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Based on above "elbow" plot </a:t>
            </a:r>
            <a:r>
              <a:rPr lang="en-US" dirty="0" smtClean="0">
                <a:latin typeface="+mj-lt"/>
              </a:rPr>
              <a:t>k=3 </a:t>
            </a:r>
            <a:r>
              <a:rPr lang="en-US" dirty="0">
                <a:latin typeface="+mj-lt"/>
              </a:rPr>
              <a:t>seems to be the optimal number of clusters.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95461" y="926066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Silhouette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3957" y="4358806"/>
            <a:ext cx="5218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Using silhouette analysis k=2 seems to be </a:t>
            </a:r>
            <a:r>
              <a:rPr lang="en-US" dirty="0" smtClean="0">
                <a:latin typeface="+mj-lt"/>
              </a:rPr>
              <a:t>the optimal </a:t>
            </a:r>
            <a:r>
              <a:rPr lang="en-US" dirty="0">
                <a:latin typeface="+mj-lt"/>
              </a:rPr>
              <a:t>number of clusters. However, as per business requirement having 3 clusters would make more sense. </a:t>
            </a:r>
            <a:r>
              <a:rPr lang="en-US" dirty="0" smtClean="0">
                <a:latin typeface="+mj-lt"/>
              </a:rPr>
              <a:t>Since </a:t>
            </a:r>
            <a:r>
              <a:rPr lang="en-US" dirty="0">
                <a:latin typeface="+mj-lt"/>
              </a:rPr>
              <a:t>we can segment the countries into high, moderate and low based on their development.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4" y="1295398"/>
            <a:ext cx="5249111" cy="3542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57" y="1675345"/>
            <a:ext cx="5230821" cy="18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k-means: </a:t>
            </a:r>
            <a:r>
              <a:rPr lang="en-US" sz="3600" i="1" dirty="0" smtClean="0">
                <a:solidFill>
                  <a:schemeClr val="bg1"/>
                </a:solidFill>
              </a:rPr>
              <a:t>Visualizing Clusters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5845" y="3426501"/>
            <a:ext cx="39099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Inferences: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These plots </a:t>
            </a:r>
            <a:r>
              <a:rPr lang="en-US" dirty="0">
                <a:latin typeface="+mj-lt"/>
              </a:rPr>
              <a:t>suggests that </a:t>
            </a:r>
            <a:r>
              <a:rPr lang="en-US" b="1" dirty="0">
                <a:latin typeface="+mj-lt"/>
              </a:rPr>
              <a:t>cluster_2</a:t>
            </a:r>
            <a:r>
              <a:rPr lang="en-US" dirty="0">
                <a:latin typeface="+mj-lt"/>
              </a:rPr>
              <a:t> has lowest "life_expec", "income", "gdpp" and </a:t>
            </a:r>
            <a:r>
              <a:rPr lang="en-US" dirty="0" smtClean="0">
                <a:latin typeface="+mj-lt"/>
              </a:rPr>
              <a:t>highest </a:t>
            </a:r>
            <a:r>
              <a:rPr lang="en-US" dirty="0">
                <a:latin typeface="+mj-lt"/>
              </a:rPr>
              <a:t>"child_mort" among all three clusters. Thus its clearly visible that countries which falls under </a:t>
            </a:r>
            <a:r>
              <a:rPr lang="en-US" b="1" dirty="0">
                <a:latin typeface="+mj-lt"/>
              </a:rPr>
              <a:t>cluster_2</a:t>
            </a:r>
            <a:r>
              <a:rPr lang="en-US" dirty="0">
                <a:latin typeface="+mj-lt"/>
              </a:rPr>
              <a:t> are in need of aid the most. Meanwhile, </a:t>
            </a:r>
            <a:r>
              <a:rPr lang="en-US" b="1" dirty="0">
                <a:latin typeface="+mj-lt"/>
              </a:rPr>
              <a:t>cluster_0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cluster_1</a:t>
            </a:r>
            <a:r>
              <a:rPr lang="en-US" dirty="0">
                <a:latin typeface="+mj-lt"/>
              </a:rPr>
              <a:t> are moderately and highly self sufficient respectively.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968824"/>
            <a:ext cx="7571888" cy="57490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043" y="2134503"/>
            <a:ext cx="1875281" cy="10191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670170" y="1677014"/>
            <a:ext cx="2145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+mj-lt"/>
              </a:rPr>
              <a:t>Cluster distribution: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59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k-means: </a:t>
            </a:r>
            <a:r>
              <a:rPr lang="en-US" sz="3600" i="1" dirty="0" smtClean="0">
                <a:solidFill>
                  <a:schemeClr val="bg1"/>
                </a:solidFill>
              </a:rPr>
              <a:t>Cluster Profiling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1514" y="5464617"/>
            <a:ext cx="76438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+mj-lt"/>
              </a:rPr>
              <a:t>Inferences:</a:t>
            </a: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algn="just"/>
            <a:r>
              <a:rPr lang="en-US" dirty="0" smtClean="0">
                <a:latin typeface="+mj-lt"/>
              </a:rPr>
              <a:t>Based on above cluster profile, three segments of countries are clearly visible i.e.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Cluster_0 : Moderately developed 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Cluster_1 : Highly developed</a:t>
            </a:r>
          </a:p>
          <a:p>
            <a:pPr marL="285750" indent="-285750" algn="just">
              <a:buFontTx/>
              <a:buChar char="-"/>
            </a:pPr>
            <a:r>
              <a:rPr lang="en-US" sz="1400" dirty="0" smtClean="0">
                <a:latin typeface="+mj-lt"/>
              </a:rPr>
              <a:t>Cluster_2 : Under developed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52524"/>
            <a:ext cx="10753726" cy="40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9" y="150126"/>
            <a:ext cx="83933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k-means: </a:t>
            </a:r>
            <a:r>
              <a:rPr lang="en-US" sz="3600" i="1" dirty="0" smtClean="0">
                <a:solidFill>
                  <a:schemeClr val="bg1"/>
                </a:solidFill>
              </a:rPr>
              <a:t>Top 5 Countries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4375" y="1162736"/>
            <a:ext cx="1052988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+mj-lt"/>
              </a:rPr>
              <a:t>Based on k-means clustering following are the countries which are in dire need of aid</a:t>
            </a:r>
            <a:r>
              <a:rPr lang="en-US" sz="2400" b="1" dirty="0" smtClean="0">
                <a:latin typeface="+mj-lt"/>
              </a:rPr>
              <a:t>.</a:t>
            </a:r>
          </a:p>
          <a:p>
            <a:pPr algn="just"/>
            <a:r>
              <a:rPr lang="en-US" sz="2400" b="1" dirty="0" smtClean="0">
                <a:latin typeface="+mj-lt"/>
              </a:rPr>
              <a:t>(ordered by </a:t>
            </a:r>
            <a:r>
              <a:rPr lang="en-US" sz="2400" dirty="0"/>
              <a:t>"child_mort</a:t>
            </a:r>
            <a:r>
              <a:rPr lang="en-US" sz="2400" dirty="0" smtClean="0"/>
              <a:t>", "</a:t>
            </a:r>
            <a:r>
              <a:rPr lang="en-US" sz="2400" dirty="0"/>
              <a:t>gdpp</a:t>
            </a:r>
            <a:r>
              <a:rPr lang="en-US" sz="2400" dirty="0" smtClean="0"/>
              <a:t>", "</a:t>
            </a:r>
            <a:r>
              <a:rPr lang="en-US" sz="2400" dirty="0"/>
              <a:t>income</a:t>
            </a:r>
            <a:r>
              <a:rPr lang="en-US" sz="2400" dirty="0" smtClean="0"/>
              <a:t>"</a:t>
            </a:r>
            <a:r>
              <a:rPr lang="en-US" sz="2400" b="1" dirty="0" smtClean="0">
                <a:latin typeface="+mj-lt"/>
              </a:rPr>
              <a:t>)</a:t>
            </a:r>
          </a:p>
          <a:p>
            <a:pPr algn="just"/>
            <a:endParaRPr lang="en-US" sz="24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Sierra </a:t>
            </a:r>
            <a:r>
              <a:rPr lang="it-IT" sz="2000" dirty="0"/>
              <a:t>Leone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Haiti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Chad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Central African Republic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Mali</a:t>
            </a:r>
            <a:endParaRPr lang="it-I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4029075"/>
            <a:ext cx="11730010" cy="231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803</Words>
  <Application>Microsoft Office PowerPoint</Application>
  <PresentationFormat>Widescreen</PresentationFormat>
  <Paragraphs>94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Proxima Nova</vt:lpstr>
      <vt:lpstr>Office Theme</vt:lpstr>
      <vt:lpstr>NGO Clustering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RAJ PRAVEEN PRADHAN</dc:creator>
  <cp:lastModifiedBy>RAJ PRAVEEN PRADHAN</cp:lastModifiedBy>
  <cp:revision>235</cp:revision>
  <dcterms:created xsi:type="dcterms:W3CDTF">2020-09-11T05:47:08Z</dcterms:created>
  <dcterms:modified xsi:type="dcterms:W3CDTF">2020-11-30T17:09:18Z</dcterms:modified>
</cp:coreProperties>
</file>