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Titillium Web"/>
      <p:regular r:id="rId35"/>
      <p:bold r:id="rId36"/>
      <p:italic r:id="rId37"/>
      <p:boldItalic r:id="rId38"/>
    </p:embeddedFont>
    <p:embeddedFont>
      <p:font typeface="Titillium Web ExtraLigh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TitilliumWebExtraLight-bold.fntdata"/><Relationship Id="rId20" Type="http://schemas.openxmlformats.org/officeDocument/2006/relationships/slide" Target="slides/slide15.xml"/><Relationship Id="rId42" Type="http://schemas.openxmlformats.org/officeDocument/2006/relationships/font" Target="fonts/TitilliumWebExtraLight-boldItalic.fntdata"/><Relationship Id="rId41" Type="http://schemas.openxmlformats.org/officeDocument/2006/relationships/font" Target="fonts/TitilliumWebExtraLight-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TitilliumWeb-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TitilliumWeb-italic.fntdata"/><Relationship Id="rId14" Type="http://schemas.openxmlformats.org/officeDocument/2006/relationships/slide" Target="slides/slide9.xml"/><Relationship Id="rId36" Type="http://schemas.openxmlformats.org/officeDocument/2006/relationships/font" Target="fonts/TitilliumWeb-bold.fntdata"/><Relationship Id="rId17" Type="http://schemas.openxmlformats.org/officeDocument/2006/relationships/slide" Target="slides/slide12.xml"/><Relationship Id="rId39" Type="http://schemas.openxmlformats.org/officeDocument/2006/relationships/font" Target="fonts/TitilliumWebExtraLight-regular.fntdata"/><Relationship Id="rId16" Type="http://schemas.openxmlformats.org/officeDocument/2006/relationships/slide" Target="slides/slide11.xml"/><Relationship Id="rId38" Type="http://schemas.openxmlformats.org/officeDocument/2006/relationships/font" Target="fonts/TitilliumWeb-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15647c93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15647c93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Mariam</a:t>
            </a:r>
            <a:endParaRPr/>
          </a:p>
          <a:p>
            <a:pPr indent="0" lvl="0" marL="0" rtl="0" algn="l">
              <a:spcBef>
                <a:spcPts val="0"/>
              </a:spcBef>
              <a:spcAft>
                <a:spcPts val="0"/>
              </a:spcAft>
              <a:buNone/>
            </a:pPr>
            <a:r>
              <a:rPr lang="en"/>
              <a:t>From this visualization, we see that Non- Berkeley-Grad females in tech emphasized:</a:t>
            </a:r>
            <a:endParaRPr/>
          </a:p>
          <a:p>
            <a:pPr indent="0" lvl="0" marL="0" rtl="0" algn="l">
              <a:spcBef>
                <a:spcPts val="0"/>
              </a:spcBef>
              <a:spcAft>
                <a:spcPts val="0"/>
              </a:spcAft>
              <a:buNone/>
            </a:pPr>
            <a:r>
              <a:rPr lang="en"/>
              <a:t>Research, assistant, manager, intern, software, engineer, director, analyst, and so 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15647c93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15647c93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Mariam</a:t>
            </a:r>
            <a:endParaRPr/>
          </a:p>
          <a:p>
            <a:pPr indent="0" lvl="0" marL="0" rtl="0" algn="l">
              <a:spcBef>
                <a:spcPts val="0"/>
              </a:spcBef>
              <a:spcAft>
                <a:spcPts val="0"/>
              </a:spcAft>
              <a:buNone/>
            </a:pPr>
            <a:r>
              <a:rPr lang="en"/>
              <a:t>From this visualization, we see that Non-Berkeley-Grad females in tech emphasized</a:t>
            </a:r>
            <a:endParaRPr/>
          </a:p>
          <a:p>
            <a:pPr indent="0" lvl="0" marL="0" rtl="0" algn="l">
              <a:spcBef>
                <a:spcPts val="0"/>
              </a:spcBef>
              <a:spcAft>
                <a:spcPts val="0"/>
              </a:spcAft>
              <a:buNone/>
            </a:pPr>
            <a:r>
              <a:rPr lang="en"/>
              <a:t>software, engineer, manager, research, senior, operations, intern, engineering and so on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9c31df72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9c31df72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Mariam </a:t>
            </a:r>
            <a:endParaRPr/>
          </a:p>
          <a:p>
            <a:pPr indent="0" lvl="0" marL="0" rtl="0" algn="ctr">
              <a:spcBef>
                <a:spcPts val="0"/>
              </a:spcBef>
              <a:spcAft>
                <a:spcPts val="0"/>
              </a:spcAft>
              <a:buNone/>
            </a:pPr>
            <a:r>
              <a:rPr lang="en" sz="1400">
                <a:solidFill>
                  <a:schemeClr val="dk1"/>
                </a:solidFill>
                <a:latin typeface="Titillium Web"/>
                <a:ea typeface="Titillium Web"/>
                <a:cs typeface="Titillium Web"/>
                <a:sym typeface="Titillium Web"/>
              </a:rPr>
              <a:t>More manager positions - take in consideration that its Berkeley everyone else so we are still contineu</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15647c93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15647c93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see that people with higher education are more stable in their job where the length at job increases as their degree does.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with the figure on the right we got a row for each candidate and plotted their highest_education obtained, we see that an abundance of the data is consists of people that stopped at bachelors. And people that continue to get their masters and doctorate are relatively the same.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15647c93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15647c93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the relative lengths for the 44 unique skills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15647c9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15647c9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Riya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15647c93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15647c93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Riya *Elaborate*</a:t>
            </a:r>
            <a:endParaRPr/>
          </a:p>
          <a:p>
            <a:pPr indent="0" lvl="0" marL="0" rtl="0" algn="l">
              <a:spcBef>
                <a:spcPts val="0"/>
              </a:spcBef>
              <a:spcAft>
                <a:spcPts val="0"/>
              </a:spcAft>
              <a:buNone/>
            </a:pPr>
            <a:r>
              <a:rPr lang="en"/>
              <a:t>Using Propensity Score Matching on the UC Berkeley Students and calculating the amount of people that work/worked in the Top Bay Area Tech Companies from those thats are matched.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515647c93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515647c93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rPr>
              <a:t> 	Riya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71d18df52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71d18df52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Ayesha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71d18df52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71d18df52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Ayesha</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71d18df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71d18df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Aleksandra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56e7c20575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6e7c20575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Taline</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9c31df72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9c31df72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1"/>
                </a:solidFill>
                <a:latin typeface="Titillium Web"/>
                <a:ea typeface="Titillium Web"/>
                <a:cs typeface="Titillium Web"/>
                <a:sym typeface="Titillium Web"/>
              </a:rPr>
              <a:t>Taline</a:t>
            </a:r>
            <a:endParaRPr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515647c93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15647c93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56e7c20575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56e7c20575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Riya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5164fcd96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5164fcd96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Riya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59c31df726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59c31df726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Our learning path started when we received the real world data and we realized how messy data can be, along with the importance of cleaning your data and understanding the data schema. After understanding the data, we had difficulty working with quantitative data because the logic was broken and it was difficult to fix these attributes. Working closely with our mentor was a good learning experience in that we were constantly improving our logic and updating multiple iterations of our code. Considering the amount of data we had, in order to optimize our time, we tested our functions on this sample prior to testing it to the whole data set.</a:t>
            </a:r>
            <a:endParaRPr sz="1200"/>
          </a:p>
          <a:p>
            <a:pPr indent="0" lvl="0" marL="0" rtl="0" algn="l">
              <a:spcBef>
                <a:spcPts val="16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515c41c4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515c41c4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Riya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515c41c46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515c41c46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Ayesha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59c31df726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59c31df726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Ayesha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515c41c46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515c41c46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71d18df5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71d18df5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Aleksandra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15647c93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15647c9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Aleksandra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15647c93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15647c93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Aleksandra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71d18df52_1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71d18df52_1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Ayesha</a:t>
            </a:r>
            <a:endParaRPr sz="1000"/>
          </a:p>
          <a:p>
            <a:pPr indent="-292100" lvl="0" marL="457200" rtl="0" algn="l">
              <a:lnSpc>
                <a:spcPct val="115000"/>
              </a:lnSpc>
              <a:spcBef>
                <a:spcPts val="0"/>
              </a:spcBef>
              <a:spcAft>
                <a:spcPts val="0"/>
              </a:spcAft>
              <a:buClr>
                <a:srgbClr val="000000"/>
              </a:buClr>
              <a:buSzPts val="1000"/>
              <a:buChar char="●"/>
            </a:pPr>
            <a:r>
              <a:rPr lang="en" sz="1000"/>
              <a:t>Predicting the amount of time it will take a person to find a job after graduation depending on the level of degree they are obtaining, and their self-identified skillset.  </a:t>
            </a:r>
            <a:endParaRPr sz="1000"/>
          </a:p>
          <a:p>
            <a:pPr indent="-292100" lvl="1" marL="914400" rtl="0" algn="l">
              <a:lnSpc>
                <a:spcPct val="115000"/>
              </a:lnSpc>
              <a:spcBef>
                <a:spcPts val="0"/>
              </a:spcBef>
              <a:spcAft>
                <a:spcPts val="0"/>
              </a:spcAft>
              <a:buClr>
                <a:srgbClr val="000000"/>
              </a:buClr>
              <a:buSzPts val="1000"/>
              <a:buChar char="○"/>
            </a:pPr>
            <a:r>
              <a:rPr lang="en" sz="1000"/>
              <a:t>Analysis:</a:t>
            </a:r>
            <a:endParaRPr sz="1000"/>
          </a:p>
          <a:p>
            <a:pPr indent="-292100" lvl="2" marL="1371600" rtl="0" algn="l">
              <a:lnSpc>
                <a:spcPct val="115000"/>
              </a:lnSpc>
              <a:spcBef>
                <a:spcPts val="0"/>
              </a:spcBef>
              <a:spcAft>
                <a:spcPts val="0"/>
              </a:spcAft>
              <a:buClr>
                <a:srgbClr val="000000"/>
              </a:buClr>
              <a:buSzPts val="1000"/>
              <a:buChar char="■"/>
            </a:pPr>
            <a:r>
              <a:rPr lang="en" sz="1000"/>
              <a:t>Comparing the duration of Berkeley students from non-Berkeley students</a:t>
            </a:r>
            <a:endParaRPr sz="1000"/>
          </a:p>
          <a:p>
            <a:pPr indent="0" lvl="0" marL="0" rtl="0" algn="l">
              <a:lnSpc>
                <a:spcPct val="115000"/>
              </a:lnSpc>
              <a:spcBef>
                <a:spcPts val="1600"/>
              </a:spcBef>
              <a:spcAft>
                <a:spcPts val="0"/>
              </a:spcAft>
              <a:buNone/>
            </a:pPr>
            <a:r>
              <a:t/>
            </a:r>
            <a:endParaRPr sz="1000"/>
          </a:p>
          <a:p>
            <a:pPr indent="-292100" lvl="0" marL="457200" rtl="0" algn="l">
              <a:lnSpc>
                <a:spcPct val="115000"/>
              </a:lnSpc>
              <a:spcBef>
                <a:spcPts val="1600"/>
              </a:spcBef>
              <a:spcAft>
                <a:spcPts val="0"/>
              </a:spcAft>
              <a:buClr>
                <a:srgbClr val="000000"/>
              </a:buClr>
              <a:buSzPts val="1000"/>
              <a:buChar char="●"/>
            </a:pPr>
            <a:r>
              <a:rPr lang="en" sz="1000"/>
              <a:t>Compare how obtaining a degree from UC Berkeley has an effect on one’s future.</a:t>
            </a:r>
            <a:endParaRPr sz="1000"/>
          </a:p>
          <a:p>
            <a:pPr indent="-292100" lvl="1" marL="914400" rtl="0" algn="l">
              <a:lnSpc>
                <a:spcPct val="115000"/>
              </a:lnSpc>
              <a:spcBef>
                <a:spcPts val="0"/>
              </a:spcBef>
              <a:spcAft>
                <a:spcPts val="0"/>
              </a:spcAft>
              <a:buClr>
                <a:srgbClr val="000000"/>
              </a:buClr>
              <a:buSzPts val="1000"/>
              <a:buChar char="○"/>
            </a:pPr>
            <a:r>
              <a:rPr lang="en" sz="1000"/>
              <a:t> Measure the value of a degree from Berkeley</a:t>
            </a:r>
            <a:endParaRPr sz="1000"/>
          </a:p>
          <a:p>
            <a:pPr indent="0" lvl="0" marL="0" rtl="0" algn="l">
              <a:spcBef>
                <a:spcPts val="160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9c31df72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9c31df72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Ayesha</a:t>
            </a:r>
            <a:endParaRPr/>
          </a:p>
          <a:p>
            <a:pPr indent="0" lvl="0" marL="0" rtl="0" algn="l">
              <a:spcBef>
                <a:spcPts val="0"/>
              </a:spcBef>
              <a:spcAft>
                <a:spcPts val="0"/>
              </a:spcAft>
              <a:buNone/>
            </a:pPr>
            <a:r>
              <a:rPr lang="en"/>
              <a:t>-a lot of default values, didnt want employment data when looking at tech, places where job title had certain key words related to tech, extracted ids of those educated in berk, filtered out those ids for people in jobs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15647c93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15647c93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built word clouds by counting keywords in the job title columns (after removing stop words). So, in the following visualizations we see the most common keywords in their job title, the bigger the word, the more frequency that word had.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this visualization, we see that Berkeley-Grad females in tech emphasized</a:t>
            </a:r>
            <a:endParaRPr/>
          </a:p>
          <a:p>
            <a:pPr indent="0" lvl="0" marL="0" rtl="0" algn="l">
              <a:spcBef>
                <a:spcPts val="0"/>
              </a:spcBef>
              <a:spcAft>
                <a:spcPts val="0"/>
              </a:spcAft>
              <a:buNone/>
            </a:pPr>
            <a:r>
              <a:rPr lang="en"/>
              <a:t>Research, assistant, intern, manager, associate, operations, software, engineer, analyst and so on</a:t>
            </a:r>
            <a:endParaRPr baseline="-25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15647c93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15647c93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Mariam</a:t>
            </a:r>
            <a:endParaRPr/>
          </a:p>
          <a:p>
            <a:pPr indent="0" lvl="0" marL="0" rtl="0" algn="l">
              <a:spcBef>
                <a:spcPts val="0"/>
              </a:spcBef>
              <a:spcAft>
                <a:spcPts val="0"/>
              </a:spcAft>
              <a:buNone/>
            </a:pPr>
            <a:r>
              <a:rPr lang="en"/>
              <a:t>From this visualization, we see that Berkeley-Grad males in tech emphasized: </a:t>
            </a:r>
            <a:endParaRPr/>
          </a:p>
          <a:p>
            <a:pPr indent="0" lvl="0" marL="0" rtl="0" algn="l">
              <a:spcBef>
                <a:spcPts val="0"/>
              </a:spcBef>
              <a:spcAft>
                <a:spcPts val="0"/>
              </a:spcAft>
              <a:buClr>
                <a:schemeClr val="dk1"/>
              </a:buClr>
              <a:buSzPts val="1100"/>
              <a:buFont typeface="Arial"/>
              <a:buNone/>
            </a:pPr>
            <a:r>
              <a:rPr lang="en">
                <a:solidFill>
                  <a:schemeClr val="dk1"/>
                </a:solidFill>
              </a:rPr>
              <a:t>Research, software,  intern, engineer, assistant,  manager, engineering, senior, and so 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50" name="Shape 50"/>
        <p:cNvGrpSpPr/>
        <p:nvPr/>
      </p:nvGrpSpPr>
      <p:grpSpPr>
        <a:xfrm>
          <a:off x="0" y="0"/>
          <a:ext cx="0" cy="0"/>
          <a:chOff x="0" y="0"/>
          <a:chExt cx="0" cy="0"/>
        </a:xfrm>
      </p:grpSpPr>
      <p:sp>
        <p:nvSpPr>
          <p:cNvPr id="51" name="Google Shape;51;p13"/>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2" name="Google Shape;52;p13"/>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3" name="Google Shape;53;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65573"/>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448270" y="668942"/>
            <a:ext cx="7772400" cy="11598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Clr>
                <a:schemeClr val="lt1"/>
              </a:buClr>
              <a:buSzPts val="4800"/>
              <a:buNone/>
              <a:defRPr sz="4800">
                <a:solidFill>
                  <a:schemeClr val="lt1"/>
                </a:solidFill>
              </a:defRPr>
            </a:lvl1pPr>
            <a:lvl2pPr lvl="1" rtl="0" algn="l">
              <a:lnSpc>
                <a:spcPct val="100000"/>
              </a:lnSpc>
              <a:spcBef>
                <a:spcPts val="0"/>
              </a:spcBef>
              <a:spcAft>
                <a:spcPts val="0"/>
              </a:spcAft>
              <a:buClr>
                <a:schemeClr val="lt1"/>
              </a:buClr>
              <a:buSzPts val="4800"/>
              <a:buNone/>
              <a:defRPr sz="4800">
                <a:solidFill>
                  <a:schemeClr val="lt1"/>
                </a:solidFill>
              </a:defRPr>
            </a:lvl2pPr>
            <a:lvl3pPr lvl="2" rtl="0" algn="l">
              <a:lnSpc>
                <a:spcPct val="100000"/>
              </a:lnSpc>
              <a:spcBef>
                <a:spcPts val="0"/>
              </a:spcBef>
              <a:spcAft>
                <a:spcPts val="0"/>
              </a:spcAft>
              <a:buClr>
                <a:schemeClr val="lt1"/>
              </a:buClr>
              <a:buSzPts val="4800"/>
              <a:buNone/>
              <a:defRPr sz="4800">
                <a:solidFill>
                  <a:schemeClr val="lt1"/>
                </a:solidFill>
              </a:defRPr>
            </a:lvl3pPr>
            <a:lvl4pPr lvl="3" rtl="0" algn="l">
              <a:lnSpc>
                <a:spcPct val="100000"/>
              </a:lnSpc>
              <a:spcBef>
                <a:spcPts val="0"/>
              </a:spcBef>
              <a:spcAft>
                <a:spcPts val="0"/>
              </a:spcAft>
              <a:buClr>
                <a:schemeClr val="lt1"/>
              </a:buClr>
              <a:buSzPts val="4800"/>
              <a:buNone/>
              <a:defRPr sz="4800">
                <a:solidFill>
                  <a:schemeClr val="lt1"/>
                </a:solidFill>
              </a:defRPr>
            </a:lvl4pPr>
            <a:lvl5pPr lvl="4" rtl="0" algn="l">
              <a:lnSpc>
                <a:spcPct val="100000"/>
              </a:lnSpc>
              <a:spcBef>
                <a:spcPts val="0"/>
              </a:spcBef>
              <a:spcAft>
                <a:spcPts val="0"/>
              </a:spcAft>
              <a:buClr>
                <a:schemeClr val="lt1"/>
              </a:buClr>
              <a:buSzPts val="4800"/>
              <a:buNone/>
              <a:defRPr sz="4800">
                <a:solidFill>
                  <a:schemeClr val="lt1"/>
                </a:solidFill>
              </a:defRPr>
            </a:lvl5pPr>
            <a:lvl6pPr lvl="5" rtl="0" algn="l">
              <a:lnSpc>
                <a:spcPct val="100000"/>
              </a:lnSpc>
              <a:spcBef>
                <a:spcPts val="0"/>
              </a:spcBef>
              <a:spcAft>
                <a:spcPts val="0"/>
              </a:spcAft>
              <a:buClr>
                <a:schemeClr val="lt1"/>
              </a:buClr>
              <a:buSzPts val="4800"/>
              <a:buNone/>
              <a:defRPr sz="4800">
                <a:solidFill>
                  <a:schemeClr val="lt1"/>
                </a:solidFill>
              </a:defRPr>
            </a:lvl6pPr>
            <a:lvl7pPr lvl="6" rtl="0" algn="l">
              <a:lnSpc>
                <a:spcPct val="100000"/>
              </a:lnSpc>
              <a:spcBef>
                <a:spcPts val="0"/>
              </a:spcBef>
              <a:spcAft>
                <a:spcPts val="0"/>
              </a:spcAft>
              <a:buClr>
                <a:schemeClr val="lt1"/>
              </a:buClr>
              <a:buSzPts val="4800"/>
              <a:buNone/>
              <a:defRPr sz="4800">
                <a:solidFill>
                  <a:schemeClr val="lt1"/>
                </a:solidFill>
              </a:defRPr>
            </a:lvl7pPr>
            <a:lvl8pPr lvl="7" rtl="0" algn="l">
              <a:lnSpc>
                <a:spcPct val="100000"/>
              </a:lnSpc>
              <a:spcBef>
                <a:spcPts val="0"/>
              </a:spcBef>
              <a:spcAft>
                <a:spcPts val="0"/>
              </a:spcAft>
              <a:buClr>
                <a:schemeClr val="lt1"/>
              </a:buClr>
              <a:buSzPts val="4800"/>
              <a:buNone/>
              <a:defRPr sz="4800">
                <a:solidFill>
                  <a:schemeClr val="lt1"/>
                </a:solidFill>
              </a:defRPr>
            </a:lvl8pPr>
            <a:lvl9pPr lvl="8" rtl="0" algn="l">
              <a:lnSpc>
                <a:spcPct val="100000"/>
              </a:lnSpc>
              <a:spcBef>
                <a:spcPts val="0"/>
              </a:spcBef>
              <a:spcAft>
                <a:spcPts val="0"/>
              </a:spcAft>
              <a:buClr>
                <a:schemeClr val="lt1"/>
              </a:buClr>
              <a:buSzPts val="4800"/>
              <a:buNone/>
              <a:defRPr sz="4800">
                <a:solidFill>
                  <a:schemeClr val="lt1"/>
                </a:solidFill>
              </a:defRPr>
            </a:lvl9pPr>
          </a:lstStyle>
          <a:p/>
        </p:txBody>
      </p:sp>
      <p:sp>
        <p:nvSpPr>
          <p:cNvPr id="56" name="Google Shape;56;p14"/>
          <p:cNvSpPr txBox="1"/>
          <p:nvPr>
            <p:ph idx="1" type="subTitle"/>
          </p:nvPr>
        </p:nvSpPr>
        <p:spPr>
          <a:xfrm>
            <a:off x="448270" y="1585135"/>
            <a:ext cx="7772400" cy="784800"/>
          </a:xfrm>
          <a:prstGeom prst="rect">
            <a:avLst/>
          </a:prstGeom>
          <a:noFill/>
          <a:ln>
            <a:noFill/>
          </a:ln>
        </p:spPr>
        <p:txBody>
          <a:bodyPr anchorCtr="0" anchor="t" bIns="91425" lIns="91425" spcFirstLastPara="1" rIns="91425" wrap="square" tIns="91425"/>
          <a:lstStyle>
            <a:lvl1pPr lvl="0" rtl="0" algn="l">
              <a:lnSpc>
                <a:spcPct val="100000"/>
              </a:lnSpc>
              <a:spcBef>
                <a:spcPts val="0"/>
              </a:spcBef>
              <a:spcAft>
                <a:spcPts val="0"/>
              </a:spcAft>
              <a:buClr>
                <a:srgbClr val="6E86B6"/>
              </a:buClr>
              <a:buSzPts val="1800"/>
              <a:buNone/>
              <a:defRPr sz="1800">
                <a:solidFill>
                  <a:srgbClr val="6E86B6"/>
                </a:solidFill>
              </a:defRPr>
            </a:lvl1pPr>
            <a:lvl2pPr lvl="1" rtl="0" algn="l">
              <a:lnSpc>
                <a:spcPct val="100000"/>
              </a:lnSpc>
              <a:spcBef>
                <a:spcPts val="0"/>
              </a:spcBef>
              <a:spcAft>
                <a:spcPts val="0"/>
              </a:spcAft>
              <a:buClr>
                <a:srgbClr val="6E86B6"/>
              </a:buClr>
              <a:buSzPts val="1800"/>
              <a:buNone/>
              <a:defRPr sz="1800">
                <a:solidFill>
                  <a:srgbClr val="6E86B6"/>
                </a:solidFill>
              </a:defRPr>
            </a:lvl2pPr>
            <a:lvl3pPr lvl="2" rtl="0" algn="l">
              <a:lnSpc>
                <a:spcPct val="100000"/>
              </a:lnSpc>
              <a:spcBef>
                <a:spcPts val="0"/>
              </a:spcBef>
              <a:spcAft>
                <a:spcPts val="0"/>
              </a:spcAft>
              <a:buClr>
                <a:srgbClr val="6E86B6"/>
              </a:buClr>
              <a:buSzPts val="1800"/>
              <a:buNone/>
              <a:defRPr sz="1800">
                <a:solidFill>
                  <a:srgbClr val="6E86B6"/>
                </a:solidFill>
              </a:defRPr>
            </a:lvl3pPr>
            <a:lvl4pPr lvl="3" rtl="0" algn="l">
              <a:lnSpc>
                <a:spcPct val="100000"/>
              </a:lnSpc>
              <a:spcBef>
                <a:spcPts val="0"/>
              </a:spcBef>
              <a:spcAft>
                <a:spcPts val="0"/>
              </a:spcAft>
              <a:buClr>
                <a:srgbClr val="6E86B6"/>
              </a:buClr>
              <a:buSzPts val="1800"/>
              <a:buNone/>
              <a:defRPr sz="1800">
                <a:solidFill>
                  <a:srgbClr val="6E86B6"/>
                </a:solidFill>
              </a:defRPr>
            </a:lvl4pPr>
            <a:lvl5pPr lvl="4" rtl="0" algn="l">
              <a:lnSpc>
                <a:spcPct val="100000"/>
              </a:lnSpc>
              <a:spcBef>
                <a:spcPts val="0"/>
              </a:spcBef>
              <a:spcAft>
                <a:spcPts val="0"/>
              </a:spcAft>
              <a:buClr>
                <a:srgbClr val="6E86B6"/>
              </a:buClr>
              <a:buSzPts val="1800"/>
              <a:buNone/>
              <a:defRPr sz="1800">
                <a:solidFill>
                  <a:srgbClr val="6E86B6"/>
                </a:solidFill>
              </a:defRPr>
            </a:lvl5pPr>
            <a:lvl6pPr lvl="5" rtl="0" algn="l">
              <a:lnSpc>
                <a:spcPct val="100000"/>
              </a:lnSpc>
              <a:spcBef>
                <a:spcPts val="0"/>
              </a:spcBef>
              <a:spcAft>
                <a:spcPts val="0"/>
              </a:spcAft>
              <a:buClr>
                <a:srgbClr val="6E86B6"/>
              </a:buClr>
              <a:buSzPts val="1800"/>
              <a:buNone/>
              <a:defRPr sz="1800">
                <a:solidFill>
                  <a:srgbClr val="6E86B6"/>
                </a:solidFill>
              </a:defRPr>
            </a:lvl6pPr>
            <a:lvl7pPr lvl="6" rtl="0" algn="l">
              <a:lnSpc>
                <a:spcPct val="100000"/>
              </a:lnSpc>
              <a:spcBef>
                <a:spcPts val="0"/>
              </a:spcBef>
              <a:spcAft>
                <a:spcPts val="0"/>
              </a:spcAft>
              <a:buClr>
                <a:srgbClr val="6E86B6"/>
              </a:buClr>
              <a:buSzPts val="1800"/>
              <a:buNone/>
              <a:defRPr sz="1800">
                <a:solidFill>
                  <a:srgbClr val="6E86B6"/>
                </a:solidFill>
              </a:defRPr>
            </a:lvl7pPr>
            <a:lvl8pPr lvl="7" rtl="0" algn="l">
              <a:lnSpc>
                <a:spcPct val="100000"/>
              </a:lnSpc>
              <a:spcBef>
                <a:spcPts val="0"/>
              </a:spcBef>
              <a:spcAft>
                <a:spcPts val="0"/>
              </a:spcAft>
              <a:buClr>
                <a:srgbClr val="6E86B6"/>
              </a:buClr>
              <a:buSzPts val="1800"/>
              <a:buNone/>
              <a:defRPr sz="1800">
                <a:solidFill>
                  <a:srgbClr val="6E86B6"/>
                </a:solidFill>
              </a:defRPr>
            </a:lvl8pPr>
            <a:lvl9pPr lvl="8" rtl="0" algn="l">
              <a:lnSpc>
                <a:spcPct val="100000"/>
              </a:lnSpc>
              <a:spcBef>
                <a:spcPts val="0"/>
              </a:spcBef>
              <a:spcAft>
                <a:spcPts val="0"/>
              </a:spcAft>
              <a:buClr>
                <a:srgbClr val="6E86B6"/>
              </a:buClr>
              <a:buSzPts val="1800"/>
              <a:buNone/>
              <a:defRPr sz="1800">
                <a:solidFill>
                  <a:srgbClr val="6E86B6"/>
                </a:solidFill>
              </a:defRPr>
            </a:lvl9pPr>
          </a:lstStyle>
          <a:p/>
        </p:txBody>
      </p:sp>
      <p:grpSp>
        <p:nvGrpSpPr>
          <p:cNvPr id="57" name="Google Shape;57;p14"/>
          <p:cNvGrpSpPr/>
          <p:nvPr/>
        </p:nvGrpSpPr>
        <p:grpSpPr>
          <a:xfrm>
            <a:off x="28550" y="2196764"/>
            <a:ext cx="9094048" cy="2946825"/>
            <a:chOff x="28544" y="3514688"/>
            <a:chExt cx="9094048" cy="1628800"/>
          </a:xfrm>
        </p:grpSpPr>
        <p:sp>
          <p:nvSpPr>
            <p:cNvPr id="58" name="Google Shape;58;p14"/>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 name="Google Shape;91;p14"/>
          <p:cNvGrpSpPr/>
          <p:nvPr/>
        </p:nvGrpSpPr>
        <p:grpSpPr>
          <a:xfrm>
            <a:off x="28550" y="3359977"/>
            <a:ext cx="9094048" cy="1783611"/>
            <a:chOff x="28544" y="4157632"/>
            <a:chExt cx="9094048" cy="985856"/>
          </a:xfrm>
        </p:grpSpPr>
        <p:sp>
          <p:nvSpPr>
            <p:cNvPr id="92" name="Google Shape;92;p14"/>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4"/>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4"/>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4"/>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4"/>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4"/>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4"/>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4"/>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4"/>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4"/>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4"/>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4"/>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4"/>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4"/>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4"/>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4"/>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4"/>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4"/>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4"/>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4"/>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4"/>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4"/>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4"/>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4"/>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4"/>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4"/>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4"/>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4"/>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4"/>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4"/>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4"/>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4"/>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4"/>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4"/>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4"/>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4"/>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4"/>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4"/>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4"/>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4"/>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4"/>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4"/>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4"/>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4"/>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4"/>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4"/>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4"/>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4"/>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4"/>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4"/>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4"/>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4"/>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4"/>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4"/>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14.png"/><Relationship Id="rId6"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15.png"/><Relationship Id="rId5" Type="http://schemas.openxmlformats.org/officeDocument/2006/relationships/image" Target="../media/image25.png"/><Relationship Id="rId6" Type="http://schemas.openxmlformats.org/officeDocument/2006/relationships/image" Target="../media/image23.png"/><Relationship Id="rId7"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26.png"/><Relationship Id="rId5"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com/rprahlad1/ai4goo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21.png"/><Relationship Id="rId5"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p15"/>
          <p:cNvSpPr txBox="1"/>
          <p:nvPr>
            <p:ph type="ctrTitle"/>
          </p:nvPr>
        </p:nvSpPr>
        <p:spPr>
          <a:xfrm>
            <a:off x="-169750" y="3105025"/>
            <a:ext cx="8540100" cy="1825200"/>
          </a:xfrm>
          <a:prstGeom prst="rect">
            <a:avLst/>
          </a:prstGeom>
          <a:effectLst>
            <a:outerShdw blurRad="57150" rotWithShape="0" algn="bl" dir="5400000" dist="19050">
              <a:srgbClr val="0B5394"/>
            </a:outerShdw>
          </a:effectLst>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l">
              <a:lnSpc>
                <a:spcPct val="115000"/>
              </a:lnSpc>
              <a:spcBef>
                <a:spcPts val="0"/>
              </a:spcBef>
              <a:spcAft>
                <a:spcPts val="0"/>
              </a:spcAft>
              <a:buNone/>
            </a:pPr>
            <a:r>
              <a:rPr lang="en" sz="3600"/>
              <a:t>   </a:t>
            </a:r>
            <a:r>
              <a:rPr lang="en" sz="3600"/>
              <a:t>Employment Dynamics  </a:t>
            </a:r>
            <a:r>
              <a:rPr lang="en" sz="4000"/>
              <a:t> </a:t>
            </a:r>
            <a:endParaRPr sz="4000"/>
          </a:p>
          <a:p>
            <a:pPr indent="0" lvl="0" marL="0" rtl="0" algn="ctr">
              <a:lnSpc>
                <a:spcPct val="115000"/>
              </a:lnSpc>
              <a:spcBef>
                <a:spcPts val="0"/>
              </a:spcBef>
              <a:spcAft>
                <a:spcPts val="0"/>
              </a:spcAft>
              <a:buNone/>
            </a:pPr>
            <a:r>
              <a:rPr lang="en" sz="4000"/>
              <a:t>          Bay Area</a:t>
            </a:r>
            <a:endParaRPr sz="3000"/>
          </a:p>
        </p:txBody>
      </p:sp>
      <p:sp>
        <p:nvSpPr>
          <p:cNvPr id="163" name="Google Shape;163;p15"/>
          <p:cNvSpPr txBox="1"/>
          <p:nvPr>
            <p:ph idx="1" type="subTitle"/>
          </p:nvPr>
        </p:nvSpPr>
        <p:spPr>
          <a:xfrm>
            <a:off x="171450" y="2427175"/>
            <a:ext cx="4171800" cy="111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00"/>
                </a:solidFill>
              </a:rPr>
              <a:t>Team 10</a:t>
            </a:r>
            <a:endParaRPr sz="1600">
              <a:solidFill>
                <a:srgbClr val="FFFF00"/>
              </a:solidFill>
            </a:endParaRPr>
          </a:p>
          <a:p>
            <a:pPr indent="0" lvl="0" marL="0" rtl="0" algn="l">
              <a:lnSpc>
                <a:spcPct val="115000"/>
              </a:lnSpc>
              <a:spcBef>
                <a:spcPts val="0"/>
              </a:spcBef>
              <a:spcAft>
                <a:spcPts val="0"/>
              </a:spcAft>
              <a:buNone/>
            </a:pPr>
            <a:r>
              <a:rPr lang="en" sz="1400">
                <a:solidFill>
                  <a:srgbClr val="EFEFEF"/>
                </a:solidFill>
              </a:rPr>
              <a:t>Mariam Germanyan, Taline Mardirossian, </a:t>
            </a:r>
            <a:endParaRPr sz="1400">
              <a:solidFill>
                <a:srgbClr val="EFEFEF"/>
              </a:solidFill>
            </a:endParaRPr>
          </a:p>
          <a:p>
            <a:pPr indent="0" lvl="0" marL="0" rtl="0" algn="l">
              <a:lnSpc>
                <a:spcPct val="115000"/>
              </a:lnSpc>
              <a:spcBef>
                <a:spcPts val="0"/>
              </a:spcBef>
              <a:spcAft>
                <a:spcPts val="0"/>
              </a:spcAft>
              <a:buNone/>
            </a:pPr>
            <a:r>
              <a:rPr lang="en" sz="1400">
                <a:solidFill>
                  <a:srgbClr val="EFEFEF"/>
                </a:solidFill>
              </a:rPr>
              <a:t>Aleksandra Ma, Riya Prahlad, Ayesha Yusuf</a:t>
            </a:r>
            <a:endParaRPr sz="1400">
              <a:solidFill>
                <a:srgbClr val="EFEFEF"/>
              </a:solidFill>
            </a:endParaRPr>
          </a:p>
          <a:p>
            <a:pPr indent="0" lvl="0" marL="0" rtl="0" algn="l">
              <a:lnSpc>
                <a:spcPct val="115000"/>
              </a:lnSpc>
              <a:spcBef>
                <a:spcPts val="0"/>
              </a:spcBef>
              <a:spcAft>
                <a:spcPts val="0"/>
              </a:spcAft>
              <a:buNone/>
            </a:pPr>
            <a:r>
              <a:rPr lang="en" sz="1400">
                <a:solidFill>
                  <a:schemeClr val="accent6"/>
                </a:solidFill>
              </a:rPr>
              <a:t>Mentor: </a:t>
            </a:r>
            <a:r>
              <a:rPr lang="en" sz="1400">
                <a:solidFill>
                  <a:srgbClr val="EFEFEF"/>
                </a:solidFill>
              </a:rPr>
              <a:t>James Hodson</a:t>
            </a:r>
            <a:endParaRPr sz="1400">
              <a:solidFill>
                <a:srgbClr val="EFEFEF"/>
              </a:solidFill>
            </a:endParaRPr>
          </a:p>
        </p:txBody>
      </p:sp>
      <p:sp>
        <p:nvSpPr>
          <p:cNvPr id="164" name="Google Shape;164;p15"/>
          <p:cNvSpPr txBox="1"/>
          <p:nvPr/>
        </p:nvSpPr>
        <p:spPr>
          <a:xfrm>
            <a:off x="-1" y="140450"/>
            <a:ext cx="2093700" cy="9927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4100">
                <a:solidFill>
                  <a:srgbClr val="FFFFFF"/>
                </a:solidFill>
                <a:latin typeface="Courier New"/>
                <a:ea typeface="Courier New"/>
                <a:cs typeface="Courier New"/>
                <a:sym typeface="Courier New"/>
              </a:rPr>
              <a:t>Data</a:t>
            </a:r>
            <a:r>
              <a:rPr baseline="30000" lang="en" sz="6000">
                <a:solidFill>
                  <a:srgbClr val="FFFFFF"/>
                </a:solidFill>
                <a:latin typeface="Courier New"/>
                <a:ea typeface="Courier New"/>
                <a:cs typeface="Courier New"/>
                <a:sym typeface="Courier New"/>
              </a:rPr>
              <a:t>X</a:t>
            </a:r>
            <a:endParaRPr sz="4100">
              <a:solidFill>
                <a:srgbClr val="FFFFFF"/>
              </a:solidFill>
              <a:latin typeface="Courier New"/>
              <a:ea typeface="Courier New"/>
              <a:cs typeface="Courier New"/>
              <a:sym typeface="Courier New"/>
            </a:endParaRPr>
          </a:p>
        </p:txBody>
      </p:sp>
      <p:pic>
        <p:nvPicPr>
          <p:cNvPr id="165" name="Google Shape;165;p15"/>
          <p:cNvPicPr preferRelativeResize="0"/>
          <p:nvPr/>
        </p:nvPicPr>
        <p:blipFill>
          <a:blip r:embed="rId4">
            <a:alphaModFix/>
          </a:blip>
          <a:stretch>
            <a:fillRect/>
          </a:stretch>
        </p:blipFill>
        <p:spPr>
          <a:xfrm>
            <a:off x="1863425" y="304550"/>
            <a:ext cx="2763499" cy="992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id="254" name="Google Shape;254;p24"/>
          <p:cNvPicPr preferRelativeResize="0"/>
          <p:nvPr/>
        </p:nvPicPr>
        <p:blipFill>
          <a:blip r:embed="rId3">
            <a:alphaModFix/>
          </a:blip>
          <a:stretch>
            <a:fillRect/>
          </a:stretch>
        </p:blipFill>
        <p:spPr>
          <a:xfrm>
            <a:off x="958913" y="1214300"/>
            <a:ext cx="7377573" cy="3723550"/>
          </a:xfrm>
          <a:prstGeom prst="rect">
            <a:avLst/>
          </a:prstGeom>
          <a:noFill/>
          <a:ln>
            <a:noFill/>
          </a:ln>
        </p:spPr>
      </p:pic>
      <p:sp>
        <p:nvSpPr>
          <p:cNvPr id="255" name="Google Shape;255;p24"/>
          <p:cNvSpPr txBox="1"/>
          <p:nvPr>
            <p:ph type="title"/>
          </p:nvPr>
        </p:nvSpPr>
        <p:spPr>
          <a:xfrm>
            <a:off x="102950" y="239350"/>
            <a:ext cx="8880900" cy="84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Titillium Web"/>
                <a:ea typeface="Titillium Web"/>
                <a:cs typeface="Titillium Web"/>
                <a:sym typeface="Titillium Web"/>
              </a:rPr>
              <a:t>Word Cloud for Non-Berkeley-</a:t>
            </a:r>
            <a:r>
              <a:rPr lang="en" sz="3000">
                <a:latin typeface="Titillium Web"/>
                <a:ea typeface="Titillium Web"/>
                <a:cs typeface="Titillium Web"/>
                <a:sym typeface="Titillium Web"/>
              </a:rPr>
              <a:t>G</a:t>
            </a:r>
            <a:r>
              <a:rPr lang="en" sz="3000">
                <a:solidFill>
                  <a:srgbClr val="FFFFFF"/>
                </a:solidFill>
                <a:latin typeface="Titillium Web"/>
                <a:ea typeface="Titillium Web"/>
                <a:cs typeface="Titillium Web"/>
                <a:sym typeface="Titillium Web"/>
              </a:rPr>
              <a:t>rad </a:t>
            </a:r>
            <a:r>
              <a:rPr lang="en" sz="3000">
                <a:latin typeface="Titillium Web"/>
                <a:ea typeface="Titillium Web"/>
                <a:cs typeface="Titillium Web"/>
                <a:sym typeface="Titillium Web"/>
              </a:rPr>
              <a:t>F</a:t>
            </a:r>
            <a:r>
              <a:rPr lang="en" sz="3000">
                <a:solidFill>
                  <a:srgbClr val="FFFFFF"/>
                </a:solidFill>
                <a:latin typeface="Titillium Web"/>
                <a:ea typeface="Titillium Web"/>
                <a:cs typeface="Titillium Web"/>
                <a:sym typeface="Titillium Web"/>
              </a:rPr>
              <a:t>emales in Tech</a:t>
            </a:r>
            <a:endParaRPr sz="3000">
              <a:solidFill>
                <a:srgbClr val="FFFFFF"/>
              </a:solidFill>
              <a:latin typeface="Titillium Web"/>
              <a:ea typeface="Titillium Web"/>
              <a:cs typeface="Titillium Web"/>
              <a:sym typeface="Titillium We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pic>
        <p:nvPicPr>
          <p:cNvPr id="260" name="Google Shape;260;p25"/>
          <p:cNvPicPr preferRelativeResize="0"/>
          <p:nvPr/>
        </p:nvPicPr>
        <p:blipFill rotWithShape="1">
          <a:blip r:embed="rId3">
            <a:alphaModFix/>
          </a:blip>
          <a:srcRect b="1671" l="0" r="0" t="0"/>
          <a:stretch/>
        </p:blipFill>
        <p:spPr>
          <a:xfrm>
            <a:off x="785125" y="1196325"/>
            <a:ext cx="7573749" cy="3731275"/>
          </a:xfrm>
          <a:prstGeom prst="rect">
            <a:avLst/>
          </a:prstGeom>
          <a:noFill/>
          <a:ln>
            <a:noFill/>
          </a:ln>
        </p:spPr>
      </p:pic>
      <p:sp>
        <p:nvSpPr>
          <p:cNvPr id="261" name="Google Shape;261;p25"/>
          <p:cNvSpPr txBox="1"/>
          <p:nvPr>
            <p:ph type="title"/>
          </p:nvPr>
        </p:nvSpPr>
        <p:spPr>
          <a:xfrm>
            <a:off x="102950" y="239350"/>
            <a:ext cx="8880900" cy="84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Titillium Web"/>
                <a:ea typeface="Titillium Web"/>
                <a:cs typeface="Titillium Web"/>
                <a:sym typeface="Titillium Web"/>
              </a:rPr>
              <a:t>Word Cloud for Non-Berkeley-</a:t>
            </a:r>
            <a:r>
              <a:rPr lang="en" sz="3000">
                <a:latin typeface="Titillium Web"/>
                <a:ea typeface="Titillium Web"/>
                <a:cs typeface="Titillium Web"/>
                <a:sym typeface="Titillium Web"/>
              </a:rPr>
              <a:t>G</a:t>
            </a:r>
            <a:r>
              <a:rPr lang="en" sz="3000">
                <a:solidFill>
                  <a:srgbClr val="FFFFFF"/>
                </a:solidFill>
                <a:latin typeface="Titillium Web"/>
                <a:ea typeface="Titillium Web"/>
                <a:cs typeface="Titillium Web"/>
                <a:sym typeface="Titillium Web"/>
              </a:rPr>
              <a:t>rad </a:t>
            </a:r>
            <a:r>
              <a:rPr lang="en" sz="3000">
                <a:latin typeface="Titillium Web"/>
                <a:ea typeface="Titillium Web"/>
                <a:cs typeface="Titillium Web"/>
                <a:sym typeface="Titillium Web"/>
              </a:rPr>
              <a:t>M</a:t>
            </a:r>
            <a:r>
              <a:rPr lang="en" sz="3000">
                <a:solidFill>
                  <a:srgbClr val="FFFFFF"/>
                </a:solidFill>
                <a:latin typeface="Titillium Web"/>
                <a:ea typeface="Titillium Web"/>
                <a:cs typeface="Titillium Web"/>
                <a:sym typeface="Titillium Web"/>
              </a:rPr>
              <a:t>ales in Tech</a:t>
            </a:r>
            <a:endParaRPr sz="3000">
              <a:solidFill>
                <a:srgbClr val="FFFFFF"/>
              </a:solidFill>
              <a:latin typeface="Titillium Web"/>
              <a:ea typeface="Titillium Web"/>
              <a:cs typeface="Titillium Web"/>
              <a:sym typeface="Titillium We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26"/>
          <p:cNvSpPr txBox="1"/>
          <p:nvPr>
            <p:ph type="title"/>
          </p:nvPr>
        </p:nvSpPr>
        <p:spPr>
          <a:xfrm>
            <a:off x="311700" y="182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tillium Web"/>
                <a:ea typeface="Titillium Web"/>
                <a:cs typeface="Titillium Web"/>
                <a:sym typeface="Titillium Web"/>
              </a:rPr>
              <a:t>Main Takeaway from Word Clouds</a:t>
            </a:r>
            <a:endParaRPr sz="3000">
              <a:latin typeface="Titillium Web"/>
              <a:ea typeface="Titillium Web"/>
              <a:cs typeface="Titillium Web"/>
              <a:sym typeface="Titillium Web"/>
            </a:endParaRPr>
          </a:p>
        </p:txBody>
      </p:sp>
      <p:pic>
        <p:nvPicPr>
          <p:cNvPr id="267" name="Google Shape;267;p26"/>
          <p:cNvPicPr preferRelativeResize="0"/>
          <p:nvPr/>
        </p:nvPicPr>
        <p:blipFill>
          <a:blip r:embed="rId3">
            <a:alphaModFix/>
          </a:blip>
          <a:stretch>
            <a:fillRect/>
          </a:stretch>
        </p:blipFill>
        <p:spPr>
          <a:xfrm flipH="1">
            <a:off x="571483" y="1421125"/>
            <a:ext cx="1097280" cy="1097280"/>
          </a:xfrm>
          <a:prstGeom prst="rect">
            <a:avLst/>
          </a:prstGeom>
          <a:noFill/>
          <a:ln>
            <a:noFill/>
          </a:ln>
        </p:spPr>
      </p:pic>
      <p:pic>
        <p:nvPicPr>
          <p:cNvPr id="268" name="Google Shape;268;p26"/>
          <p:cNvPicPr preferRelativeResize="0"/>
          <p:nvPr/>
        </p:nvPicPr>
        <p:blipFill>
          <a:blip r:embed="rId4">
            <a:alphaModFix/>
          </a:blip>
          <a:stretch>
            <a:fillRect/>
          </a:stretch>
        </p:blipFill>
        <p:spPr>
          <a:xfrm>
            <a:off x="2409838" y="1421125"/>
            <a:ext cx="1097280" cy="1097280"/>
          </a:xfrm>
          <a:prstGeom prst="rect">
            <a:avLst/>
          </a:prstGeom>
          <a:noFill/>
          <a:ln>
            <a:noFill/>
          </a:ln>
        </p:spPr>
      </p:pic>
      <p:sp>
        <p:nvSpPr>
          <p:cNvPr id="269" name="Google Shape;269;p26"/>
          <p:cNvSpPr txBox="1"/>
          <p:nvPr/>
        </p:nvSpPr>
        <p:spPr>
          <a:xfrm>
            <a:off x="360075" y="2914650"/>
            <a:ext cx="1520100" cy="7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More emphasis on software roles</a:t>
            </a:r>
            <a:endParaRPr>
              <a:solidFill>
                <a:srgbClr val="FFFFFF"/>
              </a:solidFill>
              <a:latin typeface="Titillium Web"/>
              <a:ea typeface="Titillium Web"/>
              <a:cs typeface="Titillium Web"/>
              <a:sym typeface="Titillium Web"/>
            </a:endParaRPr>
          </a:p>
        </p:txBody>
      </p:sp>
      <p:sp>
        <p:nvSpPr>
          <p:cNvPr id="270" name="Google Shape;270;p26"/>
          <p:cNvSpPr txBox="1"/>
          <p:nvPr/>
        </p:nvSpPr>
        <p:spPr>
          <a:xfrm>
            <a:off x="2198425" y="2914650"/>
            <a:ext cx="1520100" cy="7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More emphasis on assistant roles</a:t>
            </a:r>
            <a:endParaRPr>
              <a:solidFill>
                <a:srgbClr val="FFFFFF"/>
              </a:solidFill>
              <a:latin typeface="Titillium Web"/>
              <a:ea typeface="Titillium Web"/>
              <a:cs typeface="Titillium Web"/>
              <a:sym typeface="Titillium Web"/>
            </a:endParaRPr>
          </a:p>
        </p:txBody>
      </p:sp>
      <p:pic>
        <p:nvPicPr>
          <p:cNvPr id="271" name="Google Shape;271;p26"/>
          <p:cNvPicPr preferRelativeResize="0"/>
          <p:nvPr/>
        </p:nvPicPr>
        <p:blipFill>
          <a:blip r:embed="rId5">
            <a:alphaModFix/>
          </a:blip>
          <a:stretch>
            <a:fillRect/>
          </a:stretch>
        </p:blipFill>
        <p:spPr>
          <a:xfrm>
            <a:off x="7385638" y="1421123"/>
            <a:ext cx="1097280" cy="1097280"/>
          </a:xfrm>
          <a:prstGeom prst="rect">
            <a:avLst/>
          </a:prstGeom>
          <a:noFill/>
          <a:ln>
            <a:noFill/>
          </a:ln>
        </p:spPr>
      </p:pic>
      <p:pic>
        <p:nvPicPr>
          <p:cNvPr id="272" name="Google Shape;272;p26"/>
          <p:cNvPicPr preferRelativeResize="0"/>
          <p:nvPr/>
        </p:nvPicPr>
        <p:blipFill>
          <a:blip r:embed="rId6">
            <a:alphaModFix/>
          </a:blip>
          <a:stretch>
            <a:fillRect/>
          </a:stretch>
        </p:blipFill>
        <p:spPr>
          <a:xfrm>
            <a:off x="5059050" y="1421124"/>
            <a:ext cx="1097280" cy="1097280"/>
          </a:xfrm>
          <a:prstGeom prst="rect">
            <a:avLst/>
          </a:prstGeom>
          <a:noFill/>
          <a:ln>
            <a:noFill/>
          </a:ln>
        </p:spPr>
      </p:pic>
      <p:sp>
        <p:nvSpPr>
          <p:cNvPr id="273" name="Google Shape;273;p26"/>
          <p:cNvSpPr txBox="1"/>
          <p:nvPr/>
        </p:nvSpPr>
        <p:spPr>
          <a:xfrm>
            <a:off x="4243000" y="2868450"/>
            <a:ext cx="2729400" cy="96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Research stands out more</a:t>
            </a:r>
            <a:endParaRPr>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More Internship positions</a:t>
            </a:r>
            <a:endParaRPr>
              <a:solidFill>
                <a:srgbClr val="FFFFFF"/>
              </a:solidFill>
              <a:latin typeface="Titillium Web"/>
              <a:ea typeface="Titillium Web"/>
              <a:cs typeface="Titillium Web"/>
              <a:sym typeface="Titillium Web"/>
            </a:endParaRPr>
          </a:p>
          <a:p>
            <a:pPr indent="0" lvl="0" marL="457200" rtl="0" algn="l">
              <a:spcBef>
                <a:spcPts val="0"/>
              </a:spcBef>
              <a:spcAft>
                <a:spcPts val="0"/>
              </a:spcAft>
              <a:buNone/>
            </a:pPr>
            <a:r>
              <a:t/>
            </a:r>
            <a:endParaRPr>
              <a:solidFill>
                <a:srgbClr val="FFFFFF"/>
              </a:solidFill>
              <a:latin typeface="Titillium Web"/>
              <a:ea typeface="Titillium Web"/>
              <a:cs typeface="Titillium Web"/>
              <a:sym typeface="Titillium Web"/>
            </a:endParaRPr>
          </a:p>
        </p:txBody>
      </p:sp>
      <p:sp>
        <p:nvSpPr>
          <p:cNvPr id="274" name="Google Shape;274;p26"/>
          <p:cNvSpPr txBox="1"/>
          <p:nvPr/>
        </p:nvSpPr>
        <p:spPr>
          <a:xfrm>
            <a:off x="7174225" y="2861600"/>
            <a:ext cx="1520100" cy="7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More manager positions </a:t>
            </a:r>
            <a:endParaRPr>
              <a:solidFill>
                <a:srgbClr val="FFFFFF"/>
              </a:solidFill>
              <a:latin typeface="Titillium Web"/>
              <a:ea typeface="Titillium Web"/>
              <a:cs typeface="Titillium Web"/>
              <a:sym typeface="Titillium Web"/>
            </a:endParaRPr>
          </a:p>
        </p:txBody>
      </p:sp>
      <p:sp>
        <p:nvSpPr>
          <p:cNvPr id="275" name="Google Shape;275;p26"/>
          <p:cNvSpPr txBox="1"/>
          <p:nvPr/>
        </p:nvSpPr>
        <p:spPr>
          <a:xfrm>
            <a:off x="4526350" y="3383250"/>
            <a:ext cx="4092000" cy="24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rgbClr val="FFFFFF"/>
              </a:solidFill>
              <a:latin typeface="Titillium Web"/>
              <a:ea typeface="Titillium Web"/>
              <a:cs typeface="Titillium Web"/>
              <a:sym typeface="Titillium Web"/>
            </a:endParaRPr>
          </a:p>
        </p:txBody>
      </p:sp>
      <p:sp>
        <p:nvSpPr>
          <p:cNvPr id="276" name="Google Shape;276;p26"/>
          <p:cNvSpPr txBox="1"/>
          <p:nvPr/>
        </p:nvSpPr>
        <p:spPr>
          <a:xfrm>
            <a:off x="725775" y="914600"/>
            <a:ext cx="7887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Male</a:t>
            </a:r>
            <a:endParaRPr>
              <a:solidFill>
                <a:srgbClr val="FFFFFF"/>
              </a:solidFill>
              <a:latin typeface="Titillium Web"/>
              <a:ea typeface="Titillium Web"/>
              <a:cs typeface="Titillium Web"/>
              <a:sym typeface="Titillium Web"/>
            </a:endParaRPr>
          </a:p>
        </p:txBody>
      </p:sp>
      <p:sp>
        <p:nvSpPr>
          <p:cNvPr id="277" name="Google Shape;277;p26"/>
          <p:cNvSpPr txBox="1"/>
          <p:nvPr/>
        </p:nvSpPr>
        <p:spPr>
          <a:xfrm>
            <a:off x="2564138" y="914600"/>
            <a:ext cx="7887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Fem</a:t>
            </a:r>
            <a:r>
              <a:rPr lang="en">
                <a:solidFill>
                  <a:srgbClr val="FFFFFF"/>
                </a:solidFill>
                <a:latin typeface="Titillium Web"/>
                <a:ea typeface="Titillium Web"/>
                <a:cs typeface="Titillium Web"/>
                <a:sym typeface="Titillium Web"/>
              </a:rPr>
              <a:t>ale</a:t>
            </a:r>
            <a:endParaRPr>
              <a:solidFill>
                <a:srgbClr val="FFFFFF"/>
              </a:solidFill>
              <a:latin typeface="Titillium Web"/>
              <a:ea typeface="Titillium Web"/>
              <a:cs typeface="Titillium Web"/>
              <a:sym typeface="Titillium Web"/>
            </a:endParaRPr>
          </a:p>
        </p:txBody>
      </p:sp>
      <p:sp>
        <p:nvSpPr>
          <p:cNvPr id="278" name="Google Shape;278;p26"/>
          <p:cNvSpPr txBox="1"/>
          <p:nvPr/>
        </p:nvSpPr>
        <p:spPr>
          <a:xfrm>
            <a:off x="5059050" y="912475"/>
            <a:ext cx="10974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Berkeley</a:t>
            </a:r>
            <a:endParaRPr>
              <a:solidFill>
                <a:srgbClr val="FFFFFF"/>
              </a:solidFill>
              <a:latin typeface="Titillium Web"/>
              <a:ea typeface="Titillium Web"/>
              <a:cs typeface="Titillium Web"/>
              <a:sym typeface="Titillium Web"/>
            </a:endParaRPr>
          </a:p>
        </p:txBody>
      </p:sp>
      <p:sp>
        <p:nvSpPr>
          <p:cNvPr id="279" name="Google Shape;279;p26"/>
          <p:cNvSpPr txBox="1"/>
          <p:nvPr/>
        </p:nvSpPr>
        <p:spPr>
          <a:xfrm>
            <a:off x="7258050" y="914625"/>
            <a:ext cx="13602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Non-</a:t>
            </a:r>
            <a:r>
              <a:rPr lang="en">
                <a:solidFill>
                  <a:srgbClr val="FFFFFF"/>
                </a:solidFill>
                <a:latin typeface="Titillium Web"/>
                <a:ea typeface="Titillium Web"/>
                <a:cs typeface="Titillium Web"/>
                <a:sym typeface="Titillium Web"/>
              </a:rPr>
              <a:t>Berkeley</a:t>
            </a:r>
            <a:endParaRPr>
              <a:solidFill>
                <a:srgbClr val="FFFFFF"/>
              </a:solidFill>
              <a:latin typeface="Titillium Web"/>
              <a:ea typeface="Titillium Web"/>
              <a:cs typeface="Titillium Web"/>
              <a:sym typeface="Titillium Web"/>
            </a:endParaRPr>
          </a:p>
        </p:txBody>
      </p:sp>
      <p:sp>
        <p:nvSpPr>
          <p:cNvPr id="280" name="Google Shape;280;p26"/>
          <p:cNvSpPr txBox="1"/>
          <p:nvPr/>
        </p:nvSpPr>
        <p:spPr>
          <a:xfrm>
            <a:off x="217150" y="3919650"/>
            <a:ext cx="43092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CCCCCC"/>
                </a:solidFill>
                <a:latin typeface="Titillium Web"/>
                <a:ea typeface="Titillium Web"/>
                <a:cs typeface="Titillium Web"/>
                <a:sym typeface="Titillium Web"/>
              </a:rPr>
              <a:t>Disclaimer:  Different lengths of each in the datasets:</a:t>
            </a:r>
            <a:endParaRPr>
              <a:solidFill>
                <a:srgbClr val="CCCCCC"/>
              </a:solidFill>
              <a:latin typeface="Titillium Web"/>
              <a:ea typeface="Titillium Web"/>
              <a:cs typeface="Titillium Web"/>
              <a:sym typeface="Titillium Web"/>
            </a:endParaRPr>
          </a:p>
          <a:p>
            <a:pPr indent="-317500" lvl="1" marL="914400" rtl="0" algn="l">
              <a:lnSpc>
                <a:spcPct val="115000"/>
              </a:lnSpc>
              <a:spcBef>
                <a:spcPts val="0"/>
              </a:spcBef>
              <a:spcAft>
                <a:spcPts val="0"/>
              </a:spcAft>
              <a:buClr>
                <a:srgbClr val="CCCCCC"/>
              </a:buClr>
              <a:buSzPts val="1400"/>
              <a:buFont typeface="Titillium Web"/>
              <a:buChar char="○"/>
            </a:pPr>
            <a:r>
              <a:rPr lang="en">
                <a:solidFill>
                  <a:srgbClr val="CCCCCC"/>
                </a:solidFill>
                <a:latin typeface="Titillium Web"/>
                <a:ea typeface="Titillium Web"/>
                <a:cs typeface="Titillium Web"/>
                <a:sym typeface="Titillium Web"/>
              </a:rPr>
              <a:t>Berkeley females: 3345 records</a:t>
            </a:r>
            <a:endParaRPr>
              <a:solidFill>
                <a:srgbClr val="CCCCCC"/>
              </a:solidFill>
              <a:latin typeface="Titillium Web"/>
              <a:ea typeface="Titillium Web"/>
              <a:cs typeface="Titillium Web"/>
              <a:sym typeface="Titillium Web"/>
            </a:endParaRPr>
          </a:p>
          <a:p>
            <a:pPr indent="-317500" lvl="1" marL="914400" rtl="0" algn="l">
              <a:lnSpc>
                <a:spcPct val="115000"/>
              </a:lnSpc>
              <a:spcBef>
                <a:spcPts val="0"/>
              </a:spcBef>
              <a:spcAft>
                <a:spcPts val="0"/>
              </a:spcAft>
              <a:buClr>
                <a:srgbClr val="CCCCCC"/>
              </a:buClr>
              <a:buSzPts val="1400"/>
              <a:buFont typeface="Titillium Web"/>
              <a:buChar char="○"/>
            </a:pPr>
            <a:r>
              <a:rPr lang="en">
                <a:solidFill>
                  <a:srgbClr val="CCCCCC"/>
                </a:solidFill>
                <a:latin typeface="Titillium Web"/>
                <a:ea typeface="Titillium Web"/>
                <a:cs typeface="Titillium Web"/>
                <a:sym typeface="Titillium Web"/>
              </a:rPr>
              <a:t>Berkeley males: 5762 records</a:t>
            </a:r>
            <a:endParaRPr>
              <a:solidFill>
                <a:srgbClr val="CCCCCC"/>
              </a:solidFill>
              <a:latin typeface="Titillium Web"/>
              <a:ea typeface="Titillium Web"/>
              <a:cs typeface="Titillium Web"/>
              <a:sym typeface="Titillium Web"/>
            </a:endParaRPr>
          </a:p>
        </p:txBody>
      </p:sp>
      <p:sp>
        <p:nvSpPr>
          <p:cNvPr id="281" name="Google Shape;281;p26"/>
          <p:cNvSpPr txBox="1"/>
          <p:nvPr/>
        </p:nvSpPr>
        <p:spPr>
          <a:xfrm>
            <a:off x="4024625" y="4126751"/>
            <a:ext cx="4458300" cy="597900"/>
          </a:xfrm>
          <a:prstGeom prst="rect">
            <a:avLst/>
          </a:prstGeom>
          <a:noFill/>
          <a:ln>
            <a:noFill/>
          </a:ln>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rgbClr val="CCCCCC"/>
              </a:buClr>
              <a:buSzPts val="1400"/>
              <a:buFont typeface="Titillium Web"/>
              <a:buChar char="○"/>
            </a:pPr>
            <a:r>
              <a:rPr lang="en">
                <a:solidFill>
                  <a:srgbClr val="CCCCCC"/>
                </a:solidFill>
                <a:latin typeface="Titillium Web"/>
                <a:ea typeface="Titillium Web"/>
                <a:cs typeface="Titillium Web"/>
                <a:sym typeface="Titillium Web"/>
              </a:rPr>
              <a:t>Non-Berkeley females: 2466 records</a:t>
            </a:r>
            <a:endParaRPr>
              <a:solidFill>
                <a:srgbClr val="CCCCCC"/>
              </a:solidFill>
              <a:latin typeface="Titillium Web"/>
              <a:ea typeface="Titillium Web"/>
              <a:cs typeface="Titillium Web"/>
              <a:sym typeface="Titillium Web"/>
            </a:endParaRPr>
          </a:p>
          <a:p>
            <a:pPr indent="-317500" lvl="1" marL="914400" rtl="0" algn="l">
              <a:lnSpc>
                <a:spcPct val="115000"/>
              </a:lnSpc>
              <a:spcBef>
                <a:spcPts val="0"/>
              </a:spcBef>
              <a:spcAft>
                <a:spcPts val="0"/>
              </a:spcAft>
              <a:buClr>
                <a:srgbClr val="CCCCCC"/>
              </a:buClr>
              <a:buSzPts val="1400"/>
              <a:buFont typeface="Titillium Web"/>
              <a:buChar char="○"/>
            </a:pPr>
            <a:r>
              <a:rPr lang="en">
                <a:solidFill>
                  <a:srgbClr val="CCCCCC"/>
                </a:solidFill>
                <a:latin typeface="Titillium Web"/>
                <a:ea typeface="Titillium Web"/>
                <a:cs typeface="Titillium Web"/>
                <a:sym typeface="Titillium Web"/>
              </a:rPr>
              <a:t>Non-Berkeley males: 5622 records</a:t>
            </a:r>
            <a:endParaRPr>
              <a:solidFill>
                <a:srgbClr val="CCCCCC"/>
              </a:solidFill>
              <a:latin typeface="Titillium Web"/>
              <a:ea typeface="Titillium Web"/>
              <a:cs typeface="Titillium Web"/>
              <a:sym typeface="Titillium Web"/>
            </a:endParaRPr>
          </a:p>
        </p:txBody>
      </p:sp>
      <p:sp>
        <p:nvSpPr>
          <p:cNvPr id="282" name="Google Shape;282;p26"/>
          <p:cNvSpPr/>
          <p:nvPr/>
        </p:nvSpPr>
        <p:spPr>
          <a:xfrm>
            <a:off x="217150" y="3801150"/>
            <a:ext cx="705600" cy="27300"/>
          </a:xfrm>
          <a:prstGeom prst="rect">
            <a:avLst/>
          </a:prstGeom>
          <a:solidFill>
            <a:srgbClr val="FFCC4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27"/>
          <p:cNvSpPr txBox="1"/>
          <p:nvPr>
            <p:ph idx="1" type="body"/>
          </p:nvPr>
        </p:nvSpPr>
        <p:spPr>
          <a:xfrm>
            <a:off x="467775" y="3540400"/>
            <a:ext cx="4018200" cy="130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Relative average length at tech job* for highest education achieved</a:t>
            </a:r>
            <a:endParaRPr sz="1800">
              <a:solidFill>
                <a:srgbClr val="FFFFFF"/>
              </a:solidFill>
              <a:latin typeface="Titillium Web"/>
              <a:ea typeface="Titillium Web"/>
              <a:cs typeface="Titillium Web"/>
              <a:sym typeface="Titillium Web"/>
            </a:endParaRPr>
          </a:p>
          <a:p>
            <a:pPr indent="0" lvl="0" marL="0" rtl="0" algn="ctr">
              <a:spcBef>
                <a:spcPts val="1600"/>
              </a:spcBef>
              <a:spcAft>
                <a:spcPts val="0"/>
              </a:spcAft>
              <a:buNone/>
            </a:pPr>
            <a:r>
              <a:t/>
            </a:r>
            <a:endParaRPr>
              <a:solidFill>
                <a:srgbClr val="FFFFFF"/>
              </a:solidFill>
              <a:latin typeface="Titillium Web"/>
              <a:ea typeface="Titillium Web"/>
              <a:cs typeface="Titillium Web"/>
              <a:sym typeface="Titillium Web"/>
            </a:endParaRPr>
          </a:p>
          <a:p>
            <a:pPr indent="0" lvl="0" marL="0" rtl="0" algn="l">
              <a:spcBef>
                <a:spcPts val="1600"/>
              </a:spcBef>
              <a:spcAft>
                <a:spcPts val="1600"/>
              </a:spcAft>
              <a:buNone/>
            </a:pPr>
            <a:r>
              <a:t/>
            </a:r>
            <a:endParaRPr sz="1800"/>
          </a:p>
        </p:txBody>
      </p:sp>
      <p:sp>
        <p:nvSpPr>
          <p:cNvPr id="288" name="Google Shape;288;p27"/>
          <p:cNvSpPr txBox="1"/>
          <p:nvPr>
            <p:ph idx="2" type="body"/>
          </p:nvPr>
        </p:nvSpPr>
        <p:spPr>
          <a:xfrm>
            <a:off x="4810163" y="3562738"/>
            <a:ext cx="3730800" cy="88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Titillium Web"/>
                <a:ea typeface="Titillium Web"/>
                <a:cs typeface="Titillium Web"/>
                <a:sym typeface="Titillium Web"/>
              </a:rPr>
              <a:t>Count of highest education achieved </a:t>
            </a:r>
            <a:endParaRPr sz="1800">
              <a:solidFill>
                <a:srgbClr val="FFFFFF"/>
              </a:solidFill>
              <a:latin typeface="Titillium Web"/>
              <a:ea typeface="Titillium Web"/>
              <a:cs typeface="Titillium Web"/>
              <a:sym typeface="Titillium Web"/>
            </a:endParaRPr>
          </a:p>
          <a:p>
            <a:pPr indent="0" lvl="0" marL="0" rtl="0" algn="ctr">
              <a:spcBef>
                <a:spcPts val="1600"/>
              </a:spcBef>
              <a:spcAft>
                <a:spcPts val="1600"/>
              </a:spcAft>
              <a:buNone/>
            </a:pPr>
            <a:r>
              <a:rPr lang="en">
                <a:solidFill>
                  <a:srgbClr val="FFFFFF"/>
                </a:solidFill>
                <a:latin typeface="Titillium Web"/>
                <a:ea typeface="Titillium Web"/>
                <a:cs typeface="Titillium Web"/>
                <a:sym typeface="Titillium Web"/>
              </a:rPr>
              <a:t>4: bachelor 5: masters 6: mba 7: doctorate</a:t>
            </a:r>
            <a:endParaRPr>
              <a:solidFill>
                <a:srgbClr val="FFFFFF"/>
              </a:solidFill>
              <a:latin typeface="Titillium Web"/>
              <a:ea typeface="Titillium Web"/>
              <a:cs typeface="Titillium Web"/>
              <a:sym typeface="Titillium Web"/>
            </a:endParaRPr>
          </a:p>
        </p:txBody>
      </p:sp>
      <p:pic>
        <p:nvPicPr>
          <p:cNvPr id="289" name="Google Shape;289;p27"/>
          <p:cNvPicPr preferRelativeResize="0"/>
          <p:nvPr/>
        </p:nvPicPr>
        <p:blipFill>
          <a:blip r:embed="rId3">
            <a:alphaModFix/>
          </a:blip>
          <a:stretch>
            <a:fillRect/>
          </a:stretch>
        </p:blipFill>
        <p:spPr>
          <a:xfrm>
            <a:off x="469763" y="861175"/>
            <a:ext cx="4014216" cy="2609850"/>
          </a:xfrm>
          <a:prstGeom prst="rect">
            <a:avLst/>
          </a:prstGeom>
          <a:noFill/>
          <a:ln>
            <a:noFill/>
          </a:ln>
        </p:spPr>
      </p:pic>
      <p:pic>
        <p:nvPicPr>
          <p:cNvPr id="290" name="Google Shape;290;p27"/>
          <p:cNvPicPr preferRelativeResize="0"/>
          <p:nvPr/>
        </p:nvPicPr>
        <p:blipFill>
          <a:blip r:embed="rId4">
            <a:alphaModFix/>
          </a:blip>
          <a:stretch>
            <a:fillRect/>
          </a:stretch>
        </p:blipFill>
        <p:spPr>
          <a:xfrm>
            <a:off x="4666463" y="861176"/>
            <a:ext cx="4018184" cy="2609850"/>
          </a:xfrm>
          <a:prstGeom prst="rect">
            <a:avLst/>
          </a:prstGeom>
          <a:noFill/>
          <a:ln>
            <a:noFill/>
          </a:ln>
        </p:spPr>
      </p:pic>
      <p:sp>
        <p:nvSpPr>
          <p:cNvPr id="291" name="Google Shape;291;p27"/>
          <p:cNvSpPr txBox="1"/>
          <p:nvPr/>
        </p:nvSpPr>
        <p:spPr>
          <a:xfrm>
            <a:off x="467775" y="4446550"/>
            <a:ext cx="4018200" cy="5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latin typeface="Titillium Web"/>
                <a:ea typeface="Titillium Web"/>
                <a:cs typeface="Titillium Web"/>
                <a:sym typeface="Titillium Web"/>
              </a:rPr>
              <a:t>* </a:t>
            </a:r>
            <a:r>
              <a:rPr lang="en">
                <a:solidFill>
                  <a:srgbClr val="CCCCCC"/>
                </a:solidFill>
                <a:latin typeface="Titillium Web"/>
                <a:ea typeface="Titillium Web"/>
                <a:cs typeface="Titillium Web"/>
                <a:sym typeface="Titillium Web"/>
              </a:rPr>
              <a:t>Jobs in tech are defined through certain filters on department, </a:t>
            </a:r>
            <a:r>
              <a:rPr lang="en">
                <a:solidFill>
                  <a:srgbClr val="CCCCCC"/>
                </a:solidFill>
                <a:latin typeface="Titillium Web"/>
                <a:ea typeface="Titillium Web"/>
                <a:cs typeface="Titillium Web"/>
                <a:sym typeface="Titillium Web"/>
              </a:rPr>
              <a:t>industry</a:t>
            </a:r>
            <a:r>
              <a:rPr lang="en">
                <a:solidFill>
                  <a:srgbClr val="CCCCCC"/>
                </a:solidFill>
                <a:latin typeface="Titillium Web"/>
                <a:ea typeface="Titillium Web"/>
                <a:cs typeface="Titillium Web"/>
                <a:sym typeface="Titillium Web"/>
              </a:rPr>
              <a:t>, and job title</a:t>
            </a:r>
            <a:endParaRPr>
              <a:solidFill>
                <a:srgbClr val="CCCCCC"/>
              </a:solidFill>
              <a:latin typeface="Titillium Web"/>
              <a:ea typeface="Titillium Web"/>
              <a:cs typeface="Titillium Web"/>
              <a:sym typeface="Titillium Web"/>
            </a:endParaRPr>
          </a:p>
        </p:txBody>
      </p:sp>
      <p:sp>
        <p:nvSpPr>
          <p:cNvPr id="292" name="Google Shape;292;p27"/>
          <p:cNvSpPr txBox="1"/>
          <p:nvPr>
            <p:ph type="title"/>
          </p:nvPr>
        </p:nvSpPr>
        <p:spPr>
          <a:xfrm>
            <a:off x="729000" y="233150"/>
            <a:ext cx="768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tillium Web"/>
                <a:ea typeface="Titillium Web"/>
                <a:cs typeface="Titillium Web"/>
                <a:sym typeface="Titillium Web"/>
              </a:rPr>
              <a:t>Education Analysis for Tech</a:t>
            </a:r>
            <a:endParaRPr>
              <a:latin typeface="Titillium Web"/>
              <a:ea typeface="Titillium Web"/>
              <a:cs typeface="Titillium Web"/>
              <a:sym typeface="Titillium We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28"/>
          <p:cNvSpPr txBox="1"/>
          <p:nvPr>
            <p:ph type="title"/>
          </p:nvPr>
        </p:nvSpPr>
        <p:spPr>
          <a:xfrm>
            <a:off x="729000" y="233150"/>
            <a:ext cx="768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tillium Web"/>
                <a:ea typeface="Titillium Web"/>
                <a:cs typeface="Titillium Web"/>
                <a:sym typeface="Titillium Web"/>
              </a:rPr>
              <a:t>Skills vs. Job Length for People in Tech</a:t>
            </a:r>
            <a:endParaRPr>
              <a:latin typeface="Titillium Web"/>
              <a:ea typeface="Titillium Web"/>
              <a:cs typeface="Titillium Web"/>
              <a:sym typeface="Titillium Web"/>
            </a:endParaRPr>
          </a:p>
        </p:txBody>
      </p:sp>
      <p:pic>
        <p:nvPicPr>
          <p:cNvPr id="298" name="Google Shape;298;p28"/>
          <p:cNvPicPr preferRelativeResize="0"/>
          <p:nvPr/>
        </p:nvPicPr>
        <p:blipFill>
          <a:blip r:embed="rId3">
            <a:alphaModFix/>
          </a:blip>
          <a:stretch>
            <a:fillRect/>
          </a:stretch>
        </p:blipFill>
        <p:spPr>
          <a:xfrm>
            <a:off x="135547" y="1242950"/>
            <a:ext cx="3967724" cy="3635000"/>
          </a:xfrm>
          <a:prstGeom prst="rect">
            <a:avLst/>
          </a:prstGeom>
          <a:noFill/>
          <a:ln>
            <a:noFill/>
          </a:ln>
        </p:spPr>
      </p:pic>
      <p:pic>
        <p:nvPicPr>
          <p:cNvPr id="299" name="Google Shape;299;p28"/>
          <p:cNvPicPr preferRelativeResize="0"/>
          <p:nvPr/>
        </p:nvPicPr>
        <p:blipFill>
          <a:blip r:embed="rId4">
            <a:alphaModFix/>
          </a:blip>
          <a:stretch>
            <a:fillRect/>
          </a:stretch>
        </p:blipFill>
        <p:spPr>
          <a:xfrm>
            <a:off x="4665009" y="1242950"/>
            <a:ext cx="4043092" cy="363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29"/>
          <p:cNvSpPr txBox="1"/>
          <p:nvPr>
            <p:ph type="title"/>
          </p:nvPr>
        </p:nvSpPr>
        <p:spPr>
          <a:xfrm>
            <a:off x="311700" y="197325"/>
            <a:ext cx="9103500" cy="85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000">
                <a:latin typeface="Titillium Web"/>
                <a:ea typeface="Titillium Web"/>
                <a:cs typeface="Titillium Web"/>
                <a:sym typeface="Titillium Web"/>
              </a:rPr>
              <a:t>Procedures for Nearest Neighbor Matching Model</a:t>
            </a:r>
            <a:endParaRPr sz="3000">
              <a:latin typeface="Titillium Web"/>
              <a:ea typeface="Titillium Web"/>
              <a:cs typeface="Titillium Web"/>
              <a:sym typeface="Titillium Web"/>
            </a:endParaRPr>
          </a:p>
        </p:txBody>
      </p:sp>
      <p:sp>
        <p:nvSpPr>
          <p:cNvPr id="305" name="Google Shape;305;p29"/>
          <p:cNvSpPr txBox="1"/>
          <p:nvPr>
            <p:ph idx="1" type="body"/>
          </p:nvPr>
        </p:nvSpPr>
        <p:spPr>
          <a:xfrm>
            <a:off x="311700" y="863550"/>
            <a:ext cx="8520600" cy="41115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FFFFFF"/>
              </a:buClr>
              <a:buSzPts val="1600"/>
              <a:buFont typeface="Titillium Web"/>
              <a:buAutoNum type="arabicParenR"/>
            </a:pPr>
            <a:r>
              <a:rPr lang="en" sz="1600">
                <a:solidFill>
                  <a:srgbClr val="FFFFFF"/>
                </a:solidFill>
                <a:latin typeface="Titillium Web"/>
                <a:ea typeface="Titillium Web"/>
                <a:cs typeface="Titillium Web"/>
                <a:sym typeface="Titillium Web"/>
              </a:rPr>
              <a:t>For each person in the Berkeley Tech dataset, we “scored” everyone in the Non-Berkeley Tech dataset based on their similarities based on:</a:t>
            </a:r>
            <a:endParaRPr sz="1600">
              <a:solidFill>
                <a:srgbClr val="FFFFFF"/>
              </a:solidFill>
              <a:latin typeface="Titillium Web"/>
              <a:ea typeface="Titillium Web"/>
              <a:cs typeface="Titillium Web"/>
              <a:sym typeface="Titillium Web"/>
            </a:endParaRPr>
          </a:p>
          <a:p>
            <a:pPr indent="-330200" lvl="1" marL="914400" rtl="0" algn="l">
              <a:lnSpc>
                <a:spcPct val="150000"/>
              </a:lnSpc>
              <a:spcBef>
                <a:spcPts val="0"/>
              </a:spcBef>
              <a:spcAft>
                <a:spcPts val="0"/>
              </a:spcAft>
              <a:buClr>
                <a:srgbClr val="FFFFFF"/>
              </a:buClr>
              <a:buSzPts val="1600"/>
              <a:buFont typeface="Titillium Web"/>
              <a:buAutoNum type="alphaLcParenR"/>
            </a:pPr>
            <a:r>
              <a:rPr lang="en" sz="1600">
                <a:solidFill>
                  <a:srgbClr val="FFFFFF"/>
                </a:solidFill>
                <a:latin typeface="Titillium Web"/>
                <a:ea typeface="Titillium Web"/>
                <a:cs typeface="Titillium Web"/>
                <a:sym typeface="Titillium Web"/>
              </a:rPr>
              <a:t>Skills and Skill Weights *</a:t>
            </a:r>
            <a:endParaRPr sz="1600">
              <a:solidFill>
                <a:srgbClr val="FFFFFF"/>
              </a:solidFill>
              <a:latin typeface="Titillium Web"/>
              <a:ea typeface="Titillium Web"/>
              <a:cs typeface="Titillium Web"/>
              <a:sym typeface="Titillium Web"/>
            </a:endParaRPr>
          </a:p>
          <a:p>
            <a:pPr indent="-330200" lvl="1" marL="914400" rtl="0" algn="l">
              <a:lnSpc>
                <a:spcPct val="150000"/>
              </a:lnSpc>
              <a:spcBef>
                <a:spcPts val="0"/>
              </a:spcBef>
              <a:spcAft>
                <a:spcPts val="0"/>
              </a:spcAft>
              <a:buClr>
                <a:srgbClr val="FFFFFF"/>
              </a:buClr>
              <a:buSzPts val="1600"/>
              <a:buFont typeface="Titillium Web"/>
              <a:buAutoNum type="alphaLcParenR"/>
            </a:pPr>
            <a:r>
              <a:rPr lang="en" sz="1600">
                <a:solidFill>
                  <a:srgbClr val="FFFFFF"/>
                </a:solidFill>
                <a:latin typeface="Titillium Web"/>
                <a:ea typeface="Titillium Web"/>
                <a:cs typeface="Titillium Web"/>
                <a:sym typeface="Titillium Web"/>
              </a:rPr>
              <a:t>Degree Type (Bachelors vs. MBA vs. PhD) *</a:t>
            </a:r>
            <a:endParaRPr sz="1600">
              <a:solidFill>
                <a:srgbClr val="FFFFFF"/>
              </a:solidFill>
              <a:latin typeface="Titillium Web"/>
              <a:ea typeface="Titillium Web"/>
              <a:cs typeface="Titillium Web"/>
              <a:sym typeface="Titillium Web"/>
            </a:endParaRPr>
          </a:p>
          <a:p>
            <a:pPr indent="-330200" lvl="1" marL="914400" rtl="0" algn="l">
              <a:lnSpc>
                <a:spcPct val="150000"/>
              </a:lnSpc>
              <a:spcBef>
                <a:spcPts val="0"/>
              </a:spcBef>
              <a:spcAft>
                <a:spcPts val="0"/>
              </a:spcAft>
              <a:buClr>
                <a:srgbClr val="FFFFFF"/>
              </a:buClr>
              <a:buSzPts val="1600"/>
              <a:buFont typeface="Titillium Web"/>
              <a:buAutoNum type="alphaLcParenR"/>
            </a:pPr>
            <a:r>
              <a:rPr lang="en" sz="1600">
                <a:solidFill>
                  <a:srgbClr val="FFFFFF"/>
                </a:solidFill>
                <a:latin typeface="Titillium Web"/>
                <a:ea typeface="Titillium Web"/>
                <a:cs typeface="Titillium Web"/>
                <a:sym typeface="Titillium Web"/>
              </a:rPr>
              <a:t>Elite University</a:t>
            </a:r>
            <a:endParaRPr sz="1600">
              <a:solidFill>
                <a:srgbClr val="FFFFFF"/>
              </a:solidFill>
              <a:latin typeface="Titillium Web"/>
              <a:ea typeface="Titillium Web"/>
              <a:cs typeface="Titillium Web"/>
              <a:sym typeface="Titillium Web"/>
            </a:endParaRPr>
          </a:p>
          <a:p>
            <a:pPr indent="-330200" lvl="1" marL="914400" rtl="0" algn="l">
              <a:lnSpc>
                <a:spcPct val="150000"/>
              </a:lnSpc>
              <a:spcBef>
                <a:spcPts val="0"/>
              </a:spcBef>
              <a:spcAft>
                <a:spcPts val="0"/>
              </a:spcAft>
              <a:buClr>
                <a:srgbClr val="FFFFFF"/>
              </a:buClr>
              <a:buSzPts val="1600"/>
              <a:buFont typeface="Titillium Web"/>
              <a:buAutoNum type="alphaLcParenR"/>
            </a:pPr>
            <a:r>
              <a:rPr lang="en" sz="1600">
                <a:solidFill>
                  <a:srgbClr val="FFFFFF"/>
                </a:solidFill>
                <a:latin typeface="Titillium Web"/>
                <a:ea typeface="Titillium Web"/>
                <a:cs typeface="Titillium Web"/>
                <a:sym typeface="Titillium Web"/>
              </a:rPr>
              <a:t>Major</a:t>
            </a:r>
            <a:endParaRPr sz="1600">
              <a:solidFill>
                <a:srgbClr val="FFFFFF"/>
              </a:solidFill>
              <a:latin typeface="Titillium Web"/>
              <a:ea typeface="Titillium Web"/>
              <a:cs typeface="Titillium Web"/>
              <a:sym typeface="Titillium Web"/>
            </a:endParaRPr>
          </a:p>
          <a:p>
            <a:pPr indent="-330200" lvl="0" marL="457200" rtl="0" algn="l">
              <a:lnSpc>
                <a:spcPct val="150000"/>
              </a:lnSpc>
              <a:spcBef>
                <a:spcPts val="0"/>
              </a:spcBef>
              <a:spcAft>
                <a:spcPts val="0"/>
              </a:spcAft>
              <a:buClr>
                <a:srgbClr val="FFFFFF"/>
              </a:buClr>
              <a:buSzPts val="1600"/>
              <a:buFont typeface="Titillium Web"/>
              <a:buAutoNum type="arabicParenR"/>
            </a:pPr>
            <a:r>
              <a:rPr lang="en" sz="1600">
                <a:solidFill>
                  <a:srgbClr val="FFFFFF"/>
                </a:solidFill>
                <a:latin typeface="Titillium Web"/>
                <a:ea typeface="Titillium Web"/>
                <a:cs typeface="Titillium Web"/>
                <a:sym typeface="Titillium Web"/>
              </a:rPr>
              <a:t>Each Berkeley-Tech person was matched with the most similar Non-Berkeley Tech person, </a:t>
            </a:r>
            <a:r>
              <a:rPr lang="en" sz="1600">
                <a:solidFill>
                  <a:srgbClr val="FFFFFF"/>
                </a:solidFill>
                <a:latin typeface="Titillium Web"/>
                <a:ea typeface="Titillium Web"/>
                <a:cs typeface="Titillium Web"/>
                <a:sym typeface="Titillium Web"/>
              </a:rPr>
              <a:t>using samples of each dataset. </a:t>
            </a:r>
            <a:endParaRPr sz="1600">
              <a:solidFill>
                <a:srgbClr val="FFFFFF"/>
              </a:solidFill>
              <a:latin typeface="Titillium Web"/>
              <a:ea typeface="Titillium Web"/>
              <a:cs typeface="Titillium Web"/>
              <a:sym typeface="Titillium Web"/>
            </a:endParaRPr>
          </a:p>
          <a:p>
            <a:pPr indent="0" lvl="0" marL="0" rtl="0" algn="l">
              <a:lnSpc>
                <a:spcPct val="150000"/>
              </a:lnSpc>
              <a:spcBef>
                <a:spcPts val="1600"/>
              </a:spcBef>
              <a:spcAft>
                <a:spcPts val="0"/>
              </a:spcAft>
              <a:buNone/>
            </a:pPr>
            <a:r>
              <a:t/>
            </a:r>
            <a:endParaRPr sz="1600">
              <a:solidFill>
                <a:srgbClr val="FFFFFF"/>
              </a:solidFill>
              <a:latin typeface="Titillium Web"/>
              <a:ea typeface="Titillium Web"/>
              <a:cs typeface="Titillium Web"/>
              <a:sym typeface="Titillium Web"/>
            </a:endParaRPr>
          </a:p>
          <a:p>
            <a:pPr indent="0" lvl="0" marL="2286000" rtl="0" algn="l">
              <a:lnSpc>
                <a:spcPct val="150000"/>
              </a:lnSpc>
              <a:spcBef>
                <a:spcPts val="1600"/>
              </a:spcBef>
              <a:spcAft>
                <a:spcPts val="0"/>
              </a:spcAft>
              <a:buNone/>
            </a:pPr>
            <a:r>
              <a:rPr lang="en" sz="1600">
                <a:solidFill>
                  <a:srgbClr val="CCCCCC"/>
                </a:solidFill>
                <a:latin typeface="Titillium Web"/>
                <a:ea typeface="Titillium Web"/>
                <a:cs typeface="Titillium Web"/>
                <a:sym typeface="Titillium Web"/>
              </a:rPr>
              <a:t>* These features were weighted more heavily in determining scores.</a:t>
            </a:r>
            <a:endParaRPr sz="1600">
              <a:solidFill>
                <a:srgbClr val="CCCCCC"/>
              </a:solidFill>
              <a:latin typeface="Titillium Web"/>
              <a:ea typeface="Titillium Web"/>
              <a:cs typeface="Titillium Web"/>
              <a:sym typeface="Titillium Web"/>
            </a:endParaRPr>
          </a:p>
          <a:p>
            <a:pPr indent="0" lvl="0" marL="0" rtl="0" algn="l">
              <a:lnSpc>
                <a:spcPct val="150000"/>
              </a:lnSpc>
              <a:spcBef>
                <a:spcPts val="1600"/>
              </a:spcBef>
              <a:spcAft>
                <a:spcPts val="1600"/>
              </a:spcAft>
              <a:buNone/>
            </a:pPr>
            <a:r>
              <a:t/>
            </a:r>
            <a:endParaRPr sz="1600">
              <a:solidFill>
                <a:srgbClr val="FFFFFF"/>
              </a:solidFill>
              <a:latin typeface="Titillium Web"/>
              <a:ea typeface="Titillium Web"/>
              <a:cs typeface="Titillium Web"/>
              <a:sym typeface="Titillium We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0"/>
          <p:cNvSpPr txBox="1"/>
          <p:nvPr>
            <p:ph type="title"/>
          </p:nvPr>
        </p:nvSpPr>
        <p:spPr>
          <a:xfrm>
            <a:off x="237525" y="232175"/>
            <a:ext cx="76860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tillium Web"/>
                <a:ea typeface="Titillium Web"/>
                <a:cs typeface="Titillium Web"/>
                <a:sym typeface="Titillium Web"/>
              </a:rPr>
              <a:t>Using the Nearest Neighbor Approach</a:t>
            </a:r>
            <a:endParaRPr sz="3000">
              <a:latin typeface="Titillium Web"/>
              <a:ea typeface="Titillium Web"/>
              <a:cs typeface="Titillium Web"/>
              <a:sym typeface="Titillium Web"/>
            </a:endParaRPr>
          </a:p>
        </p:txBody>
      </p:sp>
      <p:pic>
        <p:nvPicPr>
          <p:cNvPr id="311" name="Google Shape;311;p30"/>
          <p:cNvPicPr preferRelativeResize="0"/>
          <p:nvPr/>
        </p:nvPicPr>
        <p:blipFill>
          <a:blip r:embed="rId3">
            <a:alphaModFix/>
          </a:blip>
          <a:stretch>
            <a:fillRect/>
          </a:stretch>
        </p:blipFill>
        <p:spPr>
          <a:xfrm>
            <a:off x="1925050" y="1089575"/>
            <a:ext cx="5413451" cy="37360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1"/>
          <p:cNvSpPr txBox="1"/>
          <p:nvPr>
            <p:ph type="title"/>
          </p:nvPr>
        </p:nvSpPr>
        <p:spPr>
          <a:xfrm>
            <a:off x="658525" y="291875"/>
            <a:ext cx="768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solidFill>
                  <a:schemeClr val="lt1"/>
                </a:solidFill>
                <a:latin typeface="Titillium Web"/>
                <a:ea typeface="Titillium Web"/>
                <a:cs typeface="Titillium Web"/>
                <a:sym typeface="Titillium Web"/>
              </a:rPr>
              <a:t>Relation between lengths at jobs for UC Berkeley graduates split on gender</a:t>
            </a:r>
            <a:endParaRPr sz="3600">
              <a:latin typeface="Titillium Web"/>
              <a:ea typeface="Titillium Web"/>
              <a:cs typeface="Titillium Web"/>
              <a:sym typeface="Titillium Web"/>
            </a:endParaRPr>
          </a:p>
        </p:txBody>
      </p:sp>
      <p:sp>
        <p:nvSpPr>
          <p:cNvPr id="317" name="Google Shape;317;p31"/>
          <p:cNvSpPr txBox="1"/>
          <p:nvPr/>
        </p:nvSpPr>
        <p:spPr>
          <a:xfrm>
            <a:off x="719650" y="291875"/>
            <a:ext cx="7950900" cy="72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Titillium Web"/>
                <a:ea typeface="Titillium Web"/>
                <a:cs typeface="Titillium Web"/>
                <a:sym typeface="Titillium Web"/>
              </a:rPr>
              <a:t>Counts of Berkeley Male &amp; Female Alumni in Top Tech Companies  </a:t>
            </a:r>
            <a:endParaRPr sz="2400">
              <a:solidFill>
                <a:srgbClr val="FFFFFF"/>
              </a:solidFill>
              <a:latin typeface="Titillium Web"/>
              <a:ea typeface="Titillium Web"/>
              <a:cs typeface="Titillium Web"/>
              <a:sym typeface="Titillium Web"/>
            </a:endParaRPr>
          </a:p>
        </p:txBody>
      </p:sp>
      <p:pic>
        <p:nvPicPr>
          <p:cNvPr id="318" name="Google Shape;318;p31"/>
          <p:cNvPicPr preferRelativeResize="0"/>
          <p:nvPr/>
        </p:nvPicPr>
        <p:blipFill>
          <a:blip r:embed="rId3">
            <a:alphaModFix/>
          </a:blip>
          <a:stretch>
            <a:fillRect/>
          </a:stretch>
        </p:blipFill>
        <p:spPr>
          <a:xfrm>
            <a:off x="1939575" y="1199175"/>
            <a:ext cx="5358053" cy="36894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2"/>
          <p:cNvSpPr txBox="1"/>
          <p:nvPr>
            <p:ph type="title"/>
          </p:nvPr>
        </p:nvSpPr>
        <p:spPr>
          <a:xfrm>
            <a:off x="254550" y="295075"/>
            <a:ext cx="7686000" cy="85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latin typeface="Titillium Web"/>
                <a:ea typeface="Titillium Web"/>
                <a:cs typeface="Titillium Web"/>
                <a:sym typeface="Titillium Web"/>
              </a:rPr>
              <a:t>Process for Determining Promotions </a:t>
            </a:r>
            <a:endParaRPr sz="3000">
              <a:latin typeface="Titillium Web"/>
              <a:ea typeface="Titillium Web"/>
              <a:cs typeface="Titillium Web"/>
              <a:sym typeface="Titillium Web"/>
            </a:endParaRPr>
          </a:p>
          <a:p>
            <a:pPr indent="0" lvl="0" marL="0" rtl="0" algn="l">
              <a:spcBef>
                <a:spcPts val="0"/>
              </a:spcBef>
              <a:spcAft>
                <a:spcPts val="0"/>
              </a:spcAft>
              <a:buNone/>
            </a:pPr>
            <a:r>
              <a:t/>
            </a:r>
            <a:endParaRPr sz="3600"/>
          </a:p>
        </p:txBody>
      </p:sp>
      <p:sp>
        <p:nvSpPr>
          <p:cNvPr id="324" name="Google Shape;324;p32"/>
          <p:cNvSpPr txBox="1"/>
          <p:nvPr>
            <p:ph idx="1" type="body"/>
          </p:nvPr>
        </p:nvSpPr>
        <p:spPr>
          <a:xfrm>
            <a:off x="311700" y="12896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Titillium Web"/>
                <a:ea typeface="Titillium Web"/>
                <a:cs typeface="Titillium Web"/>
                <a:sym typeface="Titillium Web"/>
              </a:rPr>
              <a:t>Using the Berkeley Tech dataset and generating tech datasets for other schools:</a:t>
            </a:r>
            <a:endParaRPr sz="2000">
              <a:solidFill>
                <a:srgbClr val="FFFFFF"/>
              </a:solidFill>
              <a:latin typeface="Titillium Web"/>
              <a:ea typeface="Titillium Web"/>
              <a:cs typeface="Titillium Web"/>
              <a:sym typeface="Titillium Web"/>
            </a:endParaRPr>
          </a:p>
          <a:p>
            <a:pPr indent="-342900" lvl="0" marL="914400" rtl="0" algn="l">
              <a:lnSpc>
                <a:spcPct val="150000"/>
              </a:lnSpc>
              <a:spcBef>
                <a:spcPts val="1600"/>
              </a:spcBef>
              <a:spcAft>
                <a:spcPts val="0"/>
              </a:spcAft>
              <a:buClr>
                <a:srgbClr val="FFFFFF"/>
              </a:buClr>
              <a:buSzPts val="1800"/>
              <a:buFont typeface="Titillium Web"/>
              <a:buAutoNum type="arabicPeriod"/>
            </a:pPr>
            <a:r>
              <a:rPr lang="en">
                <a:solidFill>
                  <a:srgbClr val="FFFFFF"/>
                </a:solidFill>
                <a:latin typeface="Titillium Web"/>
                <a:ea typeface="Titillium Web"/>
                <a:cs typeface="Titillium Web"/>
                <a:sym typeface="Titillium Web"/>
              </a:rPr>
              <a:t>For each unique ID, count the total number of companies one has worked for</a:t>
            </a:r>
            <a:endParaRPr>
              <a:solidFill>
                <a:srgbClr val="FFFFFF"/>
              </a:solidFill>
              <a:latin typeface="Titillium Web"/>
              <a:ea typeface="Titillium Web"/>
              <a:cs typeface="Titillium Web"/>
              <a:sym typeface="Titillium Web"/>
            </a:endParaRPr>
          </a:p>
          <a:p>
            <a:pPr indent="-342900" lvl="0" marL="914400" rtl="0" algn="l">
              <a:lnSpc>
                <a:spcPct val="150000"/>
              </a:lnSpc>
              <a:spcBef>
                <a:spcPts val="0"/>
              </a:spcBef>
              <a:spcAft>
                <a:spcPts val="0"/>
              </a:spcAft>
              <a:buClr>
                <a:srgbClr val="FFFFFF"/>
              </a:buClr>
              <a:buSzPts val="1800"/>
              <a:buFont typeface="Titillium Web"/>
              <a:buAutoNum type="arabicPeriod"/>
            </a:pPr>
            <a:r>
              <a:rPr lang="en">
                <a:solidFill>
                  <a:srgbClr val="FFFFFF"/>
                </a:solidFill>
                <a:latin typeface="Titillium Web"/>
                <a:ea typeface="Titillium Web"/>
                <a:cs typeface="Titillium Web"/>
                <a:sym typeface="Titillium Web"/>
              </a:rPr>
              <a:t>Count the number of unique companies within total number of companies</a:t>
            </a:r>
            <a:endParaRPr>
              <a:solidFill>
                <a:srgbClr val="FFFFFF"/>
              </a:solidFill>
              <a:latin typeface="Titillium Web"/>
              <a:ea typeface="Titillium Web"/>
              <a:cs typeface="Titillium Web"/>
              <a:sym typeface="Titillium Web"/>
            </a:endParaRPr>
          </a:p>
          <a:p>
            <a:pPr indent="-342900" lvl="0" marL="914400" rtl="0" algn="l">
              <a:lnSpc>
                <a:spcPct val="150000"/>
              </a:lnSpc>
              <a:spcBef>
                <a:spcPts val="0"/>
              </a:spcBef>
              <a:spcAft>
                <a:spcPts val="0"/>
              </a:spcAft>
              <a:buClr>
                <a:srgbClr val="FFFFFF"/>
              </a:buClr>
              <a:buSzPts val="1800"/>
              <a:buFont typeface="Titillium Web"/>
              <a:buAutoNum type="arabicPeriod"/>
            </a:pPr>
            <a:r>
              <a:rPr lang="en">
                <a:solidFill>
                  <a:srgbClr val="FFFFFF"/>
                </a:solidFill>
                <a:latin typeface="Titillium Web"/>
                <a:ea typeface="Titillium Web"/>
                <a:cs typeface="Titillium Web"/>
                <a:sym typeface="Titillium Web"/>
              </a:rPr>
              <a:t>Subtract number of unique companies from the total number of companies to get number of promotions</a:t>
            </a:r>
            <a:endParaRPr sz="2200"/>
          </a:p>
          <a:p>
            <a:pPr indent="0" lvl="0" marL="0" rtl="0" algn="l">
              <a:spcBef>
                <a:spcPts val="1600"/>
              </a:spcBef>
              <a:spcAft>
                <a:spcPts val="1600"/>
              </a:spcAft>
              <a:buNone/>
            </a:pPr>
            <a:r>
              <a:rPr lang="en" sz="2200">
                <a:latin typeface="Titillium Web"/>
                <a:ea typeface="Titillium Web"/>
                <a:cs typeface="Titillium Web"/>
                <a:sym typeface="Titillium Web"/>
              </a:rPr>
              <a:t>*</a:t>
            </a:r>
            <a:r>
              <a:rPr lang="en" sz="1400">
                <a:latin typeface="Titillium Web"/>
                <a:ea typeface="Titillium Web"/>
                <a:cs typeface="Titillium Web"/>
                <a:sym typeface="Titillium Web"/>
              </a:rPr>
              <a:t>Promotion = if someone has the same company listed multiple times in their job history, we assume they moved positions in an upward direction </a:t>
            </a:r>
            <a:endParaRPr sz="1400">
              <a:latin typeface="Titillium Web"/>
              <a:ea typeface="Titillium Web"/>
              <a:cs typeface="Titillium Web"/>
              <a:sym typeface="Titillium Web"/>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pic>
        <p:nvPicPr>
          <p:cNvPr id="329" name="Google Shape;329;p33"/>
          <p:cNvPicPr preferRelativeResize="0"/>
          <p:nvPr/>
        </p:nvPicPr>
        <p:blipFill>
          <a:blip r:embed="rId3">
            <a:alphaModFix/>
          </a:blip>
          <a:stretch>
            <a:fillRect/>
          </a:stretch>
        </p:blipFill>
        <p:spPr>
          <a:xfrm>
            <a:off x="44450" y="1455937"/>
            <a:ext cx="4450301" cy="3082150"/>
          </a:xfrm>
          <a:prstGeom prst="rect">
            <a:avLst/>
          </a:prstGeom>
          <a:noFill/>
          <a:ln>
            <a:noFill/>
          </a:ln>
        </p:spPr>
      </p:pic>
      <p:pic>
        <p:nvPicPr>
          <p:cNvPr id="330" name="Google Shape;330;p33"/>
          <p:cNvPicPr preferRelativeResize="0"/>
          <p:nvPr/>
        </p:nvPicPr>
        <p:blipFill>
          <a:blip r:embed="rId4">
            <a:alphaModFix/>
          </a:blip>
          <a:stretch>
            <a:fillRect/>
          </a:stretch>
        </p:blipFill>
        <p:spPr>
          <a:xfrm>
            <a:off x="4572000" y="1455925"/>
            <a:ext cx="4508222" cy="3082174"/>
          </a:xfrm>
          <a:prstGeom prst="rect">
            <a:avLst/>
          </a:prstGeom>
          <a:noFill/>
          <a:ln>
            <a:noFill/>
          </a:ln>
        </p:spPr>
      </p:pic>
      <p:sp>
        <p:nvSpPr>
          <p:cNvPr id="331" name="Google Shape;331;p33"/>
          <p:cNvSpPr txBox="1"/>
          <p:nvPr/>
        </p:nvSpPr>
        <p:spPr>
          <a:xfrm>
            <a:off x="78600" y="195700"/>
            <a:ext cx="8986800" cy="75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000">
                <a:solidFill>
                  <a:schemeClr val="dk1"/>
                </a:solidFill>
                <a:latin typeface="Titillium Web"/>
                <a:ea typeface="Titillium Web"/>
                <a:cs typeface="Titillium Web"/>
                <a:sym typeface="Titillium Web"/>
              </a:rPr>
              <a:t>Non-Matched vs. </a:t>
            </a:r>
            <a:r>
              <a:rPr lang="en" sz="3000">
                <a:solidFill>
                  <a:schemeClr val="dk1"/>
                </a:solidFill>
                <a:latin typeface="Titillium Web"/>
                <a:ea typeface="Titillium Web"/>
                <a:cs typeface="Titillium Web"/>
                <a:sym typeface="Titillium Web"/>
              </a:rPr>
              <a:t>Matched </a:t>
            </a:r>
            <a:r>
              <a:rPr lang="en" sz="3000">
                <a:solidFill>
                  <a:schemeClr val="dk1"/>
                </a:solidFill>
                <a:latin typeface="Titillium Web"/>
                <a:ea typeface="Titillium Web"/>
                <a:cs typeface="Titillium Web"/>
                <a:sym typeface="Titillium Web"/>
              </a:rPr>
              <a:t>Promotions</a:t>
            </a:r>
            <a:endParaRPr sz="3000">
              <a:solidFill>
                <a:schemeClr val="dk1"/>
              </a:solidFill>
              <a:latin typeface="Titillium Web"/>
              <a:ea typeface="Titillium Web"/>
              <a:cs typeface="Titillium Web"/>
              <a:sym typeface="Titillium We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6"/>
          <p:cNvSpPr txBox="1"/>
          <p:nvPr>
            <p:ph type="title"/>
          </p:nvPr>
        </p:nvSpPr>
        <p:spPr>
          <a:xfrm>
            <a:off x="729000" y="241050"/>
            <a:ext cx="76860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4800">
              <a:latin typeface="Titillium Web"/>
              <a:ea typeface="Titillium Web"/>
              <a:cs typeface="Titillium Web"/>
              <a:sym typeface="Titillium Web"/>
            </a:endParaRPr>
          </a:p>
          <a:p>
            <a:pPr indent="0" lvl="0" marL="0" rtl="0" algn="ctr">
              <a:spcBef>
                <a:spcPts val="0"/>
              </a:spcBef>
              <a:spcAft>
                <a:spcPts val="0"/>
              </a:spcAft>
              <a:buNone/>
            </a:pPr>
            <a:r>
              <a:rPr lang="en" sz="4800">
                <a:latin typeface="Titillium Web"/>
                <a:ea typeface="Titillium Web"/>
                <a:cs typeface="Titillium Web"/>
                <a:sym typeface="Titillium Web"/>
              </a:rPr>
              <a:t>Objective</a:t>
            </a:r>
            <a:endParaRPr i="1" sz="3600">
              <a:latin typeface="Titillium Web"/>
              <a:ea typeface="Titillium Web"/>
              <a:cs typeface="Titillium Web"/>
              <a:sym typeface="Titillium Web"/>
            </a:endParaRPr>
          </a:p>
        </p:txBody>
      </p:sp>
      <p:sp>
        <p:nvSpPr>
          <p:cNvPr id="171" name="Google Shape;171;p16"/>
          <p:cNvSpPr txBox="1"/>
          <p:nvPr>
            <p:ph idx="1" type="body"/>
          </p:nvPr>
        </p:nvSpPr>
        <p:spPr>
          <a:xfrm>
            <a:off x="729005" y="1188103"/>
            <a:ext cx="7686000" cy="30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3600"/>
          </a:p>
          <a:p>
            <a:pPr indent="0" lvl="0" marL="0" rtl="0" algn="ctr">
              <a:spcBef>
                <a:spcPts val="1600"/>
              </a:spcBef>
              <a:spcAft>
                <a:spcPts val="1600"/>
              </a:spcAft>
              <a:buClr>
                <a:schemeClr val="dk1"/>
              </a:buClr>
              <a:buSzPts val="1100"/>
              <a:buFont typeface="Arial"/>
              <a:buNone/>
            </a:pPr>
            <a:r>
              <a:rPr lang="en" sz="3600">
                <a:latin typeface="Titillium Web ExtraLight"/>
                <a:ea typeface="Titillium Web ExtraLight"/>
                <a:cs typeface="Titillium Web ExtraLight"/>
                <a:sym typeface="Titillium Web ExtraLight"/>
              </a:rPr>
              <a:t>Does obtaining a degree from </a:t>
            </a:r>
            <a:r>
              <a:rPr b="1" lang="en" sz="3600">
                <a:solidFill>
                  <a:srgbClr val="FFFF00"/>
                </a:solidFill>
              </a:rPr>
              <a:t>UC Berkeley</a:t>
            </a:r>
            <a:r>
              <a:rPr lang="en" sz="3600">
                <a:latin typeface="Titillium Web ExtraLight"/>
                <a:ea typeface="Titillium Web ExtraLight"/>
                <a:cs typeface="Titillium Web ExtraLight"/>
                <a:sym typeface="Titillium Web ExtraLight"/>
              </a:rPr>
              <a:t> lead to better outcomes in the long run</a:t>
            </a:r>
            <a:r>
              <a:rPr i="1" lang="en" sz="3600">
                <a:latin typeface="Titillium Web ExtraLight"/>
                <a:ea typeface="Titillium Web ExtraLight"/>
                <a:cs typeface="Titillium Web ExtraLight"/>
                <a:sym typeface="Titillium Web ExtraLight"/>
              </a:rPr>
              <a:t>?</a:t>
            </a:r>
            <a:endParaRPr/>
          </a:p>
        </p:txBody>
      </p:sp>
      <p:pic>
        <p:nvPicPr>
          <p:cNvPr id="172" name="Google Shape;172;p16"/>
          <p:cNvPicPr preferRelativeResize="0"/>
          <p:nvPr/>
        </p:nvPicPr>
        <p:blipFill>
          <a:blip r:embed="rId3">
            <a:alphaModFix/>
          </a:blip>
          <a:stretch>
            <a:fillRect/>
          </a:stretch>
        </p:blipFill>
        <p:spPr>
          <a:xfrm>
            <a:off x="304825" y="3806175"/>
            <a:ext cx="1101075" cy="1101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34"/>
          <p:cNvSpPr txBox="1"/>
          <p:nvPr>
            <p:ph type="title"/>
          </p:nvPr>
        </p:nvSpPr>
        <p:spPr>
          <a:xfrm>
            <a:off x="254575" y="349950"/>
            <a:ext cx="8732700" cy="85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latin typeface="Titillium Web"/>
                <a:ea typeface="Titillium Web"/>
                <a:cs typeface="Titillium Web"/>
                <a:sym typeface="Titillium Web"/>
              </a:rPr>
              <a:t>Procedures for Predicting Time Between Last Education and First Tech Job (Post Grad) </a:t>
            </a:r>
            <a:r>
              <a:rPr lang="en" sz="3600">
                <a:latin typeface="Titillium Web"/>
                <a:ea typeface="Titillium Web"/>
                <a:cs typeface="Titillium Web"/>
                <a:sym typeface="Titillium Web"/>
              </a:rPr>
              <a:t>             </a:t>
            </a:r>
            <a:endParaRPr sz="3600">
              <a:latin typeface="Titillium Web"/>
              <a:ea typeface="Titillium Web"/>
              <a:cs typeface="Titillium Web"/>
              <a:sym typeface="Titillium Web"/>
            </a:endParaRPr>
          </a:p>
        </p:txBody>
      </p:sp>
      <p:sp>
        <p:nvSpPr>
          <p:cNvPr id="337" name="Google Shape;337;p34"/>
          <p:cNvSpPr txBox="1"/>
          <p:nvPr>
            <p:ph idx="1" type="body"/>
          </p:nvPr>
        </p:nvSpPr>
        <p:spPr>
          <a:xfrm>
            <a:off x="421225" y="1628150"/>
            <a:ext cx="8399400" cy="36135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FFFFFF"/>
              </a:buClr>
              <a:buSzPts val="1600"/>
              <a:buFont typeface="Titillium Web"/>
              <a:buAutoNum type="arabicParenR"/>
            </a:pPr>
            <a:r>
              <a:rPr lang="en" sz="1600">
                <a:solidFill>
                  <a:srgbClr val="FFFFFF"/>
                </a:solidFill>
                <a:latin typeface="Titillium Web"/>
                <a:ea typeface="Titillium Web"/>
                <a:cs typeface="Titillium Web"/>
                <a:sym typeface="Titillium Web"/>
              </a:rPr>
              <a:t>Test, Validation, and Train Split on the Data</a:t>
            </a:r>
            <a:endParaRPr sz="1600">
              <a:solidFill>
                <a:srgbClr val="FFFFFF"/>
              </a:solidFill>
              <a:latin typeface="Titillium Web"/>
              <a:ea typeface="Titillium Web"/>
              <a:cs typeface="Titillium Web"/>
              <a:sym typeface="Titillium Web"/>
            </a:endParaRPr>
          </a:p>
          <a:p>
            <a:pPr indent="-330200" lvl="0" marL="457200" rtl="0" algn="l">
              <a:lnSpc>
                <a:spcPct val="150000"/>
              </a:lnSpc>
              <a:spcBef>
                <a:spcPts val="0"/>
              </a:spcBef>
              <a:spcAft>
                <a:spcPts val="0"/>
              </a:spcAft>
              <a:buClr>
                <a:srgbClr val="FFFFFF"/>
              </a:buClr>
              <a:buSzPts val="1600"/>
              <a:buFont typeface="Titillium Web"/>
              <a:buAutoNum type="arabicParenR"/>
            </a:pPr>
            <a:r>
              <a:rPr lang="en" sz="1600">
                <a:solidFill>
                  <a:srgbClr val="FFFFFF"/>
                </a:solidFill>
                <a:latin typeface="Titillium Web"/>
                <a:ea typeface="Titillium Web"/>
                <a:cs typeface="Titillium Web"/>
                <a:sym typeface="Titillium Web"/>
              </a:rPr>
              <a:t>Separate between Berkeley and Non-Berkeley students into two tables: an education table and a job experience table (total four subtables).</a:t>
            </a:r>
            <a:endParaRPr sz="1600">
              <a:solidFill>
                <a:srgbClr val="FFFFFF"/>
              </a:solidFill>
              <a:latin typeface="Titillium Web"/>
              <a:ea typeface="Titillium Web"/>
              <a:cs typeface="Titillium Web"/>
              <a:sym typeface="Titillium Web"/>
            </a:endParaRPr>
          </a:p>
          <a:p>
            <a:pPr indent="-330200" lvl="0" marL="457200" rtl="0" algn="l">
              <a:lnSpc>
                <a:spcPct val="150000"/>
              </a:lnSpc>
              <a:spcBef>
                <a:spcPts val="0"/>
              </a:spcBef>
              <a:spcAft>
                <a:spcPts val="0"/>
              </a:spcAft>
              <a:buClr>
                <a:srgbClr val="FFFFFF"/>
              </a:buClr>
              <a:buSzPts val="1600"/>
              <a:buFont typeface="Titillium Web"/>
              <a:buAutoNum type="arabicParenR"/>
            </a:pPr>
            <a:r>
              <a:rPr lang="en" sz="1600">
                <a:solidFill>
                  <a:srgbClr val="FFFFFF"/>
                </a:solidFill>
                <a:latin typeface="Titillium Web"/>
                <a:ea typeface="Titillium Web"/>
                <a:cs typeface="Titillium Web"/>
                <a:sym typeface="Titillium Web"/>
              </a:rPr>
              <a:t>Extract the end date of the last education record and the start date of the first job in tech* after the last date of education in order to compute the duration of commiting to a job after graduating.</a:t>
            </a:r>
            <a:endParaRPr sz="1600">
              <a:solidFill>
                <a:srgbClr val="FFFFFF"/>
              </a:solidFill>
              <a:latin typeface="Titillium Web"/>
              <a:ea typeface="Titillium Web"/>
              <a:cs typeface="Titillium Web"/>
              <a:sym typeface="Titillium Web"/>
            </a:endParaRPr>
          </a:p>
          <a:p>
            <a:pPr indent="-330200" lvl="0" marL="457200" rtl="0" algn="l">
              <a:lnSpc>
                <a:spcPct val="150000"/>
              </a:lnSpc>
              <a:spcBef>
                <a:spcPts val="0"/>
              </a:spcBef>
              <a:spcAft>
                <a:spcPts val="0"/>
              </a:spcAft>
              <a:buClr>
                <a:srgbClr val="FFFFFF"/>
              </a:buClr>
              <a:buSzPts val="1600"/>
              <a:buFont typeface="Titillium Web"/>
              <a:buAutoNum type="arabicParenR"/>
            </a:pPr>
            <a:r>
              <a:rPr lang="en" sz="1600">
                <a:solidFill>
                  <a:srgbClr val="FFFFFF"/>
                </a:solidFill>
                <a:latin typeface="Titillium Web"/>
                <a:ea typeface="Titillium Web"/>
                <a:cs typeface="Titillium Web"/>
                <a:sym typeface="Titillium Web"/>
              </a:rPr>
              <a:t>Build a linear regression model to predict how long it will take to find a job given what type of degree you are obtaining and the self-identifying skills weights</a:t>
            </a:r>
            <a:endParaRPr sz="1600">
              <a:solidFill>
                <a:srgbClr val="FFFFFF"/>
              </a:solidFill>
              <a:latin typeface="Titillium Web"/>
              <a:ea typeface="Titillium Web"/>
              <a:cs typeface="Titillium Web"/>
              <a:sym typeface="Titillium Web"/>
            </a:endParaRPr>
          </a:p>
          <a:p>
            <a:pPr indent="0" lvl="0" marL="457200" rtl="0" algn="l">
              <a:spcBef>
                <a:spcPts val="1600"/>
              </a:spcBef>
              <a:spcAft>
                <a:spcPts val="1600"/>
              </a:spcAft>
              <a:buNone/>
            </a:pPr>
            <a:r>
              <a:t/>
            </a:r>
            <a:endParaRPr sz="1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35"/>
          <p:cNvSpPr txBox="1"/>
          <p:nvPr>
            <p:ph type="title"/>
          </p:nvPr>
        </p:nvSpPr>
        <p:spPr>
          <a:xfrm>
            <a:off x="311700" y="233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tillium Web"/>
                <a:ea typeface="Titillium Web"/>
                <a:cs typeface="Titillium Web"/>
                <a:sym typeface="Titillium Web"/>
              </a:rPr>
              <a:t>Architecture of Predicting Duration</a:t>
            </a:r>
            <a:endParaRPr sz="3000">
              <a:latin typeface="Titillium Web"/>
              <a:ea typeface="Titillium Web"/>
              <a:cs typeface="Titillium Web"/>
              <a:sym typeface="Titillium Web"/>
            </a:endParaRPr>
          </a:p>
        </p:txBody>
      </p:sp>
      <p:sp>
        <p:nvSpPr>
          <p:cNvPr id="343" name="Google Shape;343;p35"/>
          <p:cNvSpPr/>
          <p:nvPr/>
        </p:nvSpPr>
        <p:spPr>
          <a:xfrm flipH="1">
            <a:off x="977195" y="2846514"/>
            <a:ext cx="2618100" cy="1706100"/>
          </a:xfrm>
          <a:prstGeom prst="parallelogram">
            <a:avLst>
              <a:gd fmla="val 80874" name="adj"/>
            </a:avLst>
          </a:prstGeom>
          <a:solidFill>
            <a:srgbClr val="F7931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344" name="Google Shape;344;p35"/>
          <p:cNvSpPr/>
          <p:nvPr/>
        </p:nvSpPr>
        <p:spPr>
          <a:xfrm flipH="1">
            <a:off x="979683" y="2846514"/>
            <a:ext cx="1289761" cy="1458373"/>
          </a:xfrm>
          <a:custGeom>
            <a:rect b="b" l="l" r="r" t="t"/>
            <a:pathLst>
              <a:path extrusionOk="0" h="2324100" w="1889760">
                <a:moveTo>
                  <a:pt x="1889760" y="0"/>
                </a:moveTo>
                <a:lnTo>
                  <a:pt x="289560" y="0"/>
                </a:lnTo>
                <a:lnTo>
                  <a:pt x="0" y="2324100"/>
                </a:lnTo>
                <a:lnTo>
                  <a:pt x="289560" y="1978634"/>
                </a:lnTo>
                <a:lnTo>
                  <a:pt x="1889760" y="0"/>
                </a:lnTo>
                <a:close/>
              </a:path>
            </a:pathLst>
          </a:custGeom>
          <a:solidFill>
            <a:srgbClr val="000000">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345" name="Google Shape;345;p35"/>
          <p:cNvSpPr/>
          <p:nvPr/>
        </p:nvSpPr>
        <p:spPr>
          <a:xfrm flipH="1">
            <a:off x="5548642" y="2074660"/>
            <a:ext cx="2618100" cy="1706100"/>
          </a:xfrm>
          <a:prstGeom prst="parallelogram">
            <a:avLst>
              <a:gd fmla="val 80874" name="adj"/>
            </a:avLst>
          </a:prstGeom>
          <a:solidFill>
            <a:srgbClr val="C1301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346" name="Google Shape;346;p35"/>
          <p:cNvSpPr/>
          <p:nvPr/>
        </p:nvSpPr>
        <p:spPr>
          <a:xfrm flipH="1">
            <a:off x="5551131" y="2074660"/>
            <a:ext cx="1289761" cy="1458373"/>
          </a:xfrm>
          <a:custGeom>
            <a:rect b="b" l="l" r="r" t="t"/>
            <a:pathLst>
              <a:path extrusionOk="0" h="2324100" w="1889760">
                <a:moveTo>
                  <a:pt x="1889760" y="0"/>
                </a:moveTo>
                <a:lnTo>
                  <a:pt x="289560" y="0"/>
                </a:lnTo>
                <a:lnTo>
                  <a:pt x="0" y="2324100"/>
                </a:lnTo>
                <a:lnTo>
                  <a:pt x="289560" y="1978634"/>
                </a:lnTo>
                <a:lnTo>
                  <a:pt x="1889760" y="0"/>
                </a:lnTo>
                <a:close/>
              </a:path>
            </a:pathLst>
          </a:custGeom>
          <a:solidFill>
            <a:srgbClr val="000000">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347" name="Google Shape;347;p35"/>
          <p:cNvSpPr/>
          <p:nvPr/>
        </p:nvSpPr>
        <p:spPr>
          <a:xfrm flipH="1">
            <a:off x="4024827" y="2331945"/>
            <a:ext cx="2618100" cy="1706100"/>
          </a:xfrm>
          <a:prstGeom prst="parallelogram">
            <a:avLst>
              <a:gd fmla="val 80874" name="adj"/>
            </a:avLst>
          </a:prstGeom>
          <a:solidFill>
            <a:srgbClr val="FFCC4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348" name="Google Shape;348;p35"/>
          <p:cNvSpPr/>
          <p:nvPr/>
        </p:nvSpPr>
        <p:spPr>
          <a:xfrm flipH="1">
            <a:off x="4027315" y="2331945"/>
            <a:ext cx="1289761" cy="1446752"/>
          </a:xfrm>
          <a:custGeom>
            <a:rect b="b" l="l" r="r" t="t"/>
            <a:pathLst>
              <a:path extrusionOk="0" h="2324100" w="1889760">
                <a:moveTo>
                  <a:pt x="1889760" y="0"/>
                </a:moveTo>
                <a:lnTo>
                  <a:pt x="289560" y="0"/>
                </a:lnTo>
                <a:lnTo>
                  <a:pt x="0" y="2324100"/>
                </a:lnTo>
                <a:lnTo>
                  <a:pt x="289560" y="1978634"/>
                </a:lnTo>
                <a:lnTo>
                  <a:pt x="1889760" y="0"/>
                </a:lnTo>
                <a:close/>
              </a:path>
            </a:pathLst>
          </a:custGeom>
          <a:solidFill>
            <a:srgbClr val="000000">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349" name="Google Shape;349;p35"/>
          <p:cNvSpPr/>
          <p:nvPr/>
        </p:nvSpPr>
        <p:spPr>
          <a:xfrm flipH="1">
            <a:off x="2501010" y="2589229"/>
            <a:ext cx="2618100" cy="1706100"/>
          </a:xfrm>
          <a:prstGeom prst="parallelogram">
            <a:avLst>
              <a:gd fmla="val 80874" name="adj"/>
            </a:avLst>
          </a:prstGeom>
          <a:solidFill>
            <a:srgbClr val="4CC1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350" name="Google Shape;350;p35"/>
          <p:cNvSpPr/>
          <p:nvPr/>
        </p:nvSpPr>
        <p:spPr>
          <a:xfrm flipH="1">
            <a:off x="2503499" y="2589229"/>
            <a:ext cx="1289761" cy="1458373"/>
          </a:xfrm>
          <a:custGeom>
            <a:rect b="b" l="l" r="r" t="t"/>
            <a:pathLst>
              <a:path extrusionOk="0" h="2324100" w="1889760">
                <a:moveTo>
                  <a:pt x="1889760" y="0"/>
                </a:moveTo>
                <a:lnTo>
                  <a:pt x="289560" y="0"/>
                </a:lnTo>
                <a:lnTo>
                  <a:pt x="0" y="2324100"/>
                </a:lnTo>
                <a:lnTo>
                  <a:pt x="289560" y="1978634"/>
                </a:lnTo>
                <a:lnTo>
                  <a:pt x="1889760" y="0"/>
                </a:lnTo>
                <a:close/>
              </a:path>
            </a:pathLst>
          </a:custGeom>
          <a:solidFill>
            <a:srgbClr val="000000">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351" name="Google Shape;351;p35"/>
          <p:cNvSpPr/>
          <p:nvPr/>
        </p:nvSpPr>
        <p:spPr>
          <a:xfrm>
            <a:off x="977457" y="2846514"/>
            <a:ext cx="1094100" cy="1963500"/>
          </a:xfrm>
          <a:prstGeom prst="rect">
            <a:avLst/>
          </a:prstGeom>
          <a:solidFill>
            <a:srgbClr val="F7931F"/>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200">
                <a:solidFill>
                  <a:srgbClr val="FFFFFF"/>
                </a:solidFill>
                <a:latin typeface="Titillium Web"/>
                <a:ea typeface="Titillium Web"/>
                <a:cs typeface="Titillium Web"/>
                <a:sym typeface="Titillium Web"/>
              </a:rPr>
              <a:t>1</a:t>
            </a:r>
            <a:endParaRPr>
              <a:solidFill>
                <a:srgbClr val="FFFFFF"/>
              </a:solidFill>
              <a:latin typeface="Titillium Web"/>
              <a:ea typeface="Titillium Web"/>
              <a:cs typeface="Titillium Web"/>
              <a:sym typeface="Titillium Web"/>
            </a:endParaRPr>
          </a:p>
          <a:p>
            <a:pPr indent="0" lvl="0" marL="0" marR="0" rtl="0" algn="ctr">
              <a:spcBef>
                <a:spcPts val="0"/>
              </a:spcBef>
              <a:spcAft>
                <a:spcPts val="0"/>
              </a:spcAft>
              <a:buNone/>
            </a:pPr>
            <a:r>
              <a:rPr lang="en" sz="900">
                <a:solidFill>
                  <a:srgbClr val="FFFFFF"/>
                </a:solidFill>
                <a:latin typeface="Titillium Web"/>
                <a:ea typeface="Titillium Web"/>
                <a:cs typeface="Titillium Web"/>
                <a:sym typeface="Titillium Web"/>
              </a:rPr>
              <a:t>---</a:t>
            </a:r>
            <a:endParaRPr sz="900">
              <a:solidFill>
                <a:srgbClr val="FFFFFF"/>
              </a:solidFill>
              <a:latin typeface="Titillium Web"/>
              <a:ea typeface="Titillium Web"/>
              <a:cs typeface="Titillium Web"/>
              <a:sym typeface="Titillium Web"/>
            </a:endParaRPr>
          </a:p>
          <a:p>
            <a:pPr indent="0" lvl="0" marL="0" marR="0" rtl="0" algn="ctr">
              <a:spcBef>
                <a:spcPts val="0"/>
              </a:spcBef>
              <a:spcAft>
                <a:spcPts val="0"/>
              </a:spcAft>
              <a:buNone/>
            </a:pPr>
            <a:r>
              <a:rPr lang="en">
                <a:solidFill>
                  <a:srgbClr val="FFFFFF"/>
                </a:solidFill>
                <a:latin typeface="Titillium Web"/>
                <a:ea typeface="Titillium Web"/>
                <a:cs typeface="Titillium Web"/>
                <a:sym typeface="Titillium Web"/>
              </a:rPr>
              <a:t>Fit a linear regression model on training data </a:t>
            </a:r>
            <a:endParaRPr>
              <a:solidFill>
                <a:srgbClr val="FFFFFF"/>
              </a:solidFill>
              <a:latin typeface="Titillium Web"/>
              <a:ea typeface="Titillium Web"/>
              <a:cs typeface="Titillium Web"/>
              <a:sym typeface="Titillium Web"/>
            </a:endParaRPr>
          </a:p>
          <a:p>
            <a:pPr indent="0" lvl="0" marL="0" marR="0" rtl="0" algn="ctr">
              <a:spcBef>
                <a:spcPts val="0"/>
              </a:spcBef>
              <a:spcAft>
                <a:spcPts val="0"/>
              </a:spcAft>
              <a:buNone/>
            </a:pPr>
            <a:r>
              <a:t/>
            </a:r>
            <a:endParaRPr b="1" sz="900">
              <a:solidFill>
                <a:srgbClr val="3F3F3F"/>
              </a:solidFill>
              <a:latin typeface="Calibri"/>
              <a:ea typeface="Calibri"/>
              <a:cs typeface="Calibri"/>
              <a:sym typeface="Calibri"/>
            </a:endParaRPr>
          </a:p>
        </p:txBody>
      </p:sp>
      <p:sp>
        <p:nvSpPr>
          <p:cNvPr id="352" name="Google Shape;352;p35"/>
          <p:cNvSpPr/>
          <p:nvPr/>
        </p:nvSpPr>
        <p:spPr>
          <a:xfrm>
            <a:off x="2501273" y="2589229"/>
            <a:ext cx="1094100" cy="1963500"/>
          </a:xfrm>
          <a:prstGeom prst="rect">
            <a:avLst/>
          </a:prstGeom>
          <a:solidFill>
            <a:srgbClr val="4CC1EF"/>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a:solidFill>
                  <a:srgbClr val="FFFFFF"/>
                </a:solidFill>
                <a:latin typeface="Titillium Web"/>
                <a:ea typeface="Titillium Web"/>
                <a:cs typeface="Titillium Web"/>
                <a:sym typeface="Titillium Web"/>
              </a:rPr>
              <a:t>2</a:t>
            </a:r>
            <a:endParaRPr>
              <a:solidFill>
                <a:srgbClr val="FFFFFF"/>
              </a:solidFill>
              <a:latin typeface="Titillium Web"/>
              <a:ea typeface="Titillium Web"/>
              <a:cs typeface="Titillium Web"/>
              <a:sym typeface="Titillium Web"/>
            </a:endParaRPr>
          </a:p>
          <a:p>
            <a:pPr indent="0" lvl="0" marL="0" marR="0" rtl="0" algn="ctr">
              <a:spcBef>
                <a:spcPts val="0"/>
              </a:spcBef>
              <a:spcAft>
                <a:spcPts val="0"/>
              </a:spcAft>
              <a:buNone/>
            </a:pPr>
            <a:r>
              <a:rPr lang="en" sz="900">
                <a:solidFill>
                  <a:srgbClr val="FFFFFF"/>
                </a:solidFill>
                <a:latin typeface="Titillium Web"/>
                <a:ea typeface="Titillium Web"/>
                <a:cs typeface="Titillium Web"/>
                <a:sym typeface="Titillium Web"/>
              </a:rPr>
              <a:t>---</a:t>
            </a:r>
            <a:endParaRPr sz="900">
              <a:solidFill>
                <a:srgbClr val="FFFFFF"/>
              </a:solidFill>
              <a:latin typeface="Titillium Web"/>
              <a:ea typeface="Titillium Web"/>
              <a:cs typeface="Titillium Web"/>
              <a:sym typeface="Titillium Web"/>
            </a:endParaRPr>
          </a:p>
          <a:p>
            <a:pPr indent="0" lvl="0" marL="0" rtl="0" algn="ctr">
              <a:lnSpc>
                <a:spcPct val="100000"/>
              </a:lnSpc>
              <a:spcBef>
                <a:spcPts val="0"/>
              </a:spcBef>
              <a:spcAft>
                <a:spcPts val="1600"/>
              </a:spcAft>
              <a:buNone/>
            </a:pPr>
            <a:r>
              <a:rPr lang="en">
                <a:solidFill>
                  <a:srgbClr val="FFFFFF"/>
                </a:solidFill>
                <a:latin typeface="Titillium Web"/>
                <a:ea typeface="Titillium Web"/>
                <a:cs typeface="Titillium Web"/>
                <a:sym typeface="Titillium Web"/>
              </a:rPr>
              <a:t>Predict durations for the validation set of data</a:t>
            </a:r>
            <a:endParaRPr b="1">
              <a:solidFill>
                <a:srgbClr val="FFFFFF"/>
              </a:solidFill>
              <a:latin typeface="Titillium Web"/>
              <a:ea typeface="Titillium Web"/>
              <a:cs typeface="Titillium Web"/>
              <a:sym typeface="Titillium Web"/>
            </a:endParaRPr>
          </a:p>
        </p:txBody>
      </p:sp>
      <p:sp>
        <p:nvSpPr>
          <p:cNvPr id="353" name="Google Shape;353;p35"/>
          <p:cNvSpPr/>
          <p:nvPr/>
        </p:nvSpPr>
        <p:spPr>
          <a:xfrm>
            <a:off x="4025089" y="2331945"/>
            <a:ext cx="1094100" cy="1963500"/>
          </a:xfrm>
          <a:prstGeom prst="rect">
            <a:avLst/>
          </a:prstGeom>
          <a:solidFill>
            <a:srgbClr val="FFCC4C"/>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200">
                <a:solidFill>
                  <a:srgbClr val="FFFFFF"/>
                </a:solidFill>
                <a:latin typeface="Titillium Web"/>
                <a:ea typeface="Titillium Web"/>
                <a:cs typeface="Titillium Web"/>
                <a:sym typeface="Titillium Web"/>
              </a:rPr>
              <a:t>3</a:t>
            </a:r>
            <a:endParaRPr>
              <a:solidFill>
                <a:srgbClr val="FFFFFF"/>
              </a:solidFill>
              <a:latin typeface="Titillium Web"/>
              <a:ea typeface="Titillium Web"/>
              <a:cs typeface="Titillium Web"/>
              <a:sym typeface="Titillium Web"/>
            </a:endParaRPr>
          </a:p>
          <a:p>
            <a:pPr indent="0" lvl="0" marL="0" marR="0" rtl="0" algn="ctr">
              <a:spcBef>
                <a:spcPts val="0"/>
              </a:spcBef>
              <a:spcAft>
                <a:spcPts val="0"/>
              </a:spcAft>
              <a:buNone/>
            </a:pPr>
            <a:r>
              <a:rPr lang="en" sz="900">
                <a:solidFill>
                  <a:srgbClr val="FFFFFF"/>
                </a:solidFill>
                <a:latin typeface="Calibri"/>
                <a:ea typeface="Calibri"/>
                <a:cs typeface="Calibri"/>
                <a:sym typeface="Calibri"/>
              </a:rPr>
              <a:t>---</a:t>
            </a:r>
            <a:endParaRPr>
              <a:solidFill>
                <a:srgbClr val="FFFFFF"/>
              </a:solidFill>
            </a:endParaRPr>
          </a:p>
          <a:p>
            <a:pPr indent="0" lvl="0" marL="0" rtl="0" algn="ctr">
              <a:lnSpc>
                <a:spcPct val="100000"/>
              </a:lnSpc>
              <a:spcBef>
                <a:spcPts val="0"/>
              </a:spcBef>
              <a:spcAft>
                <a:spcPts val="1600"/>
              </a:spcAft>
              <a:buNone/>
            </a:pPr>
            <a:r>
              <a:rPr lang="en">
                <a:solidFill>
                  <a:srgbClr val="FFFFFF"/>
                </a:solidFill>
                <a:latin typeface="Titillium Web"/>
                <a:ea typeface="Titillium Web"/>
                <a:cs typeface="Titillium Web"/>
                <a:sym typeface="Titillium Web"/>
              </a:rPr>
              <a:t>Obtain the actuals for the validation set</a:t>
            </a:r>
            <a:endParaRPr>
              <a:solidFill>
                <a:srgbClr val="FFFFFF"/>
              </a:solidFill>
              <a:latin typeface="Titillium Web"/>
              <a:ea typeface="Titillium Web"/>
              <a:cs typeface="Titillium Web"/>
              <a:sym typeface="Titillium Web"/>
            </a:endParaRPr>
          </a:p>
        </p:txBody>
      </p:sp>
      <p:sp>
        <p:nvSpPr>
          <p:cNvPr id="354" name="Google Shape;354;p35"/>
          <p:cNvSpPr/>
          <p:nvPr/>
        </p:nvSpPr>
        <p:spPr>
          <a:xfrm>
            <a:off x="5548905" y="2074660"/>
            <a:ext cx="1094100" cy="1963500"/>
          </a:xfrm>
          <a:prstGeom prst="rect">
            <a:avLst/>
          </a:prstGeom>
          <a:solidFill>
            <a:srgbClr val="C13018"/>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200">
                <a:solidFill>
                  <a:srgbClr val="FFFFFF"/>
                </a:solidFill>
                <a:latin typeface="Titillium Web"/>
                <a:ea typeface="Titillium Web"/>
                <a:cs typeface="Titillium Web"/>
                <a:sym typeface="Titillium Web"/>
              </a:rPr>
              <a:t>4</a:t>
            </a:r>
            <a:endParaRPr b="1">
              <a:latin typeface="Titillium Web"/>
              <a:ea typeface="Titillium Web"/>
              <a:cs typeface="Titillium Web"/>
              <a:sym typeface="Titillium Web"/>
            </a:endParaRPr>
          </a:p>
          <a:p>
            <a:pPr indent="0" lvl="0" marL="0" marR="0" rtl="0" algn="ctr">
              <a:spcBef>
                <a:spcPts val="0"/>
              </a:spcBef>
              <a:spcAft>
                <a:spcPts val="0"/>
              </a:spcAft>
              <a:buNone/>
            </a:pPr>
            <a:r>
              <a:rPr lang="en" sz="900">
                <a:solidFill>
                  <a:srgbClr val="FFFFFF"/>
                </a:solidFill>
                <a:latin typeface="Calibri"/>
                <a:ea typeface="Calibri"/>
                <a:cs typeface="Calibri"/>
                <a:sym typeface="Calibri"/>
              </a:rPr>
              <a:t>---</a:t>
            </a:r>
            <a:endParaRPr b="1" sz="900">
              <a:solidFill>
                <a:srgbClr val="FFFFFF"/>
              </a:solidFill>
              <a:latin typeface="Calibri"/>
              <a:ea typeface="Calibri"/>
              <a:cs typeface="Calibri"/>
              <a:sym typeface="Calibri"/>
            </a:endParaRPr>
          </a:p>
          <a:p>
            <a:pPr indent="0" lvl="0" marL="0" rtl="0" algn="ctr">
              <a:lnSpc>
                <a:spcPct val="100000"/>
              </a:lnSpc>
              <a:spcBef>
                <a:spcPts val="0"/>
              </a:spcBef>
              <a:spcAft>
                <a:spcPts val="1600"/>
              </a:spcAft>
              <a:buNone/>
            </a:pPr>
            <a:r>
              <a:rPr lang="en">
                <a:solidFill>
                  <a:srgbClr val="FFFFFF"/>
                </a:solidFill>
                <a:latin typeface="Titillium Web"/>
                <a:ea typeface="Titillium Web"/>
                <a:cs typeface="Titillium Web"/>
                <a:sym typeface="Titillium Web"/>
              </a:rPr>
              <a:t>Find MAE on the predictions with the actual</a:t>
            </a:r>
            <a:endParaRPr>
              <a:solidFill>
                <a:srgbClr val="FFFFFF"/>
              </a:solidFill>
              <a:latin typeface="Titillium Web"/>
              <a:ea typeface="Titillium Web"/>
              <a:cs typeface="Titillium Web"/>
              <a:sym typeface="Titillium Web"/>
            </a:endParaRPr>
          </a:p>
        </p:txBody>
      </p:sp>
      <p:sp>
        <p:nvSpPr>
          <p:cNvPr id="355" name="Google Shape;355;p35"/>
          <p:cNvSpPr/>
          <p:nvPr/>
        </p:nvSpPr>
        <p:spPr>
          <a:xfrm>
            <a:off x="7072721" y="1817375"/>
            <a:ext cx="1094100" cy="1963500"/>
          </a:xfrm>
          <a:prstGeom prst="rect">
            <a:avLst/>
          </a:prstGeom>
          <a:solidFill>
            <a:srgbClr val="A2B969"/>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200">
                <a:solidFill>
                  <a:srgbClr val="FFFFFF"/>
                </a:solidFill>
                <a:latin typeface="Titillium Web"/>
                <a:ea typeface="Titillium Web"/>
                <a:cs typeface="Titillium Web"/>
                <a:sym typeface="Titillium Web"/>
              </a:rPr>
              <a:t>5</a:t>
            </a:r>
            <a:endParaRPr>
              <a:solidFill>
                <a:srgbClr val="FFFFFF"/>
              </a:solidFill>
              <a:latin typeface="Titillium Web"/>
              <a:ea typeface="Titillium Web"/>
              <a:cs typeface="Titillium Web"/>
              <a:sym typeface="Titillium Web"/>
            </a:endParaRPr>
          </a:p>
          <a:p>
            <a:pPr indent="0" lvl="0" marL="0" marR="0" rtl="0" algn="ctr">
              <a:spcBef>
                <a:spcPts val="0"/>
              </a:spcBef>
              <a:spcAft>
                <a:spcPts val="0"/>
              </a:spcAft>
              <a:buNone/>
            </a:pPr>
            <a:r>
              <a:rPr lang="en" sz="900">
                <a:solidFill>
                  <a:srgbClr val="FFFFFF"/>
                </a:solidFill>
                <a:latin typeface="Calibri"/>
                <a:ea typeface="Calibri"/>
                <a:cs typeface="Calibri"/>
                <a:sym typeface="Calibri"/>
              </a:rPr>
              <a:t>---</a:t>
            </a:r>
            <a:endParaRPr>
              <a:solidFill>
                <a:srgbClr val="FFFFFF"/>
              </a:solidFill>
            </a:endParaRPr>
          </a:p>
          <a:p>
            <a:pPr indent="0" lvl="0" marL="0" rtl="0" algn="ctr">
              <a:lnSpc>
                <a:spcPct val="150000"/>
              </a:lnSpc>
              <a:spcBef>
                <a:spcPts val="0"/>
              </a:spcBef>
              <a:spcAft>
                <a:spcPts val="1600"/>
              </a:spcAft>
              <a:buNone/>
            </a:pPr>
            <a:r>
              <a:rPr lang="en">
                <a:solidFill>
                  <a:srgbClr val="FFFFFF"/>
                </a:solidFill>
                <a:latin typeface="Titillium Web"/>
                <a:ea typeface="Titillium Web"/>
                <a:cs typeface="Titillium Web"/>
                <a:sym typeface="Titillium Web"/>
              </a:rPr>
              <a:t>Minimize the loss function</a:t>
            </a:r>
            <a:endParaRPr b="1">
              <a:solidFill>
                <a:srgbClr val="FFFFFF"/>
              </a:solidFill>
              <a:latin typeface="Titillium Web"/>
              <a:ea typeface="Titillium Web"/>
              <a:cs typeface="Titillium Web"/>
              <a:sym typeface="Titillium Web"/>
            </a:endParaRPr>
          </a:p>
        </p:txBody>
      </p:sp>
      <p:sp>
        <p:nvSpPr>
          <p:cNvPr id="356" name="Google Shape;356;p35"/>
          <p:cNvSpPr/>
          <p:nvPr/>
        </p:nvSpPr>
        <p:spPr>
          <a:xfrm>
            <a:off x="977457" y="4304986"/>
            <a:ext cx="1094100" cy="505200"/>
          </a:xfrm>
          <a:prstGeom prst="rect">
            <a:avLst/>
          </a:prstGeom>
          <a:solidFill>
            <a:srgbClr val="000000">
              <a:alpha val="317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357" name="Google Shape;357;p35"/>
          <p:cNvSpPr/>
          <p:nvPr/>
        </p:nvSpPr>
        <p:spPr>
          <a:xfrm>
            <a:off x="2501273" y="4047701"/>
            <a:ext cx="1094100" cy="505200"/>
          </a:xfrm>
          <a:prstGeom prst="rect">
            <a:avLst/>
          </a:prstGeom>
          <a:solidFill>
            <a:srgbClr val="000000">
              <a:alpha val="317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358" name="Google Shape;358;p35"/>
          <p:cNvSpPr/>
          <p:nvPr/>
        </p:nvSpPr>
        <p:spPr>
          <a:xfrm>
            <a:off x="4025089" y="3790417"/>
            <a:ext cx="1094100" cy="505200"/>
          </a:xfrm>
          <a:prstGeom prst="rect">
            <a:avLst/>
          </a:prstGeom>
          <a:solidFill>
            <a:srgbClr val="000000">
              <a:alpha val="317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359" name="Google Shape;359;p35"/>
          <p:cNvSpPr/>
          <p:nvPr/>
        </p:nvSpPr>
        <p:spPr>
          <a:xfrm>
            <a:off x="5548905" y="3533132"/>
            <a:ext cx="1094100" cy="505200"/>
          </a:xfrm>
          <a:prstGeom prst="rect">
            <a:avLst/>
          </a:prstGeom>
          <a:solidFill>
            <a:srgbClr val="000000">
              <a:alpha val="317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sp>
        <p:nvSpPr>
          <p:cNvPr id="360" name="Google Shape;360;p35"/>
          <p:cNvSpPr/>
          <p:nvPr/>
        </p:nvSpPr>
        <p:spPr>
          <a:xfrm>
            <a:off x="7072721" y="3275847"/>
            <a:ext cx="1094100" cy="505200"/>
          </a:xfrm>
          <a:prstGeom prst="rect">
            <a:avLst/>
          </a:prstGeom>
          <a:solidFill>
            <a:srgbClr val="000000">
              <a:alpha val="317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FFFFFF"/>
              </a:solidFill>
              <a:latin typeface="Calibri"/>
              <a:ea typeface="Calibri"/>
              <a:cs typeface="Calibri"/>
              <a:sym typeface="Calibri"/>
            </a:endParaRPr>
          </a:p>
        </p:txBody>
      </p:sp>
      <p:pic>
        <p:nvPicPr>
          <p:cNvPr descr="Lightbulb" id="361" name="Google Shape;361;p35"/>
          <p:cNvPicPr preferRelativeResize="0"/>
          <p:nvPr/>
        </p:nvPicPr>
        <p:blipFill rotWithShape="1">
          <a:blip r:embed="rId3">
            <a:alphaModFix/>
          </a:blip>
          <a:srcRect b="0" l="0" r="0" t="0"/>
          <a:stretch/>
        </p:blipFill>
        <p:spPr>
          <a:xfrm>
            <a:off x="5878005" y="3587630"/>
            <a:ext cx="435872" cy="396186"/>
          </a:xfrm>
          <a:prstGeom prst="rect">
            <a:avLst/>
          </a:prstGeom>
          <a:noFill/>
          <a:ln>
            <a:noFill/>
          </a:ln>
        </p:spPr>
      </p:pic>
      <p:pic>
        <p:nvPicPr>
          <p:cNvPr descr="Research" id="362" name="Google Shape;362;p35"/>
          <p:cNvPicPr preferRelativeResize="0"/>
          <p:nvPr/>
        </p:nvPicPr>
        <p:blipFill rotWithShape="1">
          <a:blip r:embed="rId4">
            <a:alphaModFix/>
          </a:blip>
          <a:srcRect b="0" l="0" r="0" t="0"/>
          <a:stretch/>
        </p:blipFill>
        <p:spPr>
          <a:xfrm>
            <a:off x="4354201" y="3844926"/>
            <a:ext cx="435872" cy="396186"/>
          </a:xfrm>
          <a:prstGeom prst="rect">
            <a:avLst/>
          </a:prstGeom>
          <a:noFill/>
          <a:ln>
            <a:noFill/>
          </a:ln>
        </p:spPr>
      </p:pic>
      <p:pic>
        <p:nvPicPr>
          <p:cNvPr descr="Upward trend" id="363" name="Google Shape;363;p35"/>
          <p:cNvPicPr preferRelativeResize="0"/>
          <p:nvPr/>
        </p:nvPicPr>
        <p:blipFill rotWithShape="1">
          <a:blip r:embed="rId5">
            <a:alphaModFix/>
          </a:blip>
          <a:srcRect b="0" l="0" r="0" t="0"/>
          <a:stretch/>
        </p:blipFill>
        <p:spPr>
          <a:xfrm>
            <a:off x="2830385" y="4102200"/>
            <a:ext cx="435872" cy="396186"/>
          </a:xfrm>
          <a:prstGeom prst="rect">
            <a:avLst/>
          </a:prstGeom>
          <a:noFill/>
          <a:ln>
            <a:noFill/>
          </a:ln>
        </p:spPr>
      </p:pic>
      <p:pic>
        <p:nvPicPr>
          <p:cNvPr descr="Stopwatch" id="364" name="Google Shape;364;p35"/>
          <p:cNvPicPr preferRelativeResize="0"/>
          <p:nvPr/>
        </p:nvPicPr>
        <p:blipFill rotWithShape="1">
          <a:blip r:embed="rId6">
            <a:alphaModFix/>
          </a:blip>
          <a:srcRect b="0" l="0" r="0" t="0"/>
          <a:stretch/>
        </p:blipFill>
        <p:spPr>
          <a:xfrm>
            <a:off x="7401796" y="3335039"/>
            <a:ext cx="435872" cy="396186"/>
          </a:xfrm>
          <a:prstGeom prst="rect">
            <a:avLst/>
          </a:prstGeom>
          <a:noFill/>
          <a:ln>
            <a:noFill/>
          </a:ln>
        </p:spPr>
      </p:pic>
      <p:pic>
        <p:nvPicPr>
          <p:cNvPr descr="Gears" id="365" name="Google Shape;365;p35"/>
          <p:cNvPicPr preferRelativeResize="0"/>
          <p:nvPr/>
        </p:nvPicPr>
        <p:blipFill rotWithShape="1">
          <a:blip r:embed="rId7">
            <a:alphaModFix/>
          </a:blip>
          <a:srcRect b="0" l="0" r="0" t="0"/>
          <a:stretch/>
        </p:blipFill>
        <p:spPr>
          <a:xfrm>
            <a:off x="1306566" y="4359485"/>
            <a:ext cx="435872" cy="396186"/>
          </a:xfrm>
          <a:prstGeom prst="rect">
            <a:avLst/>
          </a:prstGeom>
          <a:noFill/>
          <a:ln>
            <a:noFill/>
          </a:ln>
        </p:spPr>
      </p:pic>
      <p:sp>
        <p:nvSpPr>
          <p:cNvPr id="366" name="Google Shape;366;p35"/>
          <p:cNvSpPr txBox="1"/>
          <p:nvPr/>
        </p:nvSpPr>
        <p:spPr>
          <a:xfrm>
            <a:off x="931475" y="806425"/>
            <a:ext cx="2160300" cy="10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rgbClr val="FFFFFF"/>
                </a:solidFill>
                <a:latin typeface="Titillium Web"/>
                <a:ea typeface="Titillium Web"/>
                <a:cs typeface="Titillium Web"/>
                <a:sym typeface="Titillium Web"/>
              </a:rPr>
              <a:t>Linear Regression Model</a:t>
            </a:r>
            <a:endParaRPr sz="1500">
              <a:solidFill>
                <a:srgbClr val="FFFFFF"/>
              </a:solidFill>
              <a:latin typeface="Titillium Web"/>
              <a:ea typeface="Titillium Web"/>
              <a:cs typeface="Titillium Web"/>
              <a:sym typeface="Titillium Web"/>
            </a:endParaRPr>
          </a:p>
          <a:p>
            <a:pPr indent="0" lvl="0" marL="0" rtl="0" algn="l">
              <a:lnSpc>
                <a:spcPct val="150000"/>
              </a:lnSpc>
              <a:spcBef>
                <a:spcPts val="0"/>
              </a:spcBef>
              <a:spcAft>
                <a:spcPts val="0"/>
              </a:spcAft>
              <a:buNone/>
            </a:pPr>
            <a:r>
              <a:rPr lang="en" sz="1500">
                <a:solidFill>
                  <a:srgbClr val="FFFFFF"/>
                </a:solidFill>
                <a:latin typeface="Titillium Web"/>
                <a:ea typeface="Titillium Web"/>
                <a:cs typeface="Titillium Web"/>
                <a:sym typeface="Titillium Web"/>
              </a:rPr>
              <a:t>X: Degree Level</a:t>
            </a:r>
            <a:endParaRPr sz="1500">
              <a:solidFill>
                <a:srgbClr val="FFFFFF"/>
              </a:solidFill>
              <a:latin typeface="Titillium Web"/>
              <a:ea typeface="Titillium Web"/>
              <a:cs typeface="Titillium Web"/>
              <a:sym typeface="Titillium Web"/>
            </a:endParaRPr>
          </a:p>
          <a:p>
            <a:pPr indent="0" lvl="0" marL="0" rtl="0" algn="l">
              <a:lnSpc>
                <a:spcPct val="150000"/>
              </a:lnSpc>
              <a:spcBef>
                <a:spcPts val="0"/>
              </a:spcBef>
              <a:spcAft>
                <a:spcPts val="0"/>
              </a:spcAft>
              <a:buNone/>
            </a:pPr>
            <a:r>
              <a:rPr lang="en" sz="1500">
                <a:solidFill>
                  <a:srgbClr val="FFFFFF"/>
                </a:solidFill>
                <a:latin typeface="Titillium Web"/>
                <a:ea typeface="Titillium Web"/>
                <a:cs typeface="Titillium Web"/>
                <a:sym typeface="Titillium Web"/>
              </a:rPr>
              <a:t>    Self-reported Skills</a:t>
            </a:r>
            <a:endParaRPr sz="1500">
              <a:solidFill>
                <a:srgbClr val="FFFFFF"/>
              </a:solidFill>
              <a:latin typeface="Titillium Web"/>
              <a:ea typeface="Titillium Web"/>
              <a:cs typeface="Titillium Web"/>
              <a:sym typeface="Titillium Web"/>
            </a:endParaRPr>
          </a:p>
        </p:txBody>
      </p:sp>
      <p:grpSp>
        <p:nvGrpSpPr>
          <p:cNvPr id="367" name="Google Shape;367;p35"/>
          <p:cNvGrpSpPr/>
          <p:nvPr/>
        </p:nvGrpSpPr>
        <p:grpSpPr>
          <a:xfrm>
            <a:off x="3329682" y="1153616"/>
            <a:ext cx="368502" cy="368502"/>
            <a:chOff x="3852" y="1696"/>
            <a:chExt cx="340" cy="340"/>
          </a:xfrm>
        </p:grpSpPr>
        <p:sp>
          <p:nvSpPr>
            <p:cNvPr id="368" name="Google Shape;368;p35"/>
            <p:cNvSpPr/>
            <p:nvPr/>
          </p:nvSpPr>
          <p:spPr>
            <a:xfrm>
              <a:off x="3916" y="1802"/>
              <a:ext cx="212" cy="128"/>
            </a:xfrm>
            <a:custGeom>
              <a:rect b="b" l="l" r="r" t="t"/>
              <a:pathLst>
                <a:path extrusionOk="0" h="193" w="320">
                  <a:moveTo>
                    <a:pt x="319" y="101"/>
                  </a:moveTo>
                  <a:cubicBezTo>
                    <a:pt x="320" y="98"/>
                    <a:pt x="320" y="95"/>
                    <a:pt x="319" y="93"/>
                  </a:cubicBezTo>
                  <a:cubicBezTo>
                    <a:pt x="318" y="91"/>
                    <a:pt x="318" y="90"/>
                    <a:pt x="317" y="89"/>
                  </a:cubicBezTo>
                  <a:cubicBezTo>
                    <a:pt x="231" y="4"/>
                    <a:pt x="231" y="4"/>
                    <a:pt x="231" y="4"/>
                  </a:cubicBezTo>
                  <a:cubicBezTo>
                    <a:pt x="227" y="0"/>
                    <a:pt x="220" y="0"/>
                    <a:pt x="216" y="4"/>
                  </a:cubicBezTo>
                  <a:cubicBezTo>
                    <a:pt x="212" y="8"/>
                    <a:pt x="212" y="15"/>
                    <a:pt x="216" y="19"/>
                  </a:cubicBezTo>
                  <a:cubicBezTo>
                    <a:pt x="283" y="86"/>
                    <a:pt x="283" y="86"/>
                    <a:pt x="283" y="86"/>
                  </a:cubicBezTo>
                  <a:cubicBezTo>
                    <a:pt x="10" y="86"/>
                    <a:pt x="10" y="86"/>
                    <a:pt x="10" y="86"/>
                  </a:cubicBezTo>
                  <a:cubicBezTo>
                    <a:pt x="4" y="86"/>
                    <a:pt x="0" y="91"/>
                    <a:pt x="0" y="97"/>
                  </a:cubicBezTo>
                  <a:cubicBezTo>
                    <a:pt x="0" y="103"/>
                    <a:pt x="4" y="107"/>
                    <a:pt x="10" y="107"/>
                  </a:cubicBezTo>
                  <a:cubicBezTo>
                    <a:pt x="283" y="107"/>
                    <a:pt x="283" y="107"/>
                    <a:pt x="283" y="107"/>
                  </a:cubicBezTo>
                  <a:cubicBezTo>
                    <a:pt x="216" y="174"/>
                    <a:pt x="216" y="174"/>
                    <a:pt x="216" y="174"/>
                  </a:cubicBezTo>
                  <a:cubicBezTo>
                    <a:pt x="212" y="179"/>
                    <a:pt x="212" y="185"/>
                    <a:pt x="216" y="190"/>
                  </a:cubicBezTo>
                  <a:cubicBezTo>
                    <a:pt x="218" y="192"/>
                    <a:pt x="221" y="193"/>
                    <a:pt x="224" y="193"/>
                  </a:cubicBezTo>
                  <a:cubicBezTo>
                    <a:pt x="226" y="193"/>
                    <a:pt x="229" y="192"/>
                    <a:pt x="231" y="190"/>
                  </a:cubicBezTo>
                  <a:cubicBezTo>
                    <a:pt x="317" y="104"/>
                    <a:pt x="317" y="104"/>
                    <a:pt x="317" y="104"/>
                  </a:cubicBezTo>
                  <a:cubicBezTo>
                    <a:pt x="318" y="103"/>
                    <a:pt x="318" y="102"/>
                    <a:pt x="319" y="101"/>
                  </a:cubicBezTo>
                  <a:close/>
                </a:path>
              </a:pathLst>
            </a:custGeom>
            <a:solidFill>
              <a:srgbClr val="00A3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69" name="Google Shape;369;p35"/>
            <p:cNvSpPr/>
            <p:nvPr/>
          </p:nvSpPr>
          <p:spPr>
            <a:xfrm>
              <a:off x="3852" y="1696"/>
              <a:ext cx="340" cy="340"/>
            </a:xfrm>
            <a:custGeom>
              <a:rect b="b" l="l" r="r" t="t"/>
              <a:pathLst>
                <a:path extrusionOk="0" h="512" w="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rgbClr val="00A3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sp>
        <p:nvSpPr>
          <p:cNvPr id="370" name="Google Shape;370;p35"/>
          <p:cNvSpPr txBox="1"/>
          <p:nvPr/>
        </p:nvSpPr>
        <p:spPr>
          <a:xfrm>
            <a:off x="4027325" y="948675"/>
            <a:ext cx="2313300" cy="50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FFFFFF"/>
                </a:solidFill>
                <a:latin typeface="Titillium Web"/>
                <a:ea typeface="Titillium Web"/>
                <a:cs typeface="Titillium Web"/>
                <a:sym typeface="Titillium Web"/>
              </a:rPr>
              <a:t>Y: Time taken before finding the first job and completing the latest degree</a:t>
            </a:r>
            <a:endParaRPr>
              <a:solidFill>
                <a:srgbClr val="FFFFFF"/>
              </a:solidFill>
              <a:latin typeface="Titillium Web"/>
              <a:ea typeface="Titillium Web"/>
              <a:cs typeface="Titillium Web"/>
              <a:sym typeface="Titillium We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36"/>
          <p:cNvSpPr txBox="1"/>
          <p:nvPr>
            <p:ph type="title"/>
          </p:nvPr>
        </p:nvSpPr>
        <p:spPr>
          <a:xfrm>
            <a:off x="311700" y="228725"/>
            <a:ext cx="8520600" cy="10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tillium Web"/>
                <a:ea typeface="Titillium Web"/>
                <a:cs typeface="Titillium Web"/>
                <a:sym typeface="Titillium Web"/>
              </a:rPr>
              <a:t>Comparing Berkeley vs. Non-Berkeley duration between last education and first tech job</a:t>
            </a:r>
            <a:endParaRPr>
              <a:latin typeface="Titillium Web"/>
              <a:ea typeface="Titillium Web"/>
              <a:cs typeface="Titillium Web"/>
              <a:sym typeface="Titillium Web"/>
            </a:endParaRPr>
          </a:p>
        </p:txBody>
      </p:sp>
      <p:sp>
        <p:nvSpPr>
          <p:cNvPr id="376" name="Google Shape;376;p36"/>
          <p:cNvSpPr txBox="1"/>
          <p:nvPr>
            <p:ph idx="2" type="body"/>
          </p:nvPr>
        </p:nvSpPr>
        <p:spPr>
          <a:xfrm>
            <a:off x="4832400" y="1856400"/>
            <a:ext cx="3999900" cy="1430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solidFill>
                  <a:srgbClr val="FFFFFF"/>
                </a:solidFill>
                <a:latin typeface="Titillium Web"/>
                <a:ea typeface="Titillium Web"/>
                <a:cs typeface="Titillium Web"/>
                <a:sym typeface="Titillium Web"/>
              </a:rPr>
              <a:t>Taking the averages of our calculations for duration, we found that on average, people with a degree from Berkeley find jobs in relevant fields within the Bay Area faster than those not graduating from Berkeley. </a:t>
            </a:r>
            <a:endParaRPr>
              <a:solidFill>
                <a:srgbClr val="FFFFFF"/>
              </a:solidFill>
              <a:latin typeface="Titillium Web"/>
              <a:ea typeface="Titillium Web"/>
              <a:cs typeface="Titillium Web"/>
              <a:sym typeface="Titillium Web"/>
            </a:endParaRPr>
          </a:p>
        </p:txBody>
      </p:sp>
      <p:pic>
        <p:nvPicPr>
          <p:cNvPr id="377" name="Google Shape;377;p36"/>
          <p:cNvPicPr preferRelativeResize="0"/>
          <p:nvPr/>
        </p:nvPicPr>
        <p:blipFill>
          <a:blip r:embed="rId3">
            <a:alphaModFix/>
          </a:blip>
          <a:stretch>
            <a:fillRect/>
          </a:stretch>
        </p:blipFill>
        <p:spPr>
          <a:xfrm>
            <a:off x="154025" y="1813775"/>
            <a:ext cx="4488175" cy="1797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37"/>
          <p:cNvSpPr txBox="1"/>
          <p:nvPr>
            <p:ph type="title"/>
          </p:nvPr>
        </p:nvSpPr>
        <p:spPr>
          <a:xfrm>
            <a:off x="386100" y="185300"/>
            <a:ext cx="76860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tillium Web"/>
                <a:ea typeface="Titillium Web"/>
                <a:cs typeface="Titillium Web"/>
                <a:sym typeface="Titillium Web"/>
              </a:rPr>
              <a:t>Intended User Interface</a:t>
            </a:r>
            <a:endParaRPr sz="3600">
              <a:latin typeface="Titillium Web"/>
              <a:ea typeface="Titillium Web"/>
              <a:cs typeface="Titillium Web"/>
              <a:sym typeface="Titillium Web"/>
            </a:endParaRPr>
          </a:p>
        </p:txBody>
      </p:sp>
      <p:sp>
        <p:nvSpPr>
          <p:cNvPr id="383" name="Google Shape;383;p37"/>
          <p:cNvSpPr txBox="1"/>
          <p:nvPr>
            <p:ph idx="1" type="body"/>
          </p:nvPr>
        </p:nvSpPr>
        <p:spPr>
          <a:xfrm>
            <a:off x="674350" y="4136875"/>
            <a:ext cx="8180700" cy="937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3F3F3"/>
              </a:buClr>
              <a:buSzPts val="1600"/>
              <a:buFont typeface="Titillium Web"/>
              <a:buChar char="●"/>
            </a:pPr>
            <a:r>
              <a:rPr lang="en" sz="1600">
                <a:solidFill>
                  <a:srgbClr val="F3F3F3"/>
                </a:solidFill>
                <a:latin typeface="Titillium Web"/>
                <a:ea typeface="Titillium Web"/>
                <a:cs typeface="Titillium Web"/>
                <a:sym typeface="Titillium Web"/>
              </a:rPr>
              <a:t>Load in the manipulated </a:t>
            </a:r>
            <a:r>
              <a:rPr lang="en" sz="1600">
                <a:solidFill>
                  <a:srgbClr val="F3F3F3"/>
                </a:solidFill>
                <a:latin typeface="Titillium Web"/>
                <a:ea typeface="Titillium Web"/>
                <a:cs typeface="Titillium Web"/>
                <a:sym typeface="Titillium Web"/>
              </a:rPr>
              <a:t>d</a:t>
            </a:r>
            <a:r>
              <a:rPr lang="en" sz="1600">
                <a:solidFill>
                  <a:srgbClr val="F3F3F3"/>
                </a:solidFill>
                <a:latin typeface="Titillium Web"/>
                <a:ea typeface="Titillium Web"/>
                <a:cs typeface="Titillium Web"/>
                <a:sym typeface="Titillium Web"/>
              </a:rPr>
              <a:t>ata from CSVs.</a:t>
            </a:r>
            <a:endParaRPr sz="1600">
              <a:solidFill>
                <a:srgbClr val="F3F3F3"/>
              </a:solidFill>
              <a:latin typeface="Titillium Web"/>
              <a:ea typeface="Titillium Web"/>
              <a:cs typeface="Titillium Web"/>
              <a:sym typeface="Titillium Web"/>
            </a:endParaRPr>
          </a:p>
          <a:p>
            <a:pPr indent="-330200" lvl="0" marL="457200" rtl="0" algn="l">
              <a:spcBef>
                <a:spcPts val="0"/>
              </a:spcBef>
              <a:spcAft>
                <a:spcPts val="0"/>
              </a:spcAft>
              <a:buClr>
                <a:srgbClr val="F3F3F3"/>
              </a:buClr>
              <a:buSzPts val="1600"/>
              <a:buFont typeface="Titillium Web"/>
              <a:buChar char="●"/>
            </a:pPr>
            <a:r>
              <a:rPr lang="en" sz="1600">
                <a:solidFill>
                  <a:srgbClr val="F3F3F3"/>
                </a:solidFill>
                <a:latin typeface="Titillium Web"/>
                <a:ea typeface="Titillium Web"/>
                <a:cs typeface="Titillium Web"/>
                <a:sym typeface="Titillium Web"/>
              </a:rPr>
              <a:t>Interactive widgets for the User to see the different visualizations for features.</a:t>
            </a:r>
            <a:endParaRPr sz="1600">
              <a:solidFill>
                <a:srgbClr val="F3F3F3"/>
              </a:solidFill>
              <a:latin typeface="Titillium Web"/>
              <a:ea typeface="Titillium Web"/>
              <a:cs typeface="Titillium Web"/>
              <a:sym typeface="Titillium Web"/>
            </a:endParaRPr>
          </a:p>
          <a:p>
            <a:pPr indent="0" lvl="0" marL="457200" rtl="0" algn="l">
              <a:spcBef>
                <a:spcPts val="1600"/>
              </a:spcBef>
              <a:spcAft>
                <a:spcPts val="1600"/>
              </a:spcAft>
              <a:buNone/>
            </a:pPr>
            <a:r>
              <a:t/>
            </a:r>
            <a:endParaRPr sz="1600">
              <a:solidFill>
                <a:srgbClr val="FF00FF"/>
              </a:solidFill>
            </a:endParaRPr>
          </a:p>
        </p:txBody>
      </p:sp>
      <p:pic>
        <p:nvPicPr>
          <p:cNvPr id="384" name="Google Shape;384;p37"/>
          <p:cNvPicPr preferRelativeResize="0"/>
          <p:nvPr/>
        </p:nvPicPr>
        <p:blipFill>
          <a:blip r:embed="rId3">
            <a:alphaModFix/>
          </a:blip>
          <a:stretch>
            <a:fillRect/>
          </a:stretch>
        </p:blipFill>
        <p:spPr>
          <a:xfrm>
            <a:off x="2078900" y="1452438"/>
            <a:ext cx="4986225" cy="2549249"/>
          </a:xfrm>
          <a:prstGeom prst="rect">
            <a:avLst/>
          </a:prstGeom>
          <a:noFill/>
          <a:ln>
            <a:noFill/>
          </a:ln>
        </p:spPr>
      </p:pic>
      <p:sp>
        <p:nvSpPr>
          <p:cNvPr id="385" name="Google Shape;385;p37"/>
          <p:cNvSpPr txBox="1"/>
          <p:nvPr/>
        </p:nvSpPr>
        <p:spPr>
          <a:xfrm>
            <a:off x="777250" y="879300"/>
            <a:ext cx="5257800" cy="34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F3F3F3"/>
                </a:solidFill>
              </a:rPr>
              <a:t>JUPYTER WIDGETS USER INTERFACE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38"/>
          <p:cNvSpPr txBox="1"/>
          <p:nvPr>
            <p:ph type="title"/>
          </p:nvPr>
        </p:nvSpPr>
        <p:spPr>
          <a:xfrm>
            <a:off x="386100" y="185300"/>
            <a:ext cx="76860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tillium Web"/>
                <a:ea typeface="Titillium Web"/>
                <a:cs typeface="Titillium Web"/>
                <a:sym typeface="Titillium Web"/>
              </a:rPr>
              <a:t>Intended User Interface</a:t>
            </a:r>
            <a:endParaRPr sz="3600">
              <a:latin typeface="Titillium Web"/>
              <a:ea typeface="Titillium Web"/>
              <a:cs typeface="Titillium Web"/>
              <a:sym typeface="Titillium Web"/>
            </a:endParaRPr>
          </a:p>
        </p:txBody>
      </p:sp>
      <p:sp>
        <p:nvSpPr>
          <p:cNvPr id="391" name="Google Shape;391;p38"/>
          <p:cNvSpPr txBox="1"/>
          <p:nvPr>
            <p:ph idx="1" type="body"/>
          </p:nvPr>
        </p:nvSpPr>
        <p:spPr>
          <a:xfrm>
            <a:off x="674350" y="4136875"/>
            <a:ext cx="8180700" cy="937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3F3F3"/>
              </a:buClr>
              <a:buSzPts val="1600"/>
              <a:buFont typeface="Titillium Web"/>
              <a:buChar char="●"/>
            </a:pPr>
            <a:r>
              <a:rPr lang="en" sz="1600">
                <a:solidFill>
                  <a:srgbClr val="F3F3F3"/>
                </a:solidFill>
                <a:latin typeface="Titillium Web"/>
                <a:ea typeface="Titillium Web"/>
                <a:cs typeface="Titillium Web"/>
                <a:sym typeface="Titillium Web"/>
              </a:rPr>
              <a:t>User able to select different Universities and Year to compare statistics on</a:t>
            </a:r>
            <a:endParaRPr sz="1600">
              <a:solidFill>
                <a:srgbClr val="FF00FF"/>
              </a:solidFill>
            </a:endParaRPr>
          </a:p>
        </p:txBody>
      </p:sp>
      <p:sp>
        <p:nvSpPr>
          <p:cNvPr id="392" name="Google Shape;392;p38"/>
          <p:cNvSpPr txBox="1"/>
          <p:nvPr/>
        </p:nvSpPr>
        <p:spPr>
          <a:xfrm>
            <a:off x="777250" y="879300"/>
            <a:ext cx="5257800" cy="34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F3F3F3"/>
                </a:solidFill>
              </a:rPr>
              <a:t>JUPYTER WIDGETS USER INTERFACE</a:t>
            </a:r>
            <a:endParaRPr/>
          </a:p>
        </p:txBody>
      </p:sp>
      <p:pic>
        <p:nvPicPr>
          <p:cNvPr id="393" name="Google Shape;393;p38"/>
          <p:cNvPicPr preferRelativeResize="0"/>
          <p:nvPr/>
        </p:nvPicPr>
        <p:blipFill rotWithShape="1">
          <a:blip r:embed="rId3">
            <a:alphaModFix/>
          </a:blip>
          <a:srcRect b="9906" l="19148" r="10916" t="32665"/>
          <a:stretch/>
        </p:blipFill>
        <p:spPr>
          <a:xfrm>
            <a:off x="2014252" y="1420600"/>
            <a:ext cx="5115499" cy="26738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39"/>
          <p:cNvSpPr/>
          <p:nvPr/>
        </p:nvSpPr>
        <p:spPr>
          <a:xfrm flipH="1">
            <a:off x="-9" y="1270257"/>
            <a:ext cx="9144009" cy="3873245"/>
          </a:xfrm>
          <a:custGeom>
            <a:rect b="b" l="l" r="r" t="t"/>
            <a:pathLst>
              <a:path extrusionOk="0" h="4919" w="8333">
                <a:moveTo>
                  <a:pt x="0" y="77"/>
                </a:moveTo>
                <a:cubicBezTo>
                  <a:pt x="522" y="108"/>
                  <a:pt x="1045" y="132"/>
                  <a:pt x="1565" y="179"/>
                </a:cubicBezTo>
                <a:lnTo>
                  <a:pt x="1565" y="179"/>
                </a:lnTo>
                <a:cubicBezTo>
                  <a:pt x="1606" y="183"/>
                  <a:pt x="1772" y="187"/>
                  <a:pt x="1772" y="250"/>
                </a:cubicBezTo>
                <a:lnTo>
                  <a:pt x="1772" y="250"/>
                </a:lnTo>
                <a:cubicBezTo>
                  <a:pt x="1771" y="282"/>
                  <a:pt x="1676" y="309"/>
                  <a:pt x="1649" y="320"/>
                </a:cubicBezTo>
                <a:lnTo>
                  <a:pt x="1649" y="320"/>
                </a:lnTo>
                <a:cubicBezTo>
                  <a:pt x="1483" y="386"/>
                  <a:pt x="1317" y="451"/>
                  <a:pt x="1151" y="517"/>
                </a:cubicBezTo>
                <a:lnTo>
                  <a:pt x="1151" y="517"/>
                </a:lnTo>
                <a:cubicBezTo>
                  <a:pt x="1063" y="552"/>
                  <a:pt x="748" y="637"/>
                  <a:pt x="844" y="771"/>
                </a:cubicBezTo>
                <a:lnTo>
                  <a:pt x="844" y="771"/>
                </a:lnTo>
                <a:cubicBezTo>
                  <a:pt x="917" y="873"/>
                  <a:pt x="1101" y="899"/>
                  <a:pt x="1214" y="916"/>
                </a:cubicBezTo>
                <a:lnTo>
                  <a:pt x="1214" y="916"/>
                </a:lnTo>
                <a:cubicBezTo>
                  <a:pt x="1293" y="927"/>
                  <a:pt x="1373" y="932"/>
                  <a:pt x="1454" y="935"/>
                </a:cubicBezTo>
                <a:lnTo>
                  <a:pt x="1454" y="935"/>
                </a:lnTo>
                <a:cubicBezTo>
                  <a:pt x="1776" y="945"/>
                  <a:pt x="2098" y="955"/>
                  <a:pt x="2420" y="965"/>
                </a:cubicBezTo>
                <a:lnTo>
                  <a:pt x="2420" y="965"/>
                </a:lnTo>
                <a:cubicBezTo>
                  <a:pt x="2535" y="968"/>
                  <a:pt x="2649" y="971"/>
                  <a:pt x="2764" y="975"/>
                </a:cubicBezTo>
                <a:lnTo>
                  <a:pt x="2764" y="975"/>
                </a:lnTo>
                <a:cubicBezTo>
                  <a:pt x="2845" y="978"/>
                  <a:pt x="3196" y="1010"/>
                  <a:pt x="3018" y="1149"/>
                </a:cubicBezTo>
                <a:lnTo>
                  <a:pt x="3018" y="1149"/>
                </a:lnTo>
                <a:cubicBezTo>
                  <a:pt x="2795" y="1323"/>
                  <a:pt x="2554" y="1474"/>
                  <a:pt x="2336" y="1655"/>
                </a:cubicBezTo>
                <a:lnTo>
                  <a:pt x="2336" y="1655"/>
                </a:lnTo>
                <a:cubicBezTo>
                  <a:pt x="2226" y="1747"/>
                  <a:pt x="2215" y="1873"/>
                  <a:pt x="2321" y="1972"/>
                </a:cubicBezTo>
                <a:lnTo>
                  <a:pt x="2321" y="1972"/>
                </a:lnTo>
                <a:cubicBezTo>
                  <a:pt x="2432" y="2074"/>
                  <a:pt x="2592" y="2119"/>
                  <a:pt x="2736" y="2143"/>
                </a:cubicBezTo>
                <a:lnTo>
                  <a:pt x="2736" y="2143"/>
                </a:lnTo>
                <a:cubicBezTo>
                  <a:pt x="2885" y="2168"/>
                  <a:pt x="3034" y="2163"/>
                  <a:pt x="3183" y="2160"/>
                </a:cubicBezTo>
                <a:lnTo>
                  <a:pt x="3183" y="2160"/>
                </a:lnTo>
                <a:cubicBezTo>
                  <a:pt x="3538" y="2151"/>
                  <a:pt x="3892" y="2142"/>
                  <a:pt x="4247" y="2133"/>
                </a:cubicBezTo>
                <a:lnTo>
                  <a:pt x="4247" y="2133"/>
                </a:lnTo>
                <a:cubicBezTo>
                  <a:pt x="4414" y="2128"/>
                  <a:pt x="5074" y="2066"/>
                  <a:pt x="4942" y="2374"/>
                </a:cubicBezTo>
                <a:lnTo>
                  <a:pt x="4942" y="2374"/>
                </a:lnTo>
                <a:cubicBezTo>
                  <a:pt x="4824" y="2650"/>
                  <a:pt x="4676" y="2917"/>
                  <a:pt x="4544" y="3187"/>
                </a:cubicBezTo>
                <a:lnTo>
                  <a:pt x="4544" y="3187"/>
                </a:lnTo>
                <a:cubicBezTo>
                  <a:pt x="4529" y="3218"/>
                  <a:pt x="4514" y="3248"/>
                  <a:pt x="4500" y="3278"/>
                </a:cubicBezTo>
                <a:lnTo>
                  <a:pt x="4500" y="3278"/>
                </a:lnTo>
                <a:cubicBezTo>
                  <a:pt x="4437" y="3413"/>
                  <a:pt x="4447" y="3556"/>
                  <a:pt x="4517" y="3686"/>
                </a:cubicBezTo>
                <a:lnTo>
                  <a:pt x="4517" y="3686"/>
                </a:lnTo>
                <a:cubicBezTo>
                  <a:pt x="4667" y="3961"/>
                  <a:pt x="5003" y="4112"/>
                  <a:pt x="5301" y="4152"/>
                </a:cubicBezTo>
                <a:lnTo>
                  <a:pt x="5301" y="4152"/>
                </a:lnTo>
                <a:cubicBezTo>
                  <a:pt x="5595" y="4192"/>
                  <a:pt x="5914" y="4115"/>
                  <a:pt x="6205" y="4075"/>
                </a:cubicBezTo>
                <a:lnTo>
                  <a:pt x="6205" y="4075"/>
                </a:lnTo>
                <a:cubicBezTo>
                  <a:pt x="6548" y="4028"/>
                  <a:pt x="6891" y="3981"/>
                  <a:pt x="7234" y="3934"/>
                </a:cubicBezTo>
                <a:lnTo>
                  <a:pt x="7234" y="3934"/>
                </a:lnTo>
                <a:cubicBezTo>
                  <a:pt x="7370" y="3915"/>
                  <a:pt x="7502" y="3900"/>
                  <a:pt x="7637" y="3944"/>
                </a:cubicBezTo>
                <a:lnTo>
                  <a:pt x="7637" y="3944"/>
                </a:lnTo>
                <a:cubicBezTo>
                  <a:pt x="7823" y="4005"/>
                  <a:pt x="7955" y="4154"/>
                  <a:pt x="7988" y="4346"/>
                </a:cubicBezTo>
                <a:lnTo>
                  <a:pt x="7988" y="4346"/>
                </a:lnTo>
                <a:cubicBezTo>
                  <a:pt x="8020" y="4537"/>
                  <a:pt x="8051" y="4728"/>
                  <a:pt x="8082" y="4919"/>
                </a:cubicBezTo>
                <a:lnTo>
                  <a:pt x="8082" y="4919"/>
                </a:lnTo>
                <a:lnTo>
                  <a:pt x="8333" y="4919"/>
                </a:lnTo>
                <a:lnTo>
                  <a:pt x="8333" y="4144"/>
                </a:lnTo>
                <a:cubicBezTo>
                  <a:pt x="8271" y="3998"/>
                  <a:pt x="8186" y="3866"/>
                  <a:pt x="8063" y="3783"/>
                </a:cubicBezTo>
                <a:lnTo>
                  <a:pt x="8063" y="3783"/>
                </a:lnTo>
                <a:cubicBezTo>
                  <a:pt x="7809" y="3612"/>
                  <a:pt x="7391" y="3601"/>
                  <a:pt x="7082" y="3630"/>
                </a:cubicBezTo>
                <a:lnTo>
                  <a:pt x="7082" y="3630"/>
                </a:lnTo>
                <a:cubicBezTo>
                  <a:pt x="6826" y="3653"/>
                  <a:pt x="6571" y="3690"/>
                  <a:pt x="6316" y="3720"/>
                </a:cubicBezTo>
                <a:lnTo>
                  <a:pt x="6316" y="3720"/>
                </a:lnTo>
                <a:cubicBezTo>
                  <a:pt x="6018" y="3755"/>
                  <a:pt x="5719" y="3791"/>
                  <a:pt x="5420" y="3826"/>
                </a:cubicBezTo>
                <a:lnTo>
                  <a:pt x="5420" y="3826"/>
                </a:lnTo>
                <a:cubicBezTo>
                  <a:pt x="5235" y="3847"/>
                  <a:pt x="4942" y="3830"/>
                  <a:pt x="4876" y="3614"/>
                </a:cubicBezTo>
                <a:lnTo>
                  <a:pt x="4876" y="3614"/>
                </a:lnTo>
                <a:cubicBezTo>
                  <a:pt x="4837" y="3489"/>
                  <a:pt x="4926" y="3338"/>
                  <a:pt x="4972" y="3225"/>
                </a:cubicBezTo>
                <a:lnTo>
                  <a:pt x="4972" y="3225"/>
                </a:lnTo>
                <a:cubicBezTo>
                  <a:pt x="5041" y="3053"/>
                  <a:pt x="5109" y="2881"/>
                  <a:pt x="5178" y="2710"/>
                </a:cubicBezTo>
                <a:lnTo>
                  <a:pt x="5178" y="2710"/>
                </a:lnTo>
                <a:cubicBezTo>
                  <a:pt x="5223" y="2597"/>
                  <a:pt x="5312" y="2402"/>
                  <a:pt x="5265" y="2279"/>
                </a:cubicBezTo>
                <a:lnTo>
                  <a:pt x="5265" y="2279"/>
                </a:lnTo>
                <a:cubicBezTo>
                  <a:pt x="5214" y="2143"/>
                  <a:pt x="5115" y="2072"/>
                  <a:pt x="4988" y="2019"/>
                </a:cubicBezTo>
                <a:lnTo>
                  <a:pt x="4988" y="2019"/>
                </a:lnTo>
                <a:cubicBezTo>
                  <a:pt x="4851" y="1961"/>
                  <a:pt x="4654" y="1964"/>
                  <a:pt x="4506" y="1958"/>
                </a:cubicBezTo>
                <a:lnTo>
                  <a:pt x="4506" y="1958"/>
                </a:lnTo>
                <a:cubicBezTo>
                  <a:pt x="4404" y="1953"/>
                  <a:pt x="4300" y="1958"/>
                  <a:pt x="4198" y="1960"/>
                </a:cubicBezTo>
                <a:lnTo>
                  <a:pt x="4198" y="1960"/>
                </a:lnTo>
                <a:cubicBezTo>
                  <a:pt x="3843" y="1966"/>
                  <a:pt x="3488" y="1972"/>
                  <a:pt x="3132" y="1978"/>
                </a:cubicBezTo>
                <a:lnTo>
                  <a:pt x="3132" y="1978"/>
                </a:lnTo>
                <a:cubicBezTo>
                  <a:pt x="3022" y="1980"/>
                  <a:pt x="2909" y="1987"/>
                  <a:pt x="2799" y="1974"/>
                </a:cubicBezTo>
                <a:lnTo>
                  <a:pt x="2799" y="1974"/>
                </a:lnTo>
                <a:cubicBezTo>
                  <a:pt x="2726" y="1966"/>
                  <a:pt x="2541" y="1938"/>
                  <a:pt x="2572" y="1824"/>
                </a:cubicBezTo>
                <a:lnTo>
                  <a:pt x="2572" y="1824"/>
                </a:lnTo>
                <a:cubicBezTo>
                  <a:pt x="2585" y="1774"/>
                  <a:pt x="2642" y="1738"/>
                  <a:pt x="2681" y="1706"/>
                </a:cubicBezTo>
                <a:lnTo>
                  <a:pt x="2681" y="1706"/>
                </a:lnTo>
                <a:cubicBezTo>
                  <a:pt x="2815" y="1598"/>
                  <a:pt x="2949" y="1489"/>
                  <a:pt x="3083" y="1380"/>
                </a:cubicBezTo>
                <a:lnTo>
                  <a:pt x="3083" y="1380"/>
                </a:lnTo>
                <a:cubicBezTo>
                  <a:pt x="3137" y="1336"/>
                  <a:pt x="3191" y="1292"/>
                  <a:pt x="3245" y="1248"/>
                </a:cubicBezTo>
                <a:lnTo>
                  <a:pt x="3245" y="1248"/>
                </a:lnTo>
                <a:cubicBezTo>
                  <a:pt x="3310" y="1195"/>
                  <a:pt x="3363" y="1129"/>
                  <a:pt x="3297" y="1049"/>
                </a:cubicBezTo>
                <a:lnTo>
                  <a:pt x="3297" y="1049"/>
                </a:lnTo>
                <a:cubicBezTo>
                  <a:pt x="3218" y="954"/>
                  <a:pt x="3065" y="917"/>
                  <a:pt x="2950" y="894"/>
                </a:cubicBezTo>
                <a:lnTo>
                  <a:pt x="2950" y="894"/>
                </a:lnTo>
                <a:cubicBezTo>
                  <a:pt x="2862" y="877"/>
                  <a:pt x="2772" y="870"/>
                  <a:pt x="2682" y="866"/>
                </a:cubicBezTo>
                <a:lnTo>
                  <a:pt x="2682" y="866"/>
                </a:lnTo>
                <a:cubicBezTo>
                  <a:pt x="2549" y="861"/>
                  <a:pt x="2415" y="857"/>
                  <a:pt x="2281" y="852"/>
                </a:cubicBezTo>
                <a:lnTo>
                  <a:pt x="2281" y="852"/>
                </a:lnTo>
                <a:cubicBezTo>
                  <a:pt x="1986" y="841"/>
                  <a:pt x="1691" y="832"/>
                  <a:pt x="1395" y="820"/>
                </a:cubicBezTo>
                <a:lnTo>
                  <a:pt x="1395" y="820"/>
                </a:lnTo>
                <a:cubicBezTo>
                  <a:pt x="1331" y="817"/>
                  <a:pt x="1152" y="822"/>
                  <a:pt x="1111" y="756"/>
                </a:cubicBezTo>
                <a:lnTo>
                  <a:pt x="1111" y="756"/>
                </a:lnTo>
                <a:cubicBezTo>
                  <a:pt x="1079" y="703"/>
                  <a:pt x="1170" y="672"/>
                  <a:pt x="1208" y="655"/>
                </a:cubicBezTo>
                <a:lnTo>
                  <a:pt x="1208" y="655"/>
                </a:lnTo>
                <a:cubicBezTo>
                  <a:pt x="1359" y="591"/>
                  <a:pt x="1511" y="527"/>
                  <a:pt x="1662" y="463"/>
                </a:cubicBezTo>
                <a:lnTo>
                  <a:pt x="1662" y="463"/>
                </a:lnTo>
                <a:cubicBezTo>
                  <a:pt x="1719" y="439"/>
                  <a:pt x="2016" y="352"/>
                  <a:pt x="1993" y="260"/>
                </a:cubicBezTo>
                <a:lnTo>
                  <a:pt x="1993" y="260"/>
                </a:lnTo>
                <a:cubicBezTo>
                  <a:pt x="1976" y="197"/>
                  <a:pt x="1860" y="166"/>
                  <a:pt x="1808" y="151"/>
                </a:cubicBezTo>
                <a:lnTo>
                  <a:pt x="1808" y="151"/>
                </a:lnTo>
                <a:cubicBezTo>
                  <a:pt x="1751" y="135"/>
                  <a:pt x="1692" y="124"/>
                  <a:pt x="1633" y="116"/>
                </a:cubicBezTo>
                <a:lnTo>
                  <a:pt x="1633" y="116"/>
                </a:lnTo>
                <a:cubicBezTo>
                  <a:pt x="1579" y="108"/>
                  <a:pt x="1523" y="104"/>
                  <a:pt x="1468" y="100"/>
                </a:cubicBezTo>
                <a:lnTo>
                  <a:pt x="1468" y="100"/>
                </a:lnTo>
                <a:cubicBezTo>
                  <a:pt x="1174" y="80"/>
                  <a:pt x="879" y="60"/>
                  <a:pt x="585" y="40"/>
                </a:cubicBezTo>
                <a:lnTo>
                  <a:pt x="585" y="40"/>
                </a:lnTo>
                <a:cubicBezTo>
                  <a:pt x="390" y="27"/>
                  <a:pt x="195" y="13"/>
                  <a:pt x="0" y="0"/>
                </a:cubicBezTo>
                <a:lnTo>
                  <a:pt x="0" y="0"/>
                </a:lnTo>
                <a:lnTo>
                  <a:pt x="0" y="77"/>
                </a:lnTo>
                <a:close/>
              </a:path>
            </a:pathLst>
          </a:custGeom>
          <a:gradFill>
            <a:gsLst>
              <a:gs pos="0">
                <a:srgbClr val="22374F"/>
              </a:gs>
              <a:gs pos="26000">
                <a:srgbClr val="22374F"/>
              </a:gs>
              <a:gs pos="68000">
                <a:srgbClr val="3E638E"/>
              </a:gs>
              <a:gs pos="100000">
                <a:srgbClr val="A5BBD7"/>
              </a:gs>
            </a:gsLst>
            <a:path path="circle">
              <a:fillToRect b="100%" l="100%"/>
            </a:path>
            <a:tileRect r="-100%" t="-10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99" name="Google Shape;399;p39"/>
          <p:cNvGrpSpPr/>
          <p:nvPr/>
        </p:nvGrpSpPr>
        <p:grpSpPr>
          <a:xfrm>
            <a:off x="956144" y="3233328"/>
            <a:ext cx="760267" cy="1550661"/>
            <a:chOff x="838200" y="1400230"/>
            <a:chExt cx="2834700" cy="4986047"/>
          </a:xfrm>
        </p:grpSpPr>
        <p:sp>
          <p:nvSpPr>
            <p:cNvPr id="400" name="Google Shape;400;p39"/>
            <p:cNvSpPr/>
            <p:nvPr/>
          </p:nvSpPr>
          <p:spPr>
            <a:xfrm>
              <a:off x="838200" y="3835077"/>
              <a:ext cx="2834700" cy="2551200"/>
            </a:xfrm>
            <a:prstGeom prst="roundRect">
              <a:avLst>
                <a:gd fmla="val 8702" name="adj"/>
              </a:avLst>
            </a:prstGeom>
            <a:gradFill>
              <a:gsLst>
                <a:gs pos="0">
                  <a:srgbClr val="C73E01"/>
                </a:gs>
                <a:gs pos="42000">
                  <a:srgbClr val="FF7711"/>
                </a:gs>
                <a:gs pos="89000">
                  <a:srgbClr val="FFAA01"/>
                </a:gs>
                <a:gs pos="100000">
                  <a:srgbClr val="FECE02"/>
                </a:gs>
              </a:gsLst>
              <a:lin ang="660013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1" name="Google Shape;401;p39"/>
            <p:cNvSpPr/>
            <p:nvPr/>
          </p:nvSpPr>
          <p:spPr>
            <a:xfrm>
              <a:off x="984636" y="1400230"/>
              <a:ext cx="2587154" cy="4105088"/>
            </a:xfrm>
            <a:custGeom>
              <a:rect b="b" l="l" r="r" t="t"/>
              <a:pathLst>
                <a:path extrusionOk="0" h="4105088" w="2587154">
                  <a:moveTo>
                    <a:pt x="1327010" y="1244"/>
                  </a:moveTo>
                  <a:cubicBezTo>
                    <a:pt x="1399771" y="7264"/>
                    <a:pt x="1474259" y="35740"/>
                    <a:pt x="1534927" y="99394"/>
                  </a:cubicBezTo>
                  <a:cubicBezTo>
                    <a:pt x="1531029" y="94406"/>
                    <a:pt x="2405328" y="2973651"/>
                    <a:pt x="2580699" y="3553705"/>
                  </a:cubicBezTo>
                  <a:cubicBezTo>
                    <a:pt x="2586606" y="3561925"/>
                    <a:pt x="2587154" y="3570795"/>
                    <a:pt x="2587154" y="3579715"/>
                  </a:cubicBezTo>
                  <a:cubicBezTo>
                    <a:pt x="2587154" y="3869870"/>
                    <a:pt x="2008000" y="4105088"/>
                    <a:pt x="1293577" y="4105088"/>
                  </a:cubicBezTo>
                  <a:cubicBezTo>
                    <a:pt x="579154" y="4105088"/>
                    <a:pt x="0" y="3869870"/>
                    <a:pt x="0" y="3579715"/>
                  </a:cubicBezTo>
                  <a:lnTo>
                    <a:pt x="1049578" y="99394"/>
                  </a:lnTo>
                  <a:cubicBezTo>
                    <a:pt x="1089272" y="43557"/>
                    <a:pt x="1205742" y="-8790"/>
                    <a:pt x="1327010" y="1244"/>
                  </a:cubicBezTo>
                  <a:close/>
                </a:path>
              </a:pathLst>
            </a:custGeom>
            <a:gradFill>
              <a:gsLst>
                <a:gs pos="0">
                  <a:srgbClr val="C73E01"/>
                </a:gs>
                <a:gs pos="31000">
                  <a:srgbClr val="FF7711"/>
                </a:gs>
                <a:gs pos="52999">
                  <a:srgbClr val="FFB001"/>
                </a:gs>
                <a:gs pos="70000">
                  <a:srgbClr val="FF810E"/>
                </a:gs>
                <a:gs pos="89000">
                  <a:srgbClr val="D74E05"/>
                </a:gs>
                <a:gs pos="100000">
                  <a:srgbClr val="D74E05"/>
                </a:gs>
              </a:gsLst>
              <a:lin ang="1110014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2" name="Google Shape;402;p39"/>
            <p:cNvSpPr/>
            <p:nvPr/>
          </p:nvSpPr>
          <p:spPr>
            <a:xfrm>
              <a:off x="1566610" y="2318111"/>
              <a:ext cx="1421727" cy="835168"/>
            </a:xfrm>
            <a:custGeom>
              <a:rect b="b" l="l" r="r" t="t"/>
              <a:pathLst>
                <a:path extrusionOk="0" h="835168" w="1421727">
                  <a:moveTo>
                    <a:pt x="220769" y="0"/>
                  </a:moveTo>
                  <a:lnTo>
                    <a:pt x="269287" y="14659"/>
                  </a:lnTo>
                  <a:cubicBezTo>
                    <a:pt x="409014" y="50535"/>
                    <a:pt x="557574" y="69862"/>
                    <a:pt x="711602" y="69862"/>
                  </a:cubicBezTo>
                  <a:cubicBezTo>
                    <a:pt x="865630" y="69862"/>
                    <a:pt x="1014190" y="50535"/>
                    <a:pt x="1153917" y="14659"/>
                  </a:cubicBezTo>
                  <a:lnTo>
                    <a:pt x="1199972" y="744"/>
                  </a:lnTo>
                  <a:lnTo>
                    <a:pt x="1235888" y="119343"/>
                  </a:lnTo>
                  <a:cubicBezTo>
                    <a:pt x="1290009" y="298001"/>
                    <a:pt x="1348611" y="491354"/>
                    <a:pt x="1408613" y="689278"/>
                  </a:cubicBezTo>
                  <a:lnTo>
                    <a:pt x="1421727" y="732530"/>
                  </a:lnTo>
                  <a:lnTo>
                    <a:pt x="1381497" y="745558"/>
                  </a:lnTo>
                  <a:cubicBezTo>
                    <a:pt x="1169878" y="803795"/>
                    <a:pt x="944881" y="835168"/>
                    <a:pt x="711603" y="835168"/>
                  </a:cubicBezTo>
                  <a:cubicBezTo>
                    <a:pt x="478325" y="835168"/>
                    <a:pt x="253329" y="803795"/>
                    <a:pt x="41709" y="745558"/>
                  </a:cubicBezTo>
                  <a:lnTo>
                    <a:pt x="0" y="732051"/>
                  </a:lnTo>
                  <a:lnTo>
                    <a:pt x="220769" y="0"/>
                  </a:lnTo>
                  <a:close/>
                </a:path>
              </a:pathLst>
            </a:custGeom>
            <a:gradFill>
              <a:gsLst>
                <a:gs pos="0">
                  <a:srgbClr val="FFFFFF"/>
                </a:gs>
                <a:gs pos="55000">
                  <a:srgbClr val="FFFFFF"/>
                </a:gs>
                <a:gs pos="98000">
                  <a:srgbClr val="FFFFFF"/>
                </a:gs>
                <a:gs pos="100000">
                  <a:srgbClr val="FFFFFF"/>
                </a:gs>
              </a:gsLst>
              <a:lin ang="1110014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3" name="Google Shape;403;p39"/>
            <p:cNvSpPr/>
            <p:nvPr/>
          </p:nvSpPr>
          <p:spPr>
            <a:xfrm>
              <a:off x="1142781" y="3730844"/>
              <a:ext cx="2276998" cy="900252"/>
            </a:xfrm>
            <a:custGeom>
              <a:rect b="b" l="l" r="r" t="t"/>
              <a:pathLst>
                <a:path extrusionOk="0" h="900252" w="2276998">
                  <a:moveTo>
                    <a:pt x="218553" y="0"/>
                  </a:moveTo>
                  <a:lnTo>
                    <a:pt x="354010" y="38453"/>
                  </a:lnTo>
                  <a:cubicBezTo>
                    <a:pt x="603297" y="100587"/>
                    <a:pt x="877372" y="134946"/>
                    <a:pt x="1165066" y="134946"/>
                  </a:cubicBezTo>
                  <a:cubicBezTo>
                    <a:pt x="1452760" y="134946"/>
                    <a:pt x="1726836" y="100587"/>
                    <a:pt x="1976122" y="38453"/>
                  </a:cubicBezTo>
                  <a:lnTo>
                    <a:pt x="2056548" y="15622"/>
                  </a:lnTo>
                  <a:lnTo>
                    <a:pt x="2101510" y="163885"/>
                  </a:lnTo>
                  <a:cubicBezTo>
                    <a:pt x="2158783" y="352742"/>
                    <a:pt x="2212836" y="530984"/>
                    <a:pt x="2260589" y="688486"/>
                  </a:cubicBezTo>
                  <a:lnTo>
                    <a:pt x="2276998" y="742611"/>
                  </a:lnTo>
                  <a:lnTo>
                    <a:pt x="2274013" y="743617"/>
                  </a:lnTo>
                  <a:cubicBezTo>
                    <a:pt x="1933167" y="844478"/>
                    <a:pt x="1558427" y="900252"/>
                    <a:pt x="1165066" y="900252"/>
                  </a:cubicBezTo>
                  <a:cubicBezTo>
                    <a:pt x="771706" y="900252"/>
                    <a:pt x="396965" y="844478"/>
                    <a:pt x="56119" y="743617"/>
                  </a:cubicBezTo>
                  <a:lnTo>
                    <a:pt x="0" y="724704"/>
                  </a:lnTo>
                  <a:lnTo>
                    <a:pt x="218553" y="0"/>
                  </a:lnTo>
                  <a:close/>
                </a:path>
              </a:pathLst>
            </a:custGeom>
            <a:gradFill>
              <a:gsLst>
                <a:gs pos="0">
                  <a:srgbClr val="FFFFFF"/>
                </a:gs>
                <a:gs pos="55000">
                  <a:srgbClr val="FFFFFF"/>
                </a:gs>
                <a:gs pos="98000">
                  <a:srgbClr val="FFFFFF"/>
                </a:gs>
                <a:gs pos="100000">
                  <a:srgbClr val="FFFFFF"/>
                </a:gs>
              </a:gsLst>
              <a:lin ang="1110014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404" name="Google Shape;404;p39"/>
          <p:cNvGrpSpPr/>
          <p:nvPr/>
        </p:nvGrpSpPr>
        <p:grpSpPr>
          <a:xfrm>
            <a:off x="4016433" y="2121488"/>
            <a:ext cx="765936" cy="1303353"/>
            <a:chOff x="838200" y="1400230"/>
            <a:chExt cx="2834700" cy="4986047"/>
          </a:xfrm>
        </p:grpSpPr>
        <p:sp>
          <p:nvSpPr>
            <p:cNvPr id="405" name="Google Shape;405;p39"/>
            <p:cNvSpPr/>
            <p:nvPr/>
          </p:nvSpPr>
          <p:spPr>
            <a:xfrm>
              <a:off x="838200" y="3835077"/>
              <a:ext cx="2834700" cy="2551200"/>
            </a:xfrm>
            <a:prstGeom prst="roundRect">
              <a:avLst>
                <a:gd fmla="val 8702" name="adj"/>
              </a:avLst>
            </a:prstGeom>
            <a:gradFill>
              <a:gsLst>
                <a:gs pos="0">
                  <a:srgbClr val="C73E01"/>
                </a:gs>
                <a:gs pos="42000">
                  <a:srgbClr val="FF7711"/>
                </a:gs>
                <a:gs pos="89000">
                  <a:srgbClr val="FFAA01"/>
                </a:gs>
                <a:gs pos="100000">
                  <a:srgbClr val="FECE02"/>
                </a:gs>
              </a:gsLst>
              <a:lin ang="660013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6" name="Google Shape;406;p39"/>
            <p:cNvSpPr/>
            <p:nvPr/>
          </p:nvSpPr>
          <p:spPr>
            <a:xfrm>
              <a:off x="984636" y="1400230"/>
              <a:ext cx="2587154" cy="4105088"/>
            </a:xfrm>
            <a:custGeom>
              <a:rect b="b" l="l" r="r" t="t"/>
              <a:pathLst>
                <a:path extrusionOk="0" h="4105088" w="2587154">
                  <a:moveTo>
                    <a:pt x="1327010" y="1244"/>
                  </a:moveTo>
                  <a:cubicBezTo>
                    <a:pt x="1399771" y="7264"/>
                    <a:pt x="1474259" y="35740"/>
                    <a:pt x="1534927" y="99394"/>
                  </a:cubicBezTo>
                  <a:cubicBezTo>
                    <a:pt x="1531029" y="94406"/>
                    <a:pt x="2405328" y="2973651"/>
                    <a:pt x="2580699" y="3553705"/>
                  </a:cubicBezTo>
                  <a:cubicBezTo>
                    <a:pt x="2586606" y="3561925"/>
                    <a:pt x="2587154" y="3570795"/>
                    <a:pt x="2587154" y="3579715"/>
                  </a:cubicBezTo>
                  <a:cubicBezTo>
                    <a:pt x="2587154" y="3869870"/>
                    <a:pt x="2008000" y="4105088"/>
                    <a:pt x="1293577" y="4105088"/>
                  </a:cubicBezTo>
                  <a:cubicBezTo>
                    <a:pt x="579154" y="4105088"/>
                    <a:pt x="0" y="3869870"/>
                    <a:pt x="0" y="3579715"/>
                  </a:cubicBezTo>
                  <a:lnTo>
                    <a:pt x="1049578" y="99394"/>
                  </a:lnTo>
                  <a:cubicBezTo>
                    <a:pt x="1089272" y="43557"/>
                    <a:pt x="1205742" y="-8790"/>
                    <a:pt x="1327010" y="1244"/>
                  </a:cubicBezTo>
                  <a:close/>
                </a:path>
              </a:pathLst>
            </a:custGeom>
            <a:gradFill>
              <a:gsLst>
                <a:gs pos="0">
                  <a:srgbClr val="C73E01"/>
                </a:gs>
                <a:gs pos="31000">
                  <a:srgbClr val="FF7711"/>
                </a:gs>
                <a:gs pos="52999">
                  <a:srgbClr val="FFB001"/>
                </a:gs>
                <a:gs pos="70000">
                  <a:srgbClr val="FF810E"/>
                </a:gs>
                <a:gs pos="89000">
                  <a:srgbClr val="D74E05"/>
                </a:gs>
                <a:gs pos="100000">
                  <a:srgbClr val="D74E05"/>
                </a:gs>
              </a:gsLst>
              <a:lin ang="1110014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7" name="Google Shape;407;p39"/>
            <p:cNvSpPr/>
            <p:nvPr/>
          </p:nvSpPr>
          <p:spPr>
            <a:xfrm>
              <a:off x="1566610" y="2318111"/>
              <a:ext cx="1421727" cy="835168"/>
            </a:xfrm>
            <a:custGeom>
              <a:rect b="b" l="l" r="r" t="t"/>
              <a:pathLst>
                <a:path extrusionOk="0" h="835168" w="1421727">
                  <a:moveTo>
                    <a:pt x="220769" y="0"/>
                  </a:moveTo>
                  <a:lnTo>
                    <a:pt x="269287" y="14659"/>
                  </a:lnTo>
                  <a:cubicBezTo>
                    <a:pt x="409014" y="50535"/>
                    <a:pt x="557574" y="69862"/>
                    <a:pt x="711602" y="69862"/>
                  </a:cubicBezTo>
                  <a:cubicBezTo>
                    <a:pt x="865630" y="69862"/>
                    <a:pt x="1014190" y="50535"/>
                    <a:pt x="1153917" y="14659"/>
                  </a:cubicBezTo>
                  <a:lnTo>
                    <a:pt x="1199972" y="744"/>
                  </a:lnTo>
                  <a:lnTo>
                    <a:pt x="1235888" y="119343"/>
                  </a:lnTo>
                  <a:cubicBezTo>
                    <a:pt x="1290009" y="298001"/>
                    <a:pt x="1348611" y="491354"/>
                    <a:pt x="1408613" y="689278"/>
                  </a:cubicBezTo>
                  <a:lnTo>
                    <a:pt x="1421727" y="732530"/>
                  </a:lnTo>
                  <a:lnTo>
                    <a:pt x="1381497" y="745558"/>
                  </a:lnTo>
                  <a:cubicBezTo>
                    <a:pt x="1169878" y="803795"/>
                    <a:pt x="944881" y="835168"/>
                    <a:pt x="711603" y="835168"/>
                  </a:cubicBezTo>
                  <a:cubicBezTo>
                    <a:pt x="478325" y="835168"/>
                    <a:pt x="253329" y="803795"/>
                    <a:pt x="41709" y="745558"/>
                  </a:cubicBezTo>
                  <a:lnTo>
                    <a:pt x="0" y="732051"/>
                  </a:lnTo>
                  <a:lnTo>
                    <a:pt x="220769" y="0"/>
                  </a:lnTo>
                  <a:close/>
                </a:path>
              </a:pathLst>
            </a:custGeom>
            <a:gradFill>
              <a:gsLst>
                <a:gs pos="0">
                  <a:srgbClr val="FFFFFF"/>
                </a:gs>
                <a:gs pos="55000">
                  <a:srgbClr val="FFFFFF"/>
                </a:gs>
                <a:gs pos="98000">
                  <a:srgbClr val="FFFFFF"/>
                </a:gs>
                <a:gs pos="100000">
                  <a:srgbClr val="FFFFFF"/>
                </a:gs>
              </a:gsLst>
              <a:lin ang="1110014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08" name="Google Shape;408;p39"/>
            <p:cNvSpPr/>
            <p:nvPr/>
          </p:nvSpPr>
          <p:spPr>
            <a:xfrm>
              <a:off x="1142781" y="3730844"/>
              <a:ext cx="2276998" cy="900252"/>
            </a:xfrm>
            <a:custGeom>
              <a:rect b="b" l="l" r="r" t="t"/>
              <a:pathLst>
                <a:path extrusionOk="0" h="900252" w="2276998">
                  <a:moveTo>
                    <a:pt x="218553" y="0"/>
                  </a:moveTo>
                  <a:lnTo>
                    <a:pt x="354010" y="38453"/>
                  </a:lnTo>
                  <a:cubicBezTo>
                    <a:pt x="603297" y="100587"/>
                    <a:pt x="877372" y="134946"/>
                    <a:pt x="1165066" y="134946"/>
                  </a:cubicBezTo>
                  <a:cubicBezTo>
                    <a:pt x="1452760" y="134946"/>
                    <a:pt x="1726836" y="100587"/>
                    <a:pt x="1976122" y="38453"/>
                  </a:cubicBezTo>
                  <a:lnTo>
                    <a:pt x="2056548" y="15622"/>
                  </a:lnTo>
                  <a:lnTo>
                    <a:pt x="2101510" y="163885"/>
                  </a:lnTo>
                  <a:cubicBezTo>
                    <a:pt x="2158783" y="352742"/>
                    <a:pt x="2212836" y="530984"/>
                    <a:pt x="2260589" y="688486"/>
                  </a:cubicBezTo>
                  <a:lnTo>
                    <a:pt x="2276998" y="742611"/>
                  </a:lnTo>
                  <a:lnTo>
                    <a:pt x="2274013" y="743617"/>
                  </a:lnTo>
                  <a:cubicBezTo>
                    <a:pt x="1933167" y="844478"/>
                    <a:pt x="1558427" y="900252"/>
                    <a:pt x="1165066" y="900252"/>
                  </a:cubicBezTo>
                  <a:cubicBezTo>
                    <a:pt x="771706" y="900252"/>
                    <a:pt x="396965" y="844478"/>
                    <a:pt x="56119" y="743617"/>
                  </a:cubicBezTo>
                  <a:lnTo>
                    <a:pt x="0" y="724704"/>
                  </a:lnTo>
                  <a:lnTo>
                    <a:pt x="218553" y="0"/>
                  </a:lnTo>
                  <a:close/>
                </a:path>
              </a:pathLst>
            </a:custGeom>
            <a:gradFill>
              <a:gsLst>
                <a:gs pos="0">
                  <a:srgbClr val="FFFFFF"/>
                </a:gs>
                <a:gs pos="55000">
                  <a:srgbClr val="FFFFFF"/>
                </a:gs>
                <a:gs pos="98000">
                  <a:srgbClr val="FFFFFF"/>
                </a:gs>
                <a:gs pos="100000">
                  <a:srgbClr val="FFFFFF"/>
                </a:gs>
              </a:gsLst>
              <a:lin ang="1110014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409" name="Google Shape;409;p39"/>
          <p:cNvGrpSpPr/>
          <p:nvPr/>
        </p:nvGrpSpPr>
        <p:grpSpPr>
          <a:xfrm>
            <a:off x="6049998" y="1341133"/>
            <a:ext cx="601807" cy="1023635"/>
            <a:chOff x="838200" y="1400230"/>
            <a:chExt cx="2834700" cy="4986047"/>
          </a:xfrm>
        </p:grpSpPr>
        <p:sp>
          <p:nvSpPr>
            <p:cNvPr id="410" name="Google Shape;410;p39"/>
            <p:cNvSpPr/>
            <p:nvPr/>
          </p:nvSpPr>
          <p:spPr>
            <a:xfrm>
              <a:off x="838200" y="3835077"/>
              <a:ext cx="2834700" cy="2551200"/>
            </a:xfrm>
            <a:prstGeom prst="roundRect">
              <a:avLst>
                <a:gd fmla="val 8702" name="adj"/>
              </a:avLst>
            </a:prstGeom>
            <a:gradFill>
              <a:gsLst>
                <a:gs pos="0">
                  <a:srgbClr val="C73E01"/>
                </a:gs>
                <a:gs pos="42000">
                  <a:srgbClr val="FF7711"/>
                </a:gs>
                <a:gs pos="89000">
                  <a:srgbClr val="FFAA01"/>
                </a:gs>
                <a:gs pos="100000">
                  <a:srgbClr val="FECE02"/>
                </a:gs>
              </a:gsLst>
              <a:lin ang="660013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11" name="Google Shape;411;p39"/>
            <p:cNvSpPr/>
            <p:nvPr/>
          </p:nvSpPr>
          <p:spPr>
            <a:xfrm>
              <a:off x="984636" y="1400230"/>
              <a:ext cx="2587154" cy="4105088"/>
            </a:xfrm>
            <a:custGeom>
              <a:rect b="b" l="l" r="r" t="t"/>
              <a:pathLst>
                <a:path extrusionOk="0" h="4105088" w="2587154">
                  <a:moveTo>
                    <a:pt x="1327010" y="1244"/>
                  </a:moveTo>
                  <a:cubicBezTo>
                    <a:pt x="1399771" y="7264"/>
                    <a:pt x="1474259" y="35740"/>
                    <a:pt x="1534927" y="99394"/>
                  </a:cubicBezTo>
                  <a:cubicBezTo>
                    <a:pt x="1531029" y="94406"/>
                    <a:pt x="2405328" y="2973651"/>
                    <a:pt x="2580699" y="3553705"/>
                  </a:cubicBezTo>
                  <a:cubicBezTo>
                    <a:pt x="2586606" y="3561925"/>
                    <a:pt x="2587154" y="3570795"/>
                    <a:pt x="2587154" y="3579715"/>
                  </a:cubicBezTo>
                  <a:cubicBezTo>
                    <a:pt x="2587154" y="3869870"/>
                    <a:pt x="2008000" y="4105088"/>
                    <a:pt x="1293577" y="4105088"/>
                  </a:cubicBezTo>
                  <a:cubicBezTo>
                    <a:pt x="579154" y="4105088"/>
                    <a:pt x="0" y="3869870"/>
                    <a:pt x="0" y="3579715"/>
                  </a:cubicBezTo>
                  <a:lnTo>
                    <a:pt x="1049578" y="99394"/>
                  </a:lnTo>
                  <a:cubicBezTo>
                    <a:pt x="1089272" y="43557"/>
                    <a:pt x="1205742" y="-8790"/>
                    <a:pt x="1327010" y="1244"/>
                  </a:cubicBezTo>
                  <a:close/>
                </a:path>
              </a:pathLst>
            </a:custGeom>
            <a:gradFill>
              <a:gsLst>
                <a:gs pos="0">
                  <a:srgbClr val="C73E01"/>
                </a:gs>
                <a:gs pos="31000">
                  <a:srgbClr val="FF7711"/>
                </a:gs>
                <a:gs pos="52999">
                  <a:srgbClr val="FFB001"/>
                </a:gs>
                <a:gs pos="70000">
                  <a:srgbClr val="FF810E"/>
                </a:gs>
                <a:gs pos="89000">
                  <a:srgbClr val="D74E05"/>
                </a:gs>
                <a:gs pos="100000">
                  <a:srgbClr val="D74E05"/>
                </a:gs>
              </a:gsLst>
              <a:lin ang="1110014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12" name="Google Shape;412;p39"/>
            <p:cNvSpPr/>
            <p:nvPr/>
          </p:nvSpPr>
          <p:spPr>
            <a:xfrm>
              <a:off x="1566610" y="2318111"/>
              <a:ext cx="1421727" cy="835168"/>
            </a:xfrm>
            <a:custGeom>
              <a:rect b="b" l="l" r="r" t="t"/>
              <a:pathLst>
                <a:path extrusionOk="0" h="835168" w="1421727">
                  <a:moveTo>
                    <a:pt x="220769" y="0"/>
                  </a:moveTo>
                  <a:lnTo>
                    <a:pt x="269287" y="14659"/>
                  </a:lnTo>
                  <a:cubicBezTo>
                    <a:pt x="409014" y="50535"/>
                    <a:pt x="557574" y="69862"/>
                    <a:pt x="711602" y="69862"/>
                  </a:cubicBezTo>
                  <a:cubicBezTo>
                    <a:pt x="865630" y="69862"/>
                    <a:pt x="1014190" y="50535"/>
                    <a:pt x="1153917" y="14659"/>
                  </a:cubicBezTo>
                  <a:lnTo>
                    <a:pt x="1199972" y="744"/>
                  </a:lnTo>
                  <a:lnTo>
                    <a:pt x="1235888" y="119343"/>
                  </a:lnTo>
                  <a:cubicBezTo>
                    <a:pt x="1290009" y="298001"/>
                    <a:pt x="1348611" y="491354"/>
                    <a:pt x="1408613" y="689278"/>
                  </a:cubicBezTo>
                  <a:lnTo>
                    <a:pt x="1421727" y="732530"/>
                  </a:lnTo>
                  <a:lnTo>
                    <a:pt x="1381497" y="745558"/>
                  </a:lnTo>
                  <a:cubicBezTo>
                    <a:pt x="1169878" y="803795"/>
                    <a:pt x="944881" y="835168"/>
                    <a:pt x="711603" y="835168"/>
                  </a:cubicBezTo>
                  <a:cubicBezTo>
                    <a:pt x="478325" y="835168"/>
                    <a:pt x="253329" y="803795"/>
                    <a:pt x="41709" y="745558"/>
                  </a:cubicBezTo>
                  <a:lnTo>
                    <a:pt x="0" y="732051"/>
                  </a:lnTo>
                  <a:lnTo>
                    <a:pt x="220769" y="0"/>
                  </a:lnTo>
                  <a:close/>
                </a:path>
              </a:pathLst>
            </a:custGeom>
            <a:gradFill>
              <a:gsLst>
                <a:gs pos="0">
                  <a:srgbClr val="FFFFFF"/>
                </a:gs>
                <a:gs pos="55000">
                  <a:srgbClr val="FFFFFF"/>
                </a:gs>
                <a:gs pos="98000">
                  <a:srgbClr val="FFFFFF"/>
                </a:gs>
                <a:gs pos="100000">
                  <a:srgbClr val="FFFFFF"/>
                </a:gs>
              </a:gsLst>
              <a:lin ang="1110014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13" name="Google Shape;413;p39"/>
            <p:cNvSpPr/>
            <p:nvPr/>
          </p:nvSpPr>
          <p:spPr>
            <a:xfrm>
              <a:off x="1142781" y="3730844"/>
              <a:ext cx="2276998" cy="900252"/>
            </a:xfrm>
            <a:custGeom>
              <a:rect b="b" l="l" r="r" t="t"/>
              <a:pathLst>
                <a:path extrusionOk="0" h="900252" w="2276998">
                  <a:moveTo>
                    <a:pt x="218553" y="0"/>
                  </a:moveTo>
                  <a:lnTo>
                    <a:pt x="354010" y="38453"/>
                  </a:lnTo>
                  <a:cubicBezTo>
                    <a:pt x="603297" y="100587"/>
                    <a:pt x="877372" y="134946"/>
                    <a:pt x="1165066" y="134946"/>
                  </a:cubicBezTo>
                  <a:cubicBezTo>
                    <a:pt x="1452760" y="134946"/>
                    <a:pt x="1726836" y="100587"/>
                    <a:pt x="1976122" y="38453"/>
                  </a:cubicBezTo>
                  <a:lnTo>
                    <a:pt x="2056548" y="15622"/>
                  </a:lnTo>
                  <a:lnTo>
                    <a:pt x="2101510" y="163885"/>
                  </a:lnTo>
                  <a:cubicBezTo>
                    <a:pt x="2158783" y="352742"/>
                    <a:pt x="2212836" y="530984"/>
                    <a:pt x="2260589" y="688486"/>
                  </a:cubicBezTo>
                  <a:lnTo>
                    <a:pt x="2276998" y="742611"/>
                  </a:lnTo>
                  <a:lnTo>
                    <a:pt x="2274013" y="743617"/>
                  </a:lnTo>
                  <a:cubicBezTo>
                    <a:pt x="1933167" y="844478"/>
                    <a:pt x="1558427" y="900252"/>
                    <a:pt x="1165066" y="900252"/>
                  </a:cubicBezTo>
                  <a:cubicBezTo>
                    <a:pt x="771706" y="900252"/>
                    <a:pt x="396965" y="844478"/>
                    <a:pt x="56119" y="743617"/>
                  </a:cubicBezTo>
                  <a:lnTo>
                    <a:pt x="0" y="724704"/>
                  </a:lnTo>
                  <a:lnTo>
                    <a:pt x="218553" y="0"/>
                  </a:lnTo>
                  <a:close/>
                </a:path>
              </a:pathLst>
            </a:custGeom>
            <a:gradFill>
              <a:gsLst>
                <a:gs pos="0">
                  <a:srgbClr val="FFFFFF"/>
                </a:gs>
                <a:gs pos="55000">
                  <a:srgbClr val="FFFFFF"/>
                </a:gs>
                <a:gs pos="98000">
                  <a:srgbClr val="FFFFFF"/>
                </a:gs>
                <a:gs pos="100000">
                  <a:srgbClr val="FFFFFF"/>
                </a:gs>
              </a:gsLst>
              <a:lin ang="1110014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414" name="Google Shape;414;p39"/>
          <p:cNvGrpSpPr/>
          <p:nvPr/>
        </p:nvGrpSpPr>
        <p:grpSpPr>
          <a:xfrm>
            <a:off x="7517112" y="833505"/>
            <a:ext cx="460355" cy="783308"/>
            <a:chOff x="838200" y="1400230"/>
            <a:chExt cx="2834700" cy="4986047"/>
          </a:xfrm>
        </p:grpSpPr>
        <p:sp>
          <p:nvSpPr>
            <p:cNvPr id="415" name="Google Shape;415;p39"/>
            <p:cNvSpPr/>
            <p:nvPr/>
          </p:nvSpPr>
          <p:spPr>
            <a:xfrm>
              <a:off x="838200" y="3835077"/>
              <a:ext cx="2834700" cy="2551200"/>
            </a:xfrm>
            <a:prstGeom prst="roundRect">
              <a:avLst>
                <a:gd fmla="val 8702" name="adj"/>
              </a:avLst>
            </a:prstGeom>
            <a:gradFill>
              <a:gsLst>
                <a:gs pos="0">
                  <a:srgbClr val="C73E01"/>
                </a:gs>
                <a:gs pos="42000">
                  <a:srgbClr val="FF7711"/>
                </a:gs>
                <a:gs pos="89000">
                  <a:srgbClr val="FFAA01"/>
                </a:gs>
                <a:gs pos="100000">
                  <a:srgbClr val="FECE02"/>
                </a:gs>
              </a:gsLst>
              <a:lin ang="660013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16" name="Google Shape;416;p39"/>
            <p:cNvSpPr/>
            <p:nvPr/>
          </p:nvSpPr>
          <p:spPr>
            <a:xfrm>
              <a:off x="984636" y="1400230"/>
              <a:ext cx="2587154" cy="4105088"/>
            </a:xfrm>
            <a:custGeom>
              <a:rect b="b" l="l" r="r" t="t"/>
              <a:pathLst>
                <a:path extrusionOk="0" h="4105088" w="2587154">
                  <a:moveTo>
                    <a:pt x="1327010" y="1244"/>
                  </a:moveTo>
                  <a:cubicBezTo>
                    <a:pt x="1399771" y="7264"/>
                    <a:pt x="1474259" y="35740"/>
                    <a:pt x="1534927" y="99394"/>
                  </a:cubicBezTo>
                  <a:cubicBezTo>
                    <a:pt x="1531029" y="94406"/>
                    <a:pt x="2405328" y="2973651"/>
                    <a:pt x="2580699" y="3553705"/>
                  </a:cubicBezTo>
                  <a:cubicBezTo>
                    <a:pt x="2586606" y="3561925"/>
                    <a:pt x="2587154" y="3570795"/>
                    <a:pt x="2587154" y="3579715"/>
                  </a:cubicBezTo>
                  <a:cubicBezTo>
                    <a:pt x="2587154" y="3869870"/>
                    <a:pt x="2008000" y="4105088"/>
                    <a:pt x="1293577" y="4105088"/>
                  </a:cubicBezTo>
                  <a:cubicBezTo>
                    <a:pt x="579154" y="4105088"/>
                    <a:pt x="0" y="3869870"/>
                    <a:pt x="0" y="3579715"/>
                  </a:cubicBezTo>
                  <a:lnTo>
                    <a:pt x="1049578" y="99394"/>
                  </a:lnTo>
                  <a:cubicBezTo>
                    <a:pt x="1089272" y="43557"/>
                    <a:pt x="1205742" y="-8790"/>
                    <a:pt x="1327010" y="1244"/>
                  </a:cubicBezTo>
                  <a:close/>
                </a:path>
              </a:pathLst>
            </a:custGeom>
            <a:gradFill>
              <a:gsLst>
                <a:gs pos="0">
                  <a:srgbClr val="C73E01"/>
                </a:gs>
                <a:gs pos="31000">
                  <a:srgbClr val="FF7711"/>
                </a:gs>
                <a:gs pos="52999">
                  <a:srgbClr val="FFB001"/>
                </a:gs>
                <a:gs pos="70000">
                  <a:srgbClr val="FF810E"/>
                </a:gs>
                <a:gs pos="89000">
                  <a:srgbClr val="D74E05"/>
                </a:gs>
                <a:gs pos="100000">
                  <a:srgbClr val="D74E05"/>
                </a:gs>
              </a:gsLst>
              <a:lin ang="1110014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17" name="Google Shape;417;p39"/>
            <p:cNvSpPr/>
            <p:nvPr/>
          </p:nvSpPr>
          <p:spPr>
            <a:xfrm>
              <a:off x="1566610" y="2318111"/>
              <a:ext cx="1421727" cy="835168"/>
            </a:xfrm>
            <a:custGeom>
              <a:rect b="b" l="l" r="r" t="t"/>
              <a:pathLst>
                <a:path extrusionOk="0" h="835168" w="1421727">
                  <a:moveTo>
                    <a:pt x="220769" y="0"/>
                  </a:moveTo>
                  <a:lnTo>
                    <a:pt x="269287" y="14659"/>
                  </a:lnTo>
                  <a:cubicBezTo>
                    <a:pt x="409014" y="50535"/>
                    <a:pt x="557574" y="69862"/>
                    <a:pt x="711602" y="69862"/>
                  </a:cubicBezTo>
                  <a:cubicBezTo>
                    <a:pt x="865630" y="69862"/>
                    <a:pt x="1014190" y="50535"/>
                    <a:pt x="1153917" y="14659"/>
                  </a:cubicBezTo>
                  <a:lnTo>
                    <a:pt x="1199972" y="744"/>
                  </a:lnTo>
                  <a:lnTo>
                    <a:pt x="1235888" y="119343"/>
                  </a:lnTo>
                  <a:cubicBezTo>
                    <a:pt x="1290009" y="298001"/>
                    <a:pt x="1348611" y="491354"/>
                    <a:pt x="1408613" y="689278"/>
                  </a:cubicBezTo>
                  <a:lnTo>
                    <a:pt x="1421727" y="732530"/>
                  </a:lnTo>
                  <a:lnTo>
                    <a:pt x="1381497" y="745558"/>
                  </a:lnTo>
                  <a:cubicBezTo>
                    <a:pt x="1169878" y="803795"/>
                    <a:pt x="944881" y="835168"/>
                    <a:pt x="711603" y="835168"/>
                  </a:cubicBezTo>
                  <a:cubicBezTo>
                    <a:pt x="478325" y="835168"/>
                    <a:pt x="253329" y="803795"/>
                    <a:pt x="41709" y="745558"/>
                  </a:cubicBezTo>
                  <a:lnTo>
                    <a:pt x="0" y="732051"/>
                  </a:lnTo>
                  <a:lnTo>
                    <a:pt x="220769" y="0"/>
                  </a:lnTo>
                  <a:close/>
                </a:path>
              </a:pathLst>
            </a:custGeom>
            <a:gradFill>
              <a:gsLst>
                <a:gs pos="0">
                  <a:srgbClr val="FFFFFF"/>
                </a:gs>
                <a:gs pos="55000">
                  <a:srgbClr val="FFFFFF"/>
                </a:gs>
                <a:gs pos="98000">
                  <a:srgbClr val="FFFFFF"/>
                </a:gs>
                <a:gs pos="100000">
                  <a:srgbClr val="FFFFFF"/>
                </a:gs>
              </a:gsLst>
              <a:lin ang="1110014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18" name="Google Shape;418;p39"/>
            <p:cNvSpPr/>
            <p:nvPr/>
          </p:nvSpPr>
          <p:spPr>
            <a:xfrm>
              <a:off x="1142781" y="3730844"/>
              <a:ext cx="2276998" cy="900252"/>
            </a:xfrm>
            <a:custGeom>
              <a:rect b="b" l="l" r="r" t="t"/>
              <a:pathLst>
                <a:path extrusionOk="0" h="900252" w="2276998">
                  <a:moveTo>
                    <a:pt x="218553" y="0"/>
                  </a:moveTo>
                  <a:lnTo>
                    <a:pt x="354010" y="38453"/>
                  </a:lnTo>
                  <a:cubicBezTo>
                    <a:pt x="603297" y="100587"/>
                    <a:pt x="877372" y="134946"/>
                    <a:pt x="1165066" y="134946"/>
                  </a:cubicBezTo>
                  <a:cubicBezTo>
                    <a:pt x="1452760" y="134946"/>
                    <a:pt x="1726836" y="100587"/>
                    <a:pt x="1976122" y="38453"/>
                  </a:cubicBezTo>
                  <a:lnTo>
                    <a:pt x="2056548" y="15622"/>
                  </a:lnTo>
                  <a:lnTo>
                    <a:pt x="2101510" y="163885"/>
                  </a:lnTo>
                  <a:cubicBezTo>
                    <a:pt x="2158783" y="352742"/>
                    <a:pt x="2212836" y="530984"/>
                    <a:pt x="2260589" y="688486"/>
                  </a:cubicBezTo>
                  <a:lnTo>
                    <a:pt x="2276998" y="742611"/>
                  </a:lnTo>
                  <a:lnTo>
                    <a:pt x="2274013" y="743617"/>
                  </a:lnTo>
                  <a:cubicBezTo>
                    <a:pt x="1933167" y="844478"/>
                    <a:pt x="1558427" y="900252"/>
                    <a:pt x="1165066" y="900252"/>
                  </a:cubicBezTo>
                  <a:cubicBezTo>
                    <a:pt x="771706" y="900252"/>
                    <a:pt x="396965" y="844478"/>
                    <a:pt x="56119" y="743617"/>
                  </a:cubicBezTo>
                  <a:lnTo>
                    <a:pt x="0" y="724704"/>
                  </a:lnTo>
                  <a:lnTo>
                    <a:pt x="218553" y="0"/>
                  </a:lnTo>
                  <a:close/>
                </a:path>
              </a:pathLst>
            </a:custGeom>
            <a:gradFill>
              <a:gsLst>
                <a:gs pos="0">
                  <a:srgbClr val="FFFFFF"/>
                </a:gs>
                <a:gs pos="55000">
                  <a:srgbClr val="FFFFFF"/>
                </a:gs>
                <a:gs pos="98000">
                  <a:srgbClr val="FFFFFF"/>
                </a:gs>
                <a:gs pos="100000">
                  <a:srgbClr val="FFFFFF"/>
                </a:gs>
              </a:gsLst>
              <a:lin ang="1110014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419" name="Google Shape;419;p39"/>
          <p:cNvGrpSpPr/>
          <p:nvPr/>
        </p:nvGrpSpPr>
        <p:grpSpPr>
          <a:xfrm>
            <a:off x="4649698" y="3447570"/>
            <a:ext cx="2191002" cy="1350489"/>
            <a:chOff x="8646207" y="4105048"/>
            <a:chExt cx="2937000" cy="1871261"/>
          </a:xfrm>
        </p:grpSpPr>
        <p:sp>
          <p:nvSpPr>
            <p:cNvPr id="420" name="Google Shape;420;p39"/>
            <p:cNvSpPr txBox="1"/>
            <p:nvPr/>
          </p:nvSpPr>
          <p:spPr>
            <a:xfrm>
              <a:off x="8646207" y="4105048"/>
              <a:ext cx="2937000" cy="523200"/>
            </a:xfrm>
            <a:prstGeom prst="rect">
              <a:avLst/>
            </a:prstGeom>
            <a:noFill/>
            <a:ln>
              <a:noFill/>
            </a:ln>
          </p:spPr>
          <p:txBody>
            <a:bodyPr anchorCtr="0" anchor="b" bIns="45700" lIns="0" spcFirstLastPara="1" rIns="0" wrap="square" tIns="45700">
              <a:noAutofit/>
            </a:bodyPr>
            <a:lstStyle/>
            <a:p>
              <a:pPr indent="0" lvl="0" marL="0" marR="0" rtl="0" algn="l">
                <a:spcBef>
                  <a:spcPts val="0"/>
                </a:spcBef>
                <a:spcAft>
                  <a:spcPts val="0"/>
                </a:spcAft>
                <a:buNone/>
              </a:pPr>
              <a:r>
                <a:rPr b="1" lang="en" sz="2200">
                  <a:solidFill>
                    <a:srgbClr val="FFFFFF"/>
                  </a:solidFill>
                  <a:latin typeface="Titillium Web"/>
                  <a:ea typeface="Titillium Web"/>
                  <a:cs typeface="Titillium Web"/>
                  <a:sym typeface="Titillium Web"/>
                </a:rPr>
                <a:t>Difficulties</a:t>
              </a:r>
              <a:endParaRPr sz="2200">
                <a:solidFill>
                  <a:srgbClr val="FFFFFF"/>
                </a:solidFill>
                <a:latin typeface="Titillium Web"/>
                <a:ea typeface="Titillium Web"/>
                <a:cs typeface="Titillium Web"/>
                <a:sym typeface="Titillium Web"/>
              </a:endParaRPr>
            </a:p>
          </p:txBody>
        </p:sp>
        <p:sp>
          <p:nvSpPr>
            <p:cNvPr id="421" name="Google Shape;421;p39"/>
            <p:cNvSpPr txBox="1"/>
            <p:nvPr/>
          </p:nvSpPr>
          <p:spPr>
            <a:xfrm>
              <a:off x="8650097" y="4557909"/>
              <a:ext cx="2929200" cy="1418400"/>
            </a:xfrm>
            <a:prstGeom prst="rect">
              <a:avLst/>
            </a:prstGeom>
            <a:noFill/>
            <a:ln>
              <a:noFill/>
            </a:ln>
          </p:spPr>
          <p:txBody>
            <a:bodyPr anchorCtr="0" anchor="t" bIns="45700" lIns="0" spcFirstLastPara="1" rIns="0" wrap="square" tIns="45700">
              <a:noAutofit/>
            </a:bodyPr>
            <a:lstStyle/>
            <a:p>
              <a:pPr indent="0" lvl="0" marL="0" marR="0" rtl="0" algn="l">
                <a:lnSpc>
                  <a:spcPct val="115000"/>
                </a:lnSpc>
                <a:spcBef>
                  <a:spcPts val="0"/>
                </a:spcBef>
                <a:spcAft>
                  <a:spcPts val="0"/>
                </a:spcAft>
                <a:buNone/>
              </a:pPr>
              <a:r>
                <a:rPr lang="en">
                  <a:solidFill>
                    <a:srgbClr val="FFFFFF"/>
                  </a:solidFill>
                  <a:latin typeface="Titillium Web"/>
                  <a:ea typeface="Titillium Web"/>
                  <a:cs typeface="Titillium Web"/>
                  <a:sym typeface="Titillium Web"/>
                </a:rPr>
                <a:t>Attempted to work with quantitative data: proved difficult to fully </a:t>
              </a:r>
              <a:r>
                <a:rPr lang="en">
                  <a:solidFill>
                    <a:srgbClr val="FFFFFF"/>
                  </a:solidFill>
                  <a:latin typeface="Titillium Web"/>
                  <a:ea typeface="Titillium Web"/>
                  <a:cs typeface="Titillium Web"/>
                  <a:sym typeface="Titillium Web"/>
                </a:rPr>
                <a:t>amend </a:t>
              </a:r>
              <a:r>
                <a:rPr lang="en">
                  <a:solidFill>
                    <a:srgbClr val="FFFFFF"/>
                  </a:solidFill>
                  <a:latin typeface="Titillium Web"/>
                  <a:ea typeface="Titillium Web"/>
                  <a:cs typeface="Titillium Web"/>
                  <a:sym typeface="Titillium Web"/>
                </a:rPr>
                <a:t>broken values</a:t>
              </a:r>
              <a:endParaRPr>
                <a:solidFill>
                  <a:srgbClr val="FFFFFF"/>
                </a:solidFill>
                <a:latin typeface="Titillium Web"/>
                <a:ea typeface="Titillium Web"/>
                <a:cs typeface="Titillium Web"/>
                <a:sym typeface="Titillium Web"/>
              </a:endParaRPr>
            </a:p>
          </p:txBody>
        </p:sp>
      </p:grpSp>
      <p:grpSp>
        <p:nvGrpSpPr>
          <p:cNvPr id="422" name="Google Shape;422;p39"/>
          <p:cNvGrpSpPr/>
          <p:nvPr/>
        </p:nvGrpSpPr>
        <p:grpSpPr>
          <a:xfrm>
            <a:off x="279936" y="1456846"/>
            <a:ext cx="2531844" cy="1723619"/>
            <a:chOff x="332936" y="4529228"/>
            <a:chExt cx="3393893" cy="2388277"/>
          </a:xfrm>
        </p:grpSpPr>
        <p:sp>
          <p:nvSpPr>
            <p:cNvPr id="423" name="Google Shape;423;p39"/>
            <p:cNvSpPr txBox="1"/>
            <p:nvPr/>
          </p:nvSpPr>
          <p:spPr>
            <a:xfrm>
              <a:off x="332936" y="4529228"/>
              <a:ext cx="2937000" cy="584700"/>
            </a:xfrm>
            <a:prstGeom prst="rect">
              <a:avLst/>
            </a:prstGeom>
            <a:noFill/>
            <a:ln>
              <a:noFill/>
            </a:ln>
          </p:spPr>
          <p:txBody>
            <a:bodyPr anchorCtr="0" anchor="b" bIns="45700" lIns="0" spcFirstLastPara="1" rIns="0" wrap="square" tIns="45700">
              <a:noAutofit/>
            </a:bodyPr>
            <a:lstStyle/>
            <a:p>
              <a:pPr indent="0" lvl="0" marL="0" marR="0" rtl="0" algn="l">
                <a:spcBef>
                  <a:spcPts val="0"/>
                </a:spcBef>
                <a:spcAft>
                  <a:spcPts val="0"/>
                </a:spcAft>
                <a:buNone/>
              </a:pPr>
              <a:r>
                <a:rPr b="1" lang="en" sz="2200">
                  <a:solidFill>
                    <a:srgbClr val="FFFFFF"/>
                  </a:solidFill>
                  <a:latin typeface="Titillium Web"/>
                  <a:ea typeface="Titillium Web"/>
                  <a:cs typeface="Titillium Web"/>
                  <a:sym typeface="Titillium Web"/>
                </a:rPr>
                <a:t>Real World Data</a:t>
              </a:r>
              <a:endParaRPr sz="2200">
                <a:solidFill>
                  <a:srgbClr val="FFFFFF"/>
                </a:solidFill>
                <a:latin typeface="Titillium Web"/>
                <a:ea typeface="Titillium Web"/>
                <a:cs typeface="Titillium Web"/>
                <a:sym typeface="Titillium Web"/>
              </a:endParaRPr>
            </a:p>
          </p:txBody>
        </p:sp>
        <p:sp>
          <p:nvSpPr>
            <p:cNvPr id="424" name="Google Shape;424;p39"/>
            <p:cNvSpPr txBox="1"/>
            <p:nvPr/>
          </p:nvSpPr>
          <p:spPr>
            <a:xfrm>
              <a:off x="340729" y="5111505"/>
              <a:ext cx="3386100" cy="1806000"/>
            </a:xfrm>
            <a:prstGeom prst="rect">
              <a:avLst/>
            </a:prstGeom>
            <a:noFill/>
            <a:ln>
              <a:noFill/>
            </a:ln>
          </p:spPr>
          <p:txBody>
            <a:bodyPr anchorCtr="0" anchor="t" bIns="45700" lIns="0" spcFirstLastPara="1" rIns="0" wrap="square" tIns="45700">
              <a:noAutofit/>
            </a:bodyPr>
            <a:lstStyle/>
            <a:p>
              <a:pPr indent="0" lvl="0" marL="0" marR="0" rtl="0" algn="just">
                <a:lnSpc>
                  <a:spcPct val="115000"/>
                </a:lnSpc>
                <a:spcBef>
                  <a:spcPts val="0"/>
                </a:spcBef>
                <a:spcAft>
                  <a:spcPts val="0"/>
                </a:spcAft>
                <a:buNone/>
              </a:pPr>
              <a:r>
                <a:rPr lang="en">
                  <a:solidFill>
                    <a:srgbClr val="FFFFFF"/>
                  </a:solidFill>
                  <a:latin typeface="Titillium Web"/>
                  <a:ea typeface="Titillium Web"/>
                  <a:cs typeface="Titillium Web"/>
                  <a:sym typeface="Titillium Web"/>
                </a:rPr>
                <a:t>Can be messy</a:t>
              </a:r>
              <a:endParaRPr>
                <a:solidFill>
                  <a:srgbClr val="FFFFFF"/>
                </a:solidFill>
                <a:latin typeface="Titillium Web"/>
                <a:ea typeface="Titillium Web"/>
                <a:cs typeface="Titillium Web"/>
                <a:sym typeface="Titillium Web"/>
              </a:endParaRPr>
            </a:p>
            <a:p>
              <a:pPr indent="0" lvl="0" marL="0" marR="0" rtl="0" algn="just">
                <a:lnSpc>
                  <a:spcPct val="115000"/>
                </a:lnSpc>
                <a:spcBef>
                  <a:spcPts val="0"/>
                </a:spcBef>
                <a:spcAft>
                  <a:spcPts val="0"/>
                </a:spcAft>
                <a:buNone/>
              </a:pPr>
              <a:r>
                <a:rPr lang="en">
                  <a:solidFill>
                    <a:srgbClr val="FFFFFF"/>
                  </a:solidFill>
                  <a:latin typeface="Titillium Web"/>
                  <a:ea typeface="Titillium Web"/>
                  <a:cs typeface="Titillium Web"/>
                  <a:sym typeface="Titillium Web"/>
                </a:rPr>
                <a:t>Needs lots of cleaning</a:t>
              </a:r>
              <a:endParaRPr>
                <a:solidFill>
                  <a:srgbClr val="FFFFFF"/>
                </a:solidFill>
                <a:latin typeface="Titillium Web"/>
                <a:ea typeface="Titillium Web"/>
                <a:cs typeface="Titillium Web"/>
                <a:sym typeface="Titillium Web"/>
              </a:endParaRPr>
            </a:p>
            <a:p>
              <a:pPr indent="0" lvl="0" marL="0" marR="0" rtl="0" algn="just">
                <a:lnSpc>
                  <a:spcPct val="115000"/>
                </a:lnSpc>
                <a:spcBef>
                  <a:spcPts val="0"/>
                </a:spcBef>
                <a:spcAft>
                  <a:spcPts val="0"/>
                </a:spcAft>
                <a:buNone/>
              </a:pPr>
              <a:r>
                <a:rPr lang="en">
                  <a:solidFill>
                    <a:srgbClr val="FFFFFF"/>
                  </a:solidFill>
                  <a:latin typeface="Titillium Web"/>
                  <a:ea typeface="Titillium Web"/>
                  <a:cs typeface="Titillium Web"/>
                  <a:sym typeface="Titillium Web"/>
                </a:rPr>
                <a:t>In-depth understanding of what columns represent/how each can be beneficial for analysis</a:t>
              </a:r>
              <a:endParaRPr>
                <a:solidFill>
                  <a:srgbClr val="FFFFFF"/>
                </a:solidFill>
                <a:latin typeface="Titillium Web"/>
                <a:ea typeface="Titillium Web"/>
                <a:cs typeface="Titillium Web"/>
                <a:sym typeface="Titillium Web"/>
              </a:endParaRPr>
            </a:p>
          </p:txBody>
        </p:sp>
      </p:grpSp>
      <p:grpSp>
        <p:nvGrpSpPr>
          <p:cNvPr id="425" name="Google Shape;425;p39"/>
          <p:cNvGrpSpPr/>
          <p:nvPr/>
        </p:nvGrpSpPr>
        <p:grpSpPr>
          <a:xfrm>
            <a:off x="2846086" y="661829"/>
            <a:ext cx="2983111" cy="1356855"/>
            <a:chOff x="336840" y="4287921"/>
            <a:chExt cx="2937000" cy="1880082"/>
          </a:xfrm>
        </p:grpSpPr>
        <p:sp>
          <p:nvSpPr>
            <p:cNvPr id="426" name="Google Shape;426;p39"/>
            <p:cNvSpPr txBox="1"/>
            <p:nvPr/>
          </p:nvSpPr>
          <p:spPr>
            <a:xfrm>
              <a:off x="336840" y="4287921"/>
              <a:ext cx="2937000" cy="461700"/>
            </a:xfrm>
            <a:prstGeom prst="rect">
              <a:avLst/>
            </a:prstGeom>
            <a:noFill/>
            <a:ln>
              <a:noFill/>
            </a:ln>
          </p:spPr>
          <p:txBody>
            <a:bodyPr anchorCtr="0" anchor="b" bIns="45700" lIns="0" spcFirstLastPara="1" rIns="0" wrap="square" tIns="45700">
              <a:noAutofit/>
            </a:bodyPr>
            <a:lstStyle/>
            <a:p>
              <a:pPr indent="0" lvl="0" marL="0" marR="0" rtl="0" algn="l">
                <a:spcBef>
                  <a:spcPts val="0"/>
                </a:spcBef>
                <a:spcAft>
                  <a:spcPts val="0"/>
                </a:spcAft>
                <a:buNone/>
              </a:pPr>
              <a:r>
                <a:rPr b="1" lang="en" sz="2200">
                  <a:solidFill>
                    <a:srgbClr val="FFFFFF"/>
                  </a:solidFill>
                  <a:latin typeface="Titillium Web"/>
                  <a:ea typeface="Titillium Web"/>
                  <a:cs typeface="Titillium Web"/>
                  <a:sym typeface="Titillium Web"/>
                </a:rPr>
                <a:t>Logic of Implementation</a:t>
              </a:r>
              <a:endParaRPr sz="2200">
                <a:solidFill>
                  <a:srgbClr val="FFFFFF"/>
                </a:solidFill>
                <a:latin typeface="Titillium Web"/>
                <a:ea typeface="Titillium Web"/>
                <a:cs typeface="Titillium Web"/>
                <a:sym typeface="Titillium Web"/>
              </a:endParaRPr>
            </a:p>
          </p:txBody>
        </p:sp>
        <p:sp>
          <p:nvSpPr>
            <p:cNvPr id="427" name="Google Shape;427;p39"/>
            <p:cNvSpPr txBox="1"/>
            <p:nvPr/>
          </p:nvSpPr>
          <p:spPr>
            <a:xfrm>
              <a:off x="340742" y="4749603"/>
              <a:ext cx="2929200" cy="1418400"/>
            </a:xfrm>
            <a:prstGeom prst="rect">
              <a:avLst/>
            </a:prstGeom>
            <a:noFill/>
            <a:ln>
              <a:noFill/>
            </a:ln>
          </p:spPr>
          <p:txBody>
            <a:bodyPr anchorCtr="0" anchor="t" bIns="45700" lIns="0" spcFirstLastPara="1" rIns="0" wrap="square" tIns="45700">
              <a:noAutofit/>
            </a:bodyPr>
            <a:lstStyle/>
            <a:p>
              <a:pPr indent="0" lvl="0" marL="0" marR="0" rtl="0" algn="just">
                <a:lnSpc>
                  <a:spcPct val="150000"/>
                </a:lnSpc>
                <a:spcBef>
                  <a:spcPts val="0"/>
                </a:spcBef>
                <a:spcAft>
                  <a:spcPts val="0"/>
                </a:spcAft>
                <a:buNone/>
              </a:pPr>
              <a:r>
                <a:rPr lang="en">
                  <a:solidFill>
                    <a:srgbClr val="FFFFFF"/>
                  </a:solidFill>
                  <a:latin typeface="Titillium Web"/>
                  <a:ea typeface="Titillium Web"/>
                  <a:cs typeface="Titillium Web"/>
                  <a:sym typeface="Titillium Web"/>
                </a:rPr>
                <a:t>Closely working with our mentor</a:t>
              </a:r>
              <a:endParaRPr>
                <a:solidFill>
                  <a:srgbClr val="FFFFFF"/>
                </a:solidFill>
                <a:latin typeface="Titillium Web"/>
                <a:ea typeface="Titillium Web"/>
                <a:cs typeface="Titillium Web"/>
                <a:sym typeface="Titillium Web"/>
              </a:endParaRPr>
            </a:p>
            <a:p>
              <a:pPr indent="0" lvl="0" marL="0" marR="0" rtl="0" algn="just">
                <a:lnSpc>
                  <a:spcPct val="150000"/>
                </a:lnSpc>
                <a:spcBef>
                  <a:spcPts val="0"/>
                </a:spcBef>
                <a:spcAft>
                  <a:spcPts val="0"/>
                </a:spcAft>
                <a:buNone/>
              </a:pPr>
              <a:r>
                <a:rPr lang="en">
                  <a:solidFill>
                    <a:srgbClr val="FFFFFF"/>
                  </a:solidFill>
                  <a:latin typeface="Titillium Web"/>
                  <a:ea typeface="Titillium Web"/>
                  <a:cs typeface="Titillium Web"/>
                  <a:sym typeface="Titillium Web"/>
                </a:rPr>
                <a:t>Constantly improving our logic</a:t>
              </a:r>
              <a:endParaRPr>
                <a:solidFill>
                  <a:srgbClr val="FFFFFF"/>
                </a:solidFill>
                <a:latin typeface="Titillium Web"/>
                <a:ea typeface="Titillium Web"/>
                <a:cs typeface="Titillium Web"/>
                <a:sym typeface="Titillium Web"/>
              </a:endParaRPr>
            </a:p>
            <a:p>
              <a:pPr indent="0" lvl="0" marL="0" marR="0" rtl="0" algn="just">
                <a:lnSpc>
                  <a:spcPct val="150000"/>
                </a:lnSpc>
                <a:spcBef>
                  <a:spcPts val="0"/>
                </a:spcBef>
                <a:spcAft>
                  <a:spcPts val="0"/>
                </a:spcAft>
                <a:buNone/>
              </a:pPr>
              <a:r>
                <a:rPr lang="en">
                  <a:solidFill>
                    <a:srgbClr val="FFFFFF"/>
                  </a:solidFill>
                  <a:latin typeface="Titillium Web"/>
                  <a:ea typeface="Titillium Web"/>
                  <a:cs typeface="Titillium Web"/>
                  <a:sym typeface="Titillium Web"/>
                </a:rPr>
                <a:t>Having multiple iterations of our code</a:t>
              </a:r>
              <a:endParaRPr>
                <a:solidFill>
                  <a:srgbClr val="FFFFFF"/>
                </a:solidFill>
                <a:latin typeface="Titillium Web"/>
                <a:ea typeface="Titillium Web"/>
                <a:cs typeface="Titillium Web"/>
                <a:sym typeface="Titillium Web"/>
              </a:endParaRPr>
            </a:p>
            <a:p>
              <a:pPr indent="0" lvl="0" marL="0" marR="0" rtl="0" algn="just">
                <a:spcBef>
                  <a:spcPts val="0"/>
                </a:spcBef>
                <a:spcAft>
                  <a:spcPts val="0"/>
                </a:spcAft>
                <a:buNone/>
              </a:pPr>
              <a:r>
                <a:t/>
              </a:r>
              <a:endParaRPr>
                <a:solidFill>
                  <a:srgbClr val="FFFFFF"/>
                </a:solidFill>
                <a:latin typeface="Titillium Web"/>
                <a:ea typeface="Titillium Web"/>
                <a:cs typeface="Titillium Web"/>
                <a:sym typeface="Titillium Web"/>
              </a:endParaRPr>
            </a:p>
          </p:txBody>
        </p:sp>
      </p:grpSp>
      <p:grpSp>
        <p:nvGrpSpPr>
          <p:cNvPr id="428" name="Google Shape;428;p39"/>
          <p:cNvGrpSpPr/>
          <p:nvPr/>
        </p:nvGrpSpPr>
        <p:grpSpPr>
          <a:xfrm>
            <a:off x="6979125" y="2117025"/>
            <a:ext cx="1920345" cy="2785569"/>
            <a:chOff x="7866675" y="4066994"/>
            <a:chExt cx="3992400" cy="3859733"/>
          </a:xfrm>
        </p:grpSpPr>
        <p:sp>
          <p:nvSpPr>
            <p:cNvPr id="429" name="Google Shape;429;p39"/>
            <p:cNvSpPr txBox="1"/>
            <p:nvPr/>
          </p:nvSpPr>
          <p:spPr>
            <a:xfrm>
              <a:off x="7866675" y="4066994"/>
              <a:ext cx="3740700" cy="461700"/>
            </a:xfrm>
            <a:prstGeom prst="rect">
              <a:avLst/>
            </a:prstGeom>
            <a:noFill/>
            <a:ln>
              <a:noFill/>
            </a:ln>
          </p:spPr>
          <p:txBody>
            <a:bodyPr anchorCtr="0" anchor="b" bIns="45700" lIns="0" spcFirstLastPara="1" rIns="0" wrap="square" tIns="45700">
              <a:noAutofit/>
            </a:bodyPr>
            <a:lstStyle/>
            <a:p>
              <a:pPr indent="0" lvl="0" marL="0" marR="0" rtl="0" algn="l">
                <a:spcBef>
                  <a:spcPts val="0"/>
                </a:spcBef>
                <a:spcAft>
                  <a:spcPts val="0"/>
                </a:spcAft>
                <a:buNone/>
              </a:pPr>
              <a:r>
                <a:rPr b="1" lang="en" sz="2200">
                  <a:solidFill>
                    <a:srgbClr val="FFFFFF"/>
                  </a:solidFill>
                  <a:latin typeface="Titillium Web"/>
                  <a:ea typeface="Titillium Web"/>
                  <a:cs typeface="Titillium Web"/>
                  <a:sym typeface="Titillium Web"/>
                </a:rPr>
                <a:t>Optimization</a:t>
              </a:r>
              <a:endParaRPr sz="2200">
                <a:solidFill>
                  <a:srgbClr val="FFFFFF"/>
                </a:solidFill>
                <a:latin typeface="Titillium Web"/>
                <a:ea typeface="Titillium Web"/>
                <a:cs typeface="Titillium Web"/>
                <a:sym typeface="Titillium Web"/>
              </a:endParaRPr>
            </a:p>
          </p:txBody>
        </p:sp>
        <p:sp>
          <p:nvSpPr>
            <p:cNvPr id="430" name="Google Shape;430;p39"/>
            <p:cNvSpPr txBox="1"/>
            <p:nvPr/>
          </p:nvSpPr>
          <p:spPr>
            <a:xfrm>
              <a:off x="7866676" y="4532527"/>
              <a:ext cx="3992400" cy="3394200"/>
            </a:xfrm>
            <a:prstGeom prst="rect">
              <a:avLst/>
            </a:prstGeom>
            <a:noFill/>
            <a:ln>
              <a:noFill/>
            </a:ln>
          </p:spPr>
          <p:txBody>
            <a:bodyPr anchorCtr="0" anchor="t" bIns="45700" lIns="0" spcFirstLastPara="1" rIns="0" wrap="square" tIns="45700">
              <a:noAutofit/>
            </a:bodyPr>
            <a:lstStyle/>
            <a:p>
              <a:pPr indent="0" lvl="0" marL="0" rtl="0" algn="l">
                <a:lnSpc>
                  <a:spcPct val="115000"/>
                </a:lnSpc>
                <a:spcBef>
                  <a:spcPts val="0"/>
                </a:spcBef>
                <a:spcAft>
                  <a:spcPts val="0"/>
                </a:spcAft>
                <a:buNone/>
              </a:pPr>
              <a:r>
                <a:rPr lang="en" sz="1200">
                  <a:solidFill>
                    <a:srgbClr val="FFFFFF"/>
                  </a:solidFill>
                  <a:latin typeface="Titillium Web"/>
                  <a:ea typeface="Titillium Web"/>
                  <a:cs typeface="Titillium Web"/>
                  <a:sym typeface="Titillium Web"/>
                </a:rPr>
                <a:t>We had a lot of data, and functions took hours to finish. In order to optimize our time, we tested our functions on samples to test our code.</a:t>
              </a:r>
              <a:endParaRPr sz="1200">
                <a:solidFill>
                  <a:srgbClr val="FFFFFF"/>
                </a:solidFill>
                <a:latin typeface="Titillium Web"/>
                <a:ea typeface="Titillium Web"/>
                <a:cs typeface="Titillium Web"/>
                <a:sym typeface="Titillium Web"/>
              </a:endParaRPr>
            </a:p>
            <a:p>
              <a:pPr indent="0" lvl="0" marL="0" rtl="0" algn="l">
                <a:lnSpc>
                  <a:spcPct val="115000"/>
                </a:lnSpc>
                <a:spcBef>
                  <a:spcPts val="1600"/>
                </a:spcBef>
                <a:spcAft>
                  <a:spcPts val="0"/>
                </a:spcAft>
                <a:buNone/>
              </a:pPr>
              <a:r>
                <a:rPr lang="en" sz="1200">
                  <a:solidFill>
                    <a:srgbClr val="FFFFFF"/>
                  </a:solidFill>
                  <a:latin typeface="Titillium Web"/>
                  <a:ea typeface="Titillium Web"/>
                  <a:cs typeface="Titillium Web"/>
                  <a:sym typeface="Titillium Web"/>
                </a:rPr>
                <a:t>In terms of fitting regression line: find features which lead to best results</a:t>
              </a:r>
              <a:endParaRPr sz="1200">
                <a:solidFill>
                  <a:srgbClr val="FFFFFF"/>
                </a:solidFill>
                <a:latin typeface="Titillium Web"/>
                <a:ea typeface="Titillium Web"/>
                <a:cs typeface="Titillium Web"/>
                <a:sym typeface="Titillium Web"/>
              </a:endParaRPr>
            </a:p>
            <a:p>
              <a:pPr indent="0" lvl="0" marL="0" marR="0" rtl="0" algn="just">
                <a:spcBef>
                  <a:spcPts val="1600"/>
                </a:spcBef>
                <a:spcAft>
                  <a:spcPts val="0"/>
                </a:spcAft>
                <a:buNone/>
              </a:pPr>
              <a:r>
                <a:t/>
              </a:r>
              <a:endParaRPr sz="1200">
                <a:solidFill>
                  <a:srgbClr val="FFFFFF"/>
                </a:solidFill>
                <a:latin typeface="Calibri"/>
                <a:ea typeface="Calibri"/>
                <a:cs typeface="Calibri"/>
                <a:sym typeface="Calibri"/>
              </a:endParaRPr>
            </a:p>
          </p:txBody>
        </p:sp>
      </p:grpSp>
      <p:grpSp>
        <p:nvGrpSpPr>
          <p:cNvPr id="431" name="Google Shape;431;p39"/>
          <p:cNvGrpSpPr/>
          <p:nvPr/>
        </p:nvGrpSpPr>
        <p:grpSpPr>
          <a:xfrm>
            <a:off x="230984" y="3335554"/>
            <a:ext cx="680917" cy="601650"/>
            <a:chOff x="112030" y="4176959"/>
            <a:chExt cx="640200" cy="548700"/>
          </a:xfrm>
        </p:grpSpPr>
        <p:sp>
          <p:nvSpPr>
            <p:cNvPr id="432" name="Google Shape;432;p39"/>
            <p:cNvSpPr/>
            <p:nvPr/>
          </p:nvSpPr>
          <p:spPr>
            <a:xfrm>
              <a:off x="112030" y="4176959"/>
              <a:ext cx="640200" cy="548700"/>
            </a:xfrm>
            <a:prstGeom prst="ellipse">
              <a:avLst/>
            </a:prstGeom>
            <a:solidFill>
              <a:srgbClr val="D3D3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5400">
                  <a:solidFill>
                    <a:srgbClr val="000000"/>
                  </a:solidFill>
                  <a:latin typeface="Calibri"/>
                  <a:ea typeface="Calibri"/>
                  <a:cs typeface="Calibri"/>
                  <a:sym typeface="Calibri"/>
                </a:rPr>
                <a:t>1</a:t>
              </a:r>
              <a:endParaRPr/>
            </a:p>
          </p:txBody>
        </p:sp>
        <p:sp>
          <p:nvSpPr>
            <p:cNvPr id="433" name="Google Shape;433;p39"/>
            <p:cNvSpPr/>
            <p:nvPr/>
          </p:nvSpPr>
          <p:spPr>
            <a:xfrm flipH="1">
              <a:off x="112030" y="4176959"/>
              <a:ext cx="546342" cy="468294"/>
            </a:xfrm>
            <a:custGeom>
              <a:rect b="b" l="l" r="r" t="t"/>
              <a:pathLst>
                <a:path extrusionOk="0" h="468294" w="546342">
                  <a:moveTo>
                    <a:pt x="226302" y="0"/>
                  </a:moveTo>
                  <a:cubicBezTo>
                    <a:pt x="137926" y="0"/>
                    <a:pt x="57916" y="30705"/>
                    <a:pt x="0" y="80347"/>
                  </a:cubicBezTo>
                  <a:lnTo>
                    <a:pt x="0" y="80347"/>
                  </a:lnTo>
                  <a:lnTo>
                    <a:pt x="452604" y="468294"/>
                  </a:lnTo>
                  <a:lnTo>
                    <a:pt x="491684" y="427695"/>
                  </a:lnTo>
                  <a:cubicBezTo>
                    <a:pt x="526192" y="383914"/>
                    <a:pt x="546342" y="331134"/>
                    <a:pt x="546342" y="274320"/>
                  </a:cubicBezTo>
                  <a:cubicBezTo>
                    <a:pt x="546342" y="122817"/>
                    <a:pt x="403055" y="0"/>
                    <a:pt x="226302" y="0"/>
                  </a:cubicBezTo>
                  <a:close/>
                </a:path>
              </a:pathLst>
            </a:custGeom>
            <a:solidFill>
              <a:srgbClr val="000000">
                <a:alpha val="666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FFFFFF"/>
                </a:solidFill>
                <a:latin typeface="Calibri"/>
                <a:ea typeface="Calibri"/>
                <a:cs typeface="Calibri"/>
                <a:sym typeface="Calibri"/>
              </a:endParaRPr>
            </a:p>
          </p:txBody>
        </p:sp>
      </p:grpSp>
      <p:grpSp>
        <p:nvGrpSpPr>
          <p:cNvPr id="434" name="Google Shape;434;p39"/>
          <p:cNvGrpSpPr/>
          <p:nvPr/>
        </p:nvGrpSpPr>
        <p:grpSpPr>
          <a:xfrm>
            <a:off x="3444857" y="2117029"/>
            <a:ext cx="592313" cy="523350"/>
            <a:chOff x="112030" y="4176959"/>
            <a:chExt cx="640200" cy="548700"/>
          </a:xfrm>
        </p:grpSpPr>
        <p:sp>
          <p:nvSpPr>
            <p:cNvPr id="435" name="Google Shape;435;p39"/>
            <p:cNvSpPr/>
            <p:nvPr/>
          </p:nvSpPr>
          <p:spPr>
            <a:xfrm>
              <a:off x="112030" y="4176959"/>
              <a:ext cx="640200" cy="548700"/>
            </a:xfrm>
            <a:prstGeom prst="ellipse">
              <a:avLst/>
            </a:prstGeom>
            <a:solidFill>
              <a:srgbClr val="D3D3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4800">
                  <a:solidFill>
                    <a:srgbClr val="000000"/>
                  </a:solidFill>
                  <a:latin typeface="Calibri"/>
                  <a:ea typeface="Calibri"/>
                  <a:cs typeface="Calibri"/>
                  <a:sym typeface="Calibri"/>
                </a:rPr>
                <a:t>2</a:t>
              </a:r>
              <a:endParaRPr/>
            </a:p>
          </p:txBody>
        </p:sp>
        <p:sp>
          <p:nvSpPr>
            <p:cNvPr id="436" name="Google Shape;436;p39"/>
            <p:cNvSpPr/>
            <p:nvPr/>
          </p:nvSpPr>
          <p:spPr>
            <a:xfrm flipH="1">
              <a:off x="112030" y="4176959"/>
              <a:ext cx="546342" cy="468294"/>
            </a:xfrm>
            <a:custGeom>
              <a:rect b="b" l="l" r="r" t="t"/>
              <a:pathLst>
                <a:path extrusionOk="0" h="468294" w="546342">
                  <a:moveTo>
                    <a:pt x="226302" y="0"/>
                  </a:moveTo>
                  <a:cubicBezTo>
                    <a:pt x="137926" y="0"/>
                    <a:pt x="57916" y="30705"/>
                    <a:pt x="0" y="80347"/>
                  </a:cubicBezTo>
                  <a:lnTo>
                    <a:pt x="0" y="80347"/>
                  </a:lnTo>
                  <a:lnTo>
                    <a:pt x="452604" y="468294"/>
                  </a:lnTo>
                  <a:lnTo>
                    <a:pt x="491684" y="427695"/>
                  </a:lnTo>
                  <a:cubicBezTo>
                    <a:pt x="526192" y="383914"/>
                    <a:pt x="546342" y="331134"/>
                    <a:pt x="546342" y="274320"/>
                  </a:cubicBezTo>
                  <a:cubicBezTo>
                    <a:pt x="546342" y="122817"/>
                    <a:pt x="403055" y="0"/>
                    <a:pt x="226302" y="0"/>
                  </a:cubicBezTo>
                  <a:close/>
                </a:path>
              </a:pathLst>
            </a:custGeom>
            <a:solidFill>
              <a:srgbClr val="000000">
                <a:alpha val="666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437" name="Google Shape;437;p39"/>
          <p:cNvGrpSpPr/>
          <p:nvPr/>
        </p:nvGrpSpPr>
        <p:grpSpPr>
          <a:xfrm>
            <a:off x="5611924" y="1368431"/>
            <a:ext cx="468882" cy="414214"/>
            <a:chOff x="112030" y="4176959"/>
            <a:chExt cx="640200" cy="548700"/>
          </a:xfrm>
        </p:grpSpPr>
        <p:sp>
          <p:nvSpPr>
            <p:cNvPr id="438" name="Google Shape;438;p39"/>
            <p:cNvSpPr/>
            <p:nvPr/>
          </p:nvSpPr>
          <p:spPr>
            <a:xfrm>
              <a:off x="112030" y="4176959"/>
              <a:ext cx="640200" cy="548700"/>
            </a:xfrm>
            <a:prstGeom prst="ellipse">
              <a:avLst/>
            </a:prstGeom>
            <a:solidFill>
              <a:srgbClr val="D3D3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3</a:t>
              </a:r>
              <a:endParaRPr/>
            </a:p>
          </p:txBody>
        </p:sp>
        <p:sp>
          <p:nvSpPr>
            <p:cNvPr id="439" name="Google Shape;439;p39"/>
            <p:cNvSpPr/>
            <p:nvPr/>
          </p:nvSpPr>
          <p:spPr>
            <a:xfrm flipH="1">
              <a:off x="112030" y="4176959"/>
              <a:ext cx="546342" cy="468294"/>
            </a:xfrm>
            <a:custGeom>
              <a:rect b="b" l="l" r="r" t="t"/>
              <a:pathLst>
                <a:path extrusionOk="0" h="468294" w="546342">
                  <a:moveTo>
                    <a:pt x="226302" y="0"/>
                  </a:moveTo>
                  <a:cubicBezTo>
                    <a:pt x="137926" y="0"/>
                    <a:pt x="57916" y="30705"/>
                    <a:pt x="0" y="80347"/>
                  </a:cubicBezTo>
                  <a:lnTo>
                    <a:pt x="0" y="80347"/>
                  </a:lnTo>
                  <a:lnTo>
                    <a:pt x="452604" y="468294"/>
                  </a:lnTo>
                  <a:lnTo>
                    <a:pt x="491684" y="427695"/>
                  </a:lnTo>
                  <a:cubicBezTo>
                    <a:pt x="526192" y="383914"/>
                    <a:pt x="546342" y="331134"/>
                    <a:pt x="546342" y="274320"/>
                  </a:cubicBezTo>
                  <a:cubicBezTo>
                    <a:pt x="546342" y="122817"/>
                    <a:pt x="403055" y="0"/>
                    <a:pt x="226302" y="0"/>
                  </a:cubicBezTo>
                  <a:close/>
                </a:path>
              </a:pathLst>
            </a:custGeom>
            <a:solidFill>
              <a:srgbClr val="000000">
                <a:alpha val="666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Calibri"/>
                <a:ea typeface="Calibri"/>
                <a:cs typeface="Calibri"/>
                <a:sym typeface="Calibri"/>
              </a:endParaRPr>
            </a:p>
          </p:txBody>
        </p:sp>
      </p:grpSp>
      <p:grpSp>
        <p:nvGrpSpPr>
          <p:cNvPr id="440" name="Google Shape;440;p39"/>
          <p:cNvGrpSpPr/>
          <p:nvPr/>
        </p:nvGrpSpPr>
        <p:grpSpPr>
          <a:xfrm>
            <a:off x="7066792" y="811725"/>
            <a:ext cx="420227" cy="371305"/>
            <a:chOff x="112030" y="4176959"/>
            <a:chExt cx="640200" cy="548700"/>
          </a:xfrm>
        </p:grpSpPr>
        <p:sp>
          <p:nvSpPr>
            <p:cNvPr id="441" name="Google Shape;441;p39"/>
            <p:cNvSpPr/>
            <p:nvPr/>
          </p:nvSpPr>
          <p:spPr>
            <a:xfrm>
              <a:off x="112030" y="4176959"/>
              <a:ext cx="640200" cy="548700"/>
            </a:xfrm>
            <a:prstGeom prst="ellipse">
              <a:avLst/>
            </a:prstGeom>
            <a:solidFill>
              <a:srgbClr val="D3D3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2800">
                  <a:solidFill>
                    <a:srgbClr val="000000"/>
                  </a:solidFill>
                  <a:latin typeface="Calibri"/>
                  <a:ea typeface="Calibri"/>
                  <a:cs typeface="Calibri"/>
                  <a:sym typeface="Calibri"/>
                </a:rPr>
                <a:t>4</a:t>
              </a:r>
              <a:endParaRPr/>
            </a:p>
          </p:txBody>
        </p:sp>
        <p:sp>
          <p:nvSpPr>
            <p:cNvPr id="442" name="Google Shape;442;p39"/>
            <p:cNvSpPr/>
            <p:nvPr/>
          </p:nvSpPr>
          <p:spPr>
            <a:xfrm flipH="1">
              <a:off x="112030" y="4176959"/>
              <a:ext cx="546342" cy="468294"/>
            </a:xfrm>
            <a:custGeom>
              <a:rect b="b" l="l" r="r" t="t"/>
              <a:pathLst>
                <a:path extrusionOk="0" h="468294" w="546342">
                  <a:moveTo>
                    <a:pt x="226302" y="0"/>
                  </a:moveTo>
                  <a:cubicBezTo>
                    <a:pt x="137926" y="0"/>
                    <a:pt x="57916" y="30705"/>
                    <a:pt x="0" y="80347"/>
                  </a:cubicBezTo>
                  <a:lnTo>
                    <a:pt x="0" y="80347"/>
                  </a:lnTo>
                  <a:lnTo>
                    <a:pt x="452604" y="468294"/>
                  </a:lnTo>
                  <a:lnTo>
                    <a:pt x="491684" y="427695"/>
                  </a:lnTo>
                  <a:cubicBezTo>
                    <a:pt x="526192" y="383914"/>
                    <a:pt x="546342" y="331134"/>
                    <a:pt x="546342" y="274320"/>
                  </a:cubicBezTo>
                  <a:cubicBezTo>
                    <a:pt x="546342" y="122817"/>
                    <a:pt x="403055" y="0"/>
                    <a:pt x="226302" y="0"/>
                  </a:cubicBezTo>
                  <a:close/>
                </a:path>
              </a:pathLst>
            </a:custGeom>
            <a:solidFill>
              <a:srgbClr val="000000">
                <a:alpha val="6669"/>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rgbClr val="FFFFFF"/>
                </a:solidFill>
                <a:latin typeface="Calibri"/>
                <a:ea typeface="Calibri"/>
                <a:cs typeface="Calibri"/>
                <a:sym typeface="Calibri"/>
              </a:endParaRPr>
            </a:p>
          </p:txBody>
        </p:sp>
      </p:grpSp>
      <p:sp>
        <p:nvSpPr>
          <p:cNvPr id="443" name="Google Shape;443;p39"/>
          <p:cNvSpPr txBox="1"/>
          <p:nvPr/>
        </p:nvSpPr>
        <p:spPr>
          <a:xfrm>
            <a:off x="320050" y="193500"/>
            <a:ext cx="2491800" cy="6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Titillium Web"/>
                <a:ea typeface="Titillium Web"/>
                <a:cs typeface="Titillium Web"/>
                <a:sym typeface="Titillium Web"/>
              </a:rPr>
              <a:t>Learning Path</a:t>
            </a:r>
            <a:endParaRPr sz="3000">
              <a:solidFill>
                <a:srgbClr val="FFFFFF"/>
              </a:solidFill>
              <a:latin typeface="Titillium Web"/>
              <a:ea typeface="Titillium Web"/>
              <a:cs typeface="Titillium Web"/>
              <a:sym typeface="Titillium Web"/>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tillium Web"/>
                <a:ea typeface="Titillium Web"/>
                <a:cs typeface="Titillium Web"/>
                <a:sym typeface="Titillium Web"/>
              </a:rPr>
              <a:t>Potential Areas to Improve On</a:t>
            </a:r>
            <a:r>
              <a:rPr lang="en">
                <a:latin typeface="Titillium Web"/>
                <a:ea typeface="Titillium Web"/>
                <a:cs typeface="Titillium Web"/>
                <a:sym typeface="Titillium Web"/>
              </a:rPr>
              <a:t> </a:t>
            </a:r>
            <a:endParaRPr>
              <a:latin typeface="Titillium Web"/>
              <a:ea typeface="Titillium Web"/>
              <a:cs typeface="Titillium Web"/>
              <a:sym typeface="Titillium Web"/>
            </a:endParaRPr>
          </a:p>
        </p:txBody>
      </p:sp>
      <p:sp>
        <p:nvSpPr>
          <p:cNvPr id="449" name="Google Shape;449;p40"/>
          <p:cNvSpPr txBox="1"/>
          <p:nvPr>
            <p:ph idx="1" type="body"/>
          </p:nvPr>
        </p:nvSpPr>
        <p:spPr>
          <a:xfrm>
            <a:off x="311700" y="689525"/>
            <a:ext cx="8520600" cy="40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 Additional factors to take into account: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*Matching algorithm doesn’t consider age </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Predicting Duration: First tech job doesn’t occur until ~1972</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*Promotions: Assuming multiple jobs at same company = promotion (for a single person)</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*User Input: Hard to consider multiple names of single university</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Need to incorporate more quantitative features in Regression Model </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*Skills are self-reported</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Do specific analysis comparing UC Berkeley and another Bay Area University for duration analysis</a:t>
            </a:r>
            <a:br>
              <a:rPr lang="en">
                <a:solidFill>
                  <a:srgbClr val="FFFFFF"/>
                </a:solidFill>
              </a:rPr>
            </a:b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41"/>
          <p:cNvSpPr txBox="1"/>
          <p:nvPr>
            <p:ph idx="1" type="body"/>
          </p:nvPr>
        </p:nvSpPr>
        <p:spPr>
          <a:xfrm>
            <a:off x="311700" y="1794000"/>
            <a:ext cx="8520600" cy="1555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latin typeface="Titillium Web ExtraLight"/>
                <a:ea typeface="Titillium Web ExtraLight"/>
                <a:cs typeface="Titillium Web ExtraLight"/>
                <a:sym typeface="Titillium Web ExtraLight"/>
              </a:rPr>
              <a:t>Does obtaining a degree from </a:t>
            </a:r>
            <a:r>
              <a:rPr lang="en" sz="3600">
                <a:solidFill>
                  <a:srgbClr val="FFFF00"/>
                </a:solidFill>
                <a:latin typeface="Titillium Web"/>
                <a:ea typeface="Titillium Web"/>
                <a:cs typeface="Titillium Web"/>
                <a:sym typeface="Titillium Web"/>
              </a:rPr>
              <a:t>UC Berkeley</a:t>
            </a:r>
            <a:r>
              <a:rPr lang="en" sz="3600">
                <a:latin typeface="Titillium Web ExtraLight"/>
                <a:ea typeface="Titillium Web ExtraLight"/>
                <a:cs typeface="Titillium Web ExtraLight"/>
                <a:sym typeface="Titillium Web ExtraLight"/>
              </a:rPr>
              <a:t> lead to better outcomes in the long run</a:t>
            </a:r>
            <a:r>
              <a:rPr i="1" lang="en" sz="3600">
                <a:latin typeface="Titillium Web ExtraLight"/>
                <a:ea typeface="Titillium Web ExtraLight"/>
                <a:cs typeface="Titillium Web ExtraLight"/>
                <a:sym typeface="Titillium Web ExtraLight"/>
              </a:rPr>
              <a:t>?</a:t>
            </a:r>
            <a:endParaRPr b="1" i="1" sz="3600">
              <a:solidFill>
                <a:srgbClr val="FFFF00"/>
              </a:solidFill>
              <a:latin typeface="Titillium Web"/>
              <a:ea typeface="Titillium Web"/>
              <a:cs typeface="Titillium Web"/>
              <a:sym typeface="Titillium Web"/>
            </a:endParaRPr>
          </a:p>
        </p:txBody>
      </p:sp>
      <p:sp>
        <p:nvSpPr>
          <p:cNvPr id="455" name="Google Shape;455;p41"/>
          <p:cNvSpPr txBox="1"/>
          <p:nvPr/>
        </p:nvSpPr>
        <p:spPr>
          <a:xfrm>
            <a:off x="2263150" y="3474725"/>
            <a:ext cx="4857900" cy="1094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5"/>
                                        </p:tgtEl>
                                        <p:attrNameLst>
                                          <p:attrName>style.visibility</p:attrName>
                                        </p:attrNameLst>
                                      </p:cBhvr>
                                      <p:to>
                                        <p:strVal val="visible"/>
                                      </p:to>
                                    </p:set>
                                    <p:anim calcmode="lin" valueType="num">
                                      <p:cBhvr additive="base">
                                        <p:cTn dur="1000"/>
                                        <p:tgtEl>
                                          <p:spTgt spid="45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42"/>
          <p:cNvSpPr txBox="1"/>
          <p:nvPr>
            <p:ph type="title"/>
          </p:nvPr>
        </p:nvSpPr>
        <p:spPr>
          <a:xfrm>
            <a:off x="301900" y="3004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tillium Web"/>
                <a:ea typeface="Titillium Web"/>
                <a:cs typeface="Titillium Web"/>
                <a:sym typeface="Titillium Web"/>
              </a:rPr>
              <a:t>Conclusion</a:t>
            </a:r>
            <a:endParaRPr sz="3600">
              <a:latin typeface="Titillium Web"/>
              <a:ea typeface="Titillium Web"/>
              <a:cs typeface="Titillium Web"/>
              <a:sym typeface="Titillium Web"/>
            </a:endParaRPr>
          </a:p>
        </p:txBody>
      </p:sp>
      <p:sp>
        <p:nvSpPr>
          <p:cNvPr id="461" name="Google Shape;461;p42"/>
          <p:cNvSpPr txBox="1"/>
          <p:nvPr>
            <p:ph idx="1" type="body"/>
          </p:nvPr>
        </p:nvSpPr>
        <p:spPr>
          <a:xfrm>
            <a:off x="197425" y="3143250"/>
            <a:ext cx="2728800" cy="1425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dk1"/>
                </a:solidFill>
                <a:latin typeface="Titillium Web"/>
                <a:ea typeface="Titillium Web"/>
                <a:cs typeface="Titillium Web"/>
                <a:sym typeface="Titillium Web"/>
              </a:rPr>
              <a:t>It</a:t>
            </a:r>
            <a:r>
              <a:rPr lang="en" sz="1800">
                <a:solidFill>
                  <a:schemeClr val="dk1"/>
                </a:solidFill>
                <a:latin typeface="Titillium Web"/>
                <a:ea typeface="Titillium Web"/>
                <a:cs typeface="Titillium Web"/>
                <a:sym typeface="Titillium Web"/>
              </a:rPr>
              <a:t> seems that it isn’t necessarily easier or harder for UC Berkeley grads to get into top companies.</a:t>
            </a:r>
            <a:endParaRPr sz="1800"/>
          </a:p>
        </p:txBody>
      </p:sp>
      <p:sp>
        <p:nvSpPr>
          <p:cNvPr id="462" name="Google Shape;462;p42"/>
          <p:cNvSpPr txBox="1"/>
          <p:nvPr>
            <p:ph idx="1" type="body"/>
          </p:nvPr>
        </p:nvSpPr>
        <p:spPr>
          <a:xfrm>
            <a:off x="3168000" y="3265050"/>
            <a:ext cx="2808000" cy="118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Titillium Web"/>
                <a:ea typeface="Titillium Web"/>
                <a:cs typeface="Titillium Web"/>
                <a:sym typeface="Titillium Web"/>
              </a:rPr>
              <a:t>Berkeley grads find jobs in the Bay Area </a:t>
            </a:r>
            <a:r>
              <a:rPr lang="en" sz="2400">
                <a:solidFill>
                  <a:srgbClr val="FFFF00"/>
                </a:solidFill>
                <a:latin typeface="Titillium Web"/>
                <a:ea typeface="Titillium Web"/>
                <a:cs typeface="Titillium Web"/>
                <a:sym typeface="Titillium Web"/>
              </a:rPr>
              <a:t>6% faster</a:t>
            </a:r>
            <a:r>
              <a:rPr lang="en" sz="1800">
                <a:solidFill>
                  <a:schemeClr val="dk1"/>
                </a:solidFill>
                <a:latin typeface="Titillium Web"/>
                <a:ea typeface="Titillium Web"/>
                <a:cs typeface="Titillium Web"/>
                <a:sym typeface="Titillium Web"/>
              </a:rPr>
              <a:t> than other graduates.</a:t>
            </a:r>
            <a:endParaRPr sz="1800">
              <a:solidFill>
                <a:schemeClr val="dk1"/>
              </a:solidFill>
              <a:latin typeface="Titillium Web"/>
              <a:ea typeface="Titillium Web"/>
              <a:cs typeface="Titillium Web"/>
              <a:sym typeface="Titillium Web"/>
            </a:endParaRPr>
          </a:p>
          <a:p>
            <a:pPr indent="0" lvl="0" marL="0" rtl="0" algn="l">
              <a:spcBef>
                <a:spcPts val="1600"/>
              </a:spcBef>
              <a:spcAft>
                <a:spcPts val="1600"/>
              </a:spcAft>
              <a:buNone/>
            </a:pPr>
            <a:r>
              <a:t/>
            </a:r>
            <a:endParaRPr/>
          </a:p>
        </p:txBody>
      </p:sp>
      <p:sp>
        <p:nvSpPr>
          <p:cNvPr id="463" name="Google Shape;463;p42"/>
          <p:cNvSpPr txBox="1"/>
          <p:nvPr>
            <p:ph idx="1" type="body"/>
          </p:nvPr>
        </p:nvSpPr>
        <p:spPr>
          <a:xfrm>
            <a:off x="6217775" y="3204150"/>
            <a:ext cx="2808000" cy="130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solidFill>
                  <a:schemeClr val="dk1"/>
                </a:solidFill>
                <a:latin typeface="Titillium Web"/>
                <a:ea typeface="Titillium Web"/>
                <a:cs typeface="Titillium Web"/>
                <a:sym typeface="Titillium Web"/>
              </a:rPr>
              <a:t>Berkeley grads achieve </a:t>
            </a:r>
            <a:r>
              <a:rPr lang="en" sz="2400">
                <a:solidFill>
                  <a:srgbClr val="FFFF00"/>
                </a:solidFill>
                <a:latin typeface="Titillium Web"/>
                <a:ea typeface="Titillium Web"/>
                <a:cs typeface="Titillium Web"/>
                <a:sym typeface="Titillium Web"/>
              </a:rPr>
              <a:t>more promotions</a:t>
            </a:r>
            <a:r>
              <a:rPr lang="en" sz="1800">
                <a:solidFill>
                  <a:schemeClr val="dk1"/>
                </a:solidFill>
                <a:latin typeface="Titillium Web"/>
                <a:ea typeface="Titillium Web"/>
                <a:cs typeface="Titillium Web"/>
                <a:sym typeface="Titillium Web"/>
              </a:rPr>
              <a:t> within their companies!</a:t>
            </a:r>
            <a:endParaRPr sz="1800"/>
          </a:p>
        </p:txBody>
      </p:sp>
      <p:pic>
        <p:nvPicPr>
          <p:cNvPr id="464" name="Google Shape;464;p42"/>
          <p:cNvPicPr preferRelativeResize="0"/>
          <p:nvPr/>
        </p:nvPicPr>
        <p:blipFill>
          <a:blip r:embed="rId3">
            <a:alphaModFix/>
          </a:blip>
          <a:stretch>
            <a:fillRect/>
          </a:stretch>
        </p:blipFill>
        <p:spPr>
          <a:xfrm>
            <a:off x="3886200" y="1541475"/>
            <a:ext cx="1371601" cy="1371599"/>
          </a:xfrm>
          <a:prstGeom prst="rect">
            <a:avLst/>
          </a:prstGeom>
          <a:noFill/>
          <a:ln>
            <a:noFill/>
          </a:ln>
        </p:spPr>
      </p:pic>
      <p:pic>
        <p:nvPicPr>
          <p:cNvPr id="465" name="Google Shape;465;p42"/>
          <p:cNvPicPr preferRelativeResize="0"/>
          <p:nvPr/>
        </p:nvPicPr>
        <p:blipFill>
          <a:blip r:embed="rId4">
            <a:alphaModFix/>
          </a:blip>
          <a:stretch>
            <a:fillRect/>
          </a:stretch>
        </p:blipFill>
        <p:spPr>
          <a:xfrm>
            <a:off x="876025" y="1541475"/>
            <a:ext cx="1371601" cy="1371599"/>
          </a:xfrm>
          <a:prstGeom prst="rect">
            <a:avLst/>
          </a:prstGeom>
          <a:noFill/>
          <a:ln>
            <a:noFill/>
          </a:ln>
        </p:spPr>
      </p:pic>
      <p:pic>
        <p:nvPicPr>
          <p:cNvPr id="466" name="Google Shape;466;p42"/>
          <p:cNvPicPr preferRelativeResize="0"/>
          <p:nvPr/>
        </p:nvPicPr>
        <p:blipFill>
          <a:blip r:embed="rId5">
            <a:alphaModFix/>
          </a:blip>
          <a:stretch>
            <a:fillRect/>
          </a:stretch>
        </p:blipFill>
        <p:spPr>
          <a:xfrm>
            <a:off x="6935976" y="1541478"/>
            <a:ext cx="1371601" cy="13715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tillium Web"/>
                <a:ea typeface="Titillium Web"/>
                <a:cs typeface="Titillium Web"/>
                <a:sym typeface="Titillium Web"/>
              </a:rPr>
              <a:t>Thank You!</a:t>
            </a:r>
            <a:endParaRPr sz="3600">
              <a:latin typeface="Titillium Web"/>
              <a:ea typeface="Titillium Web"/>
              <a:cs typeface="Titillium Web"/>
              <a:sym typeface="Titillium Web"/>
            </a:endParaRPr>
          </a:p>
        </p:txBody>
      </p:sp>
      <p:sp>
        <p:nvSpPr>
          <p:cNvPr id="472" name="Google Shape;472;p43"/>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sz="2400">
                <a:solidFill>
                  <a:schemeClr val="dk1"/>
                </a:solidFill>
                <a:latin typeface="Titillium Web"/>
                <a:ea typeface="Titillium Web"/>
                <a:cs typeface="Titillium Web"/>
                <a:sym typeface="Titillium Web"/>
              </a:rPr>
              <a:t>Link to GitHub repo : </a:t>
            </a:r>
            <a:r>
              <a:rPr lang="en" sz="2400" u="sng">
                <a:solidFill>
                  <a:schemeClr val="dk1"/>
                </a:solidFill>
                <a:latin typeface="Titillium Web"/>
                <a:ea typeface="Titillium Web"/>
                <a:cs typeface="Titillium Web"/>
                <a:sym typeface="Titillium Web"/>
                <a:hlinkClick r:id="rId3"/>
              </a:rPr>
              <a:t>https://github.com/rprahlad1/ai4good</a:t>
            </a:r>
            <a:endParaRPr sz="2400">
              <a:latin typeface="Titillium Web"/>
              <a:ea typeface="Titillium Web"/>
              <a:cs typeface="Titillium Web"/>
              <a:sym typeface="Titillium We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7"/>
          <p:cNvSpPr txBox="1"/>
          <p:nvPr>
            <p:ph type="title"/>
          </p:nvPr>
        </p:nvSpPr>
        <p:spPr>
          <a:xfrm>
            <a:off x="311700" y="307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tillium Web"/>
                <a:ea typeface="Titillium Web"/>
                <a:cs typeface="Titillium Web"/>
                <a:sym typeface="Titillium Web"/>
              </a:rPr>
              <a:t>Dataset </a:t>
            </a:r>
            <a:endParaRPr>
              <a:latin typeface="Titillium Web"/>
              <a:ea typeface="Titillium Web"/>
              <a:cs typeface="Titillium Web"/>
              <a:sym typeface="Titillium Web"/>
            </a:endParaRPr>
          </a:p>
        </p:txBody>
      </p:sp>
      <p:pic>
        <p:nvPicPr>
          <p:cNvPr id="178" name="Google Shape;178;p17"/>
          <p:cNvPicPr preferRelativeResize="0"/>
          <p:nvPr/>
        </p:nvPicPr>
        <p:blipFill>
          <a:blip r:embed="rId3">
            <a:alphaModFix/>
          </a:blip>
          <a:stretch>
            <a:fillRect/>
          </a:stretch>
        </p:blipFill>
        <p:spPr>
          <a:xfrm>
            <a:off x="1105450" y="1551225"/>
            <a:ext cx="1534875" cy="1534875"/>
          </a:xfrm>
          <a:prstGeom prst="rect">
            <a:avLst/>
          </a:prstGeom>
          <a:noFill/>
          <a:ln>
            <a:noFill/>
          </a:ln>
        </p:spPr>
      </p:pic>
      <p:sp>
        <p:nvSpPr>
          <p:cNvPr id="179" name="Google Shape;179;p17"/>
          <p:cNvSpPr txBox="1"/>
          <p:nvPr/>
        </p:nvSpPr>
        <p:spPr>
          <a:xfrm>
            <a:off x="648288" y="3303300"/>
            <a:ext cx="2449200" cy="10851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800">
                <a:solidFill>
                  <a:srgbClr val="FFFFFF"/>
                </a:solidFill>
                <a:latin typeface="Titillium Web"/>
                <a:ea typeface="Titillium Web"/>
                <a:cs typeface="Titillium Web"/>
                <a:sym typeface="Titillium Web"/>
              </a:rPr>
              <a:t>Third Party Sources</a:t>
            </a:r>
            <a:endParaRPr sz="18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LinkedIn, Indeed, etc.</a:t>
            </a:r>
            <a:endParaRPr>
              <a:solidFill>
                <a:srgbClr val="FFFFFF"/>
              </a:solidFill>
              <a:latin typeface="Titillium Web"/>
              <a:ea typeface="Titillium Web"/>
              <a:cs typeface="Titillium Web"/>
              <a:sym typeface="Titillium Web"/>
            </a:endParaRPr>
          </a:p>
        </p:txBody>
      </p:sp>
      <p:pic>
        <p:nvPicPr>
          <p:cNvPr id="180" name="Google Shape;180;p17"/>
          <p:cNvPicPr preferRelativeResize="0"/>
          <p:nvPr/>
        </p:nvPicPr>
        <p:blipFill>
          <a:blip r:embed="rId4">
            <a:alphaModFix/>
          </a:blip>
          <a:stretch>
            <a:fillRect/>
          </a:stretch>
        </p:blipFill>
        <p:spPr>
          <a:xfrm>
            <a:off x="4004272" y="1550575"/>
            <a:ext cx="1536192" cy="1536192"/>
          </a:xfrm>
          <a:prstGeom prst="rect">
            <a:avLst/>
          </a:prstGeom>
          <a:noFill/>
          <a:ln>
            <a:noFill/>
          </a:ln>
        </p:spPr>
      </p:pic>
      <p:sp>
        <p:nvSpPr>
          <p:cNvPr id="181" name="Google Shape;181;p17"/>
          <p:cNvSpPr txBox="1"/>
          <p:nvPr/>
        </p:nvSpPr>
        <p:spPr>
          <a:xfrm>
            <a:off x="3547763" y="3303300"/>
            <a:ext cx="2449200" cy="10851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800">
                <a:solidFill>
                  <a:srgbClr val="FFFFFF"/>
                </a:solidFill>
                <a:latin typeface="Titillium Web"/>
                <a:ea typeface="Titillium Web"/>
                <a:cs typeface="Titillium Web"/>
                <a:sym typeface="Titillium Web"/>
              </a:rPr>
              <a:t>Anonymous</a:t>
            </a:r>
            <a:endParaRPr sz="18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Identification Removed</a:t>
            </a:r>
            <a:endParaRPr>
              <a:solidFill>
                <a:srgbClr val="FFFFFF"/>
              </a:solidFill>
              <a:latin typeface="Titillium Web"/>
              <a:ea typeface="Titillium Web"/>
              <a:cs typeface="Titillium Web"/>
              <a:sym typeface="Titillium Web"/>
            </a:endParaRPr>
          </a:p>
        </p:txBody>
      </p:sp>
      <p:sp>
        <p:nvSpPr>
          <p:cNvPr id="182" name="Google Shape;182;p17"/>
          <p:cNvSpPr txBox="1"/>
          <p:nvPr/>
        </p:nvSpPr>
        <p:spPr>
          <a:xfrm>
            <a:off x="6283363" y="3303300"/>
            <a:ext cx="2449200" cy="10851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800">
                <a:solidFill>
                  <a:srgbClr val="FFFFFF"/>
                </a:solidFill>
                <a:latin typeface="Titillium Web"/>
                <a:ea typeface="Titillium Web"/>
                <a:cs typeface="Titillium Web"/>
                <a:sym typeface="Titillium Web"/>
              </a:rPr>
              <a:t>Bay Area</a:t>
            </a:r>
            <a:endParaRPr sz="1800">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Current &amp; Previous</a:t>
            </a:r>
            <a:endParaRPr>
              <a:solidFill>
                <a:srgbClr val="FFFFFF"/>
              </a:solidFill>
              <a:latin typeface="Titillium Web"/>
              <a:ea typeface="Titillium Web"/>
              <a:cs typeface="Titillium Web"/>
              <a:sym typeface="Titillium Web"/>
            </a:endParaRPr>
          </a:p>
        </p:txBody>
      </p:sp>
      <p:pic>
        <p:nvPicPr>
          <p:cNvPr id="183" name="Google Shape;183;p17"/>
          <p:cNvPicPr preferRelativeResize="0"/>
          <p:nvPr/>
        </p:nvPicPr>
        <p:blipFill>
          <a:blip r:embed="rId5">
            <a:alphaModFix/>
          </a:blip>
          <a:stretch>
            <a:fillRect/>
          </a:stretch>
        </p:blipFill>
        <p:spPr>
          <a:xfrm>
            <a:off x="6739876" y="1550575"/>
            <a:ext cx="1536192" cy="15361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18"/>
          <p:cNvSpPr txBox="1"/>
          <p:nvPr>
            <p:ph type="title"/>
          </p:nvPr>
        </p:nvSpPr>
        <p:spPr>
          <a:xfrm>
            <a:off x="589700" y="46900"/>
            <a:ext cx="76860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Titillium Web"/>
                <a:ea typeface="Titillium Web"/>
                <a:cs typeface="Titillium Web"/>
                <a:sym typeface="Titillium Web"/>
              </a:rPr>
              <a:t>                            </a:t>
            </a:r>
            <a:r>
              <a:rPr lang="en" sz="3000">
                <a:latin typeface="Titillium Web"/>
                <a:ea typeface="Titillium Web"/>
                <a:cs typeface="Titillium Web"/>
                <a:sym typeface="Titillium Web"/>
              </a:rPr>
              <a:t>Data Schema</a:t>
            </a:r>
            <a:endParaRPr sz="3000">
              <a:latin typeface="Titillium Web"/>
              <a:ea typeface="Titillium Web"/>
              <a:cs typeface="Titillium Web"/>
              <a:sym typeface="Titillium Web"/>
            </a:endParaRPr>
          </a:p>
        </p:txBody>
      </p:sp>
      <p:sp>
        <p:nvSpPr>
          <p:cNvPr id="189" name="Google Shape;189;p18"/>
          <p:cNvSpPr txBox="1"/>
          <p:nvPr>
            <p:ph idx="1" type="body"/>
          </p:nvPr>
        </p:nvSpPr>
        <p:spPr>
          <a:xfrm>
            <a:off x="102850" y="698550"/>
            <a:ext cx="4304700" cy="4251600"/>
          </a:xfrm>
          <a:prstGeom prst="rect">
            <a:avLst/>
          </a:prstGeom>
        </p:spPr>
        <p:txBody>
          <a:bodyPr anchorCtr="0" anchor="t" bIns="0" lIns="91425" spcFirstLastPara="1" rIns="91425" wrap="square" tIns="0">
            <a:noAutofit/>
          </a:bodyPr>
          <a:lstStyle/>
          <a:p>
            <a:pPr indent="0" lvl="0" marL="0" rtl="0" algn="l">
              <a:lnSpc>
                <a:spcPct val="100000"/>
              </a:lnSpc>
              <a:spcBef>
                <a:spcPts val="0"/>
              </a:spcBef>
              <a:spcAft>
                <a:spcPts val="0"/>
              </a:spcAft>
              <a:buNone/>
            </a:pPr>
            <a:r>
              <a:rPr b="1" lang="en" sz="1200">
                <a:solidFill>
                  <a:srgbClr val="FFFFFF"/>
                </a:solidFill>
                <a:highlight>
                  <a:srgbClr val="3D85C6"/>
                </a:highlight>
                <a:latin typeface="Titillium Web"/>
                <a:ea typeface="Titillium Web"/>
                <a:cs typeface="Titillium Web"/>
                <a:sym typeface="Titillium Web"/>
              </a:rPr>
              <a:t>ID</a:t>
            </a:r>
            <a:r>
              <a:rPr lang="en" sz="1200">
                <a:solidFill>
                  <a:srgbClr val="FFFFFF"/>
                </a:solidFill>
                <a:latin typeface="Titillium Web"/>
                <a:ea typeface="Titillium Web"/>
                <a:cs typeface="Titillium Web"/>
                <a:sym typeface="Titillium Web"/>
              </a:rPr>
              <a:t>: unique ID character</a:t>
            </a:r>
            <a:endParaRPr sz="1200">
              <a:solidFill>
                <a:srgbClr val="FFFFFF"/>
              </a:solidFill>
              <a:latin typeface="Titillium Web"/>
              <a:ea typeface="Titillium Web"/>
              <a:cs typeface="Titillium Web"/>
              <a:sym typeface="Titillium Web"/>
            </a:endParaRPr>
          </a:p>
          <a:p>
            <a:pPr indent="0" lvl="0" marL="0" rtl="0" algn="l">
              <a:lnSpc>
                <a:spcPct val="100000"/>
              </a:lnSpc>
              <a:spcBef>
                <a:spcPts val="1600"/>
              </a:spcBef>
              <a:spcAft>
                <a:spcPts val="0"/>
              </a:spcAft>
              <a:buNone/>
            </a:pPr>
            <a:r>
              <a:rPr b="1" lang="en" sz="1200">
                <a:solidFill>
                  <a:srgbClr val="FFFFFF"/>
                </a:solidFill>
                <a:highlight>
                  <a:srgbClr val="3D85C6"/>
                </a:highlight>
                <a:latin typeface="Titillium Web"/>
                <a:ea typeface="Titillium Web"/>
                <a:cs typeface="Titillium Web"/>
                <a:sym typeface="Titillium Web"/>
              </a:rPr>
              <a:t>Birth year</a:t>
            </a:r>
            <a:r>
              <a:rPr lang="en" sz="1200">
                <a:solidFill>
                  <a:srgbClr val="FFFFFF"/>
                </a:solidFill>
                <a:latin typeface="Titillium Web"/>
                <a:ea typeface="Titillium Web"/>
                <a:cs typeface="Titillium Web"/>
                <a:sym typeface="Titillium Web"/>
              </a:rPr>
              <a:t>: where available, Default: 2001</a:t>
            </a:r>
            <a:endParaRPr sz="1200">
              <a:solidFill>
                <a:srgbClr val="FFFFFF"/>
              </a:solidFill>
              <a:latin typeface="Titillium Web"/>
              <a:ea typeface="Titillium Web"/>
              <a:cs typeface="Titillium Web"/>
              <a:sym typeface="Titillium Web"/>
            </a:endParaRPr>
          </a:p>
          <a:p>
            <a:pPr indent="0" lvl="0" marL="0" rtl="0" algn="l">
              <a:lnSpc>
                <a:spcPct val="100000"/>
              </a:lnSpc>
              <a:spcBef>
                <a:spcPts val="1600"/>
              </a:spcBef>
              <a:spcAft>
                <a:spcPts val="0"/>
              </a:spcAft>
              <a:buNone/>
            </a:pPr>
            <a:r>
              <a:rPr b="1" lang="en" sz="1200">
                <a:solidFill>
                  <a:srgbClr val="FFFFFF"/>
                </a:solidFill>
                <a:highlight>
                  <a:srgbClr val="3D85C6"/>
                </a:highlight>
                <a:latin typeface="Titillium Web"/>
                <a:ea typeface="Titillium Web"/>
                <a:cs typeface="Titillium Web"/>
                <a:sym typeface="Titillium Web"/>
              </a:rPr>
              <a:t>Gender flag</a:t>
            </a:r>
            <a:r>
              <a:rPr lang="en" sz="1200">
                <a:solidFill>
                  <a:srgbClr val="FFFFFF"/>
                </a:solidFill>
                <a:latin typeface="Titillium Web"/>
                <a:ea typeface="Titillium Web"/>
                <a:cs typeface="Titillium Web"/>
                <a:sym typeface="Titillium Web"/>
              </a:rPr>
              <a:t>: 1=female, 2=male, 0=unknown</a:t>
            </a:r>
            <a:endParaRPr sz="1200">
              <a:solidFill>
                <a:srgbClr val="FFFFFF"/>
              </a:solidFill>
              <a:latin typeface="Titillium Web"/>
              <a:ea typeface="Titillium Web"/>
              <a:cs typeface="Titillium Web"/>
              <a:sym typeface="Titillium Web"/>
            </a:endParaRPr>
          </a:p>
          <a:p>
            <a:pPr indent="0" lvl="0" marL="0" rtl="0" algn="l">
              <a:lnSpc>
                <a:spcPct val="100000"/>
              </a:lnSpc>
              <a:spcBef>
                <a:spcPts val="1600"/>
              </a:spcBef>
              <a:spcAft>
                <a:spcPts val="0"/>
              </a:spcAft>
              <a:buNone/>
            </a:pPr>
            <a:r>
              <a:rPr b="1" lang="en" sz="1200">
                <a:solidFill>
                  <a:srgbClr val="FFFFFF"/>
                </a:solidFill>
                <a:highlight>
                  <a:srgbClr val="3D85C6"/>
                </a:highlight>
                <a:latin typeface="Titillium Web"/>
                <a:ea typeface="Titillium Web"/>
                <a:cs typeface="Titillium Web"/>
                <a:sym typeface="Titillium Web"/>
              </a:rPr>
              <a:t>Skillset1</a:t>
            </a:r>
            <a:r>
              <a:rPr lang="en" sz="1200">
                <a:solidFill>
                  <a:srgbClr val="FFFFFF"/>
                </a:solidFill>
                <a:latin typeface="Titillium Web"/>
                <a:ea typeface="Titillium Web"/>
                <a:cs typeface="Titillium Web"/>
                <a:sym typeface="Titillium Web"/>
              </a:rPr>
              <a:t>: primary skillset deduced from self-reported skills</a:t>
            </a:r>
            <a:endParaRPr sz="1200">
              <a:solidFill>
                <a:srgbClr val="FFFFFF"/>
              </a:solidFill>
              <a:latin typeface="Titillium Web"/>
              <a:ea typeface="Titillium Web"/>
              <a:cs typeface="Titillium Web"/>
              <a:sym typeface="Titillium Web"/>
            </a:endParaRPr>
          </a:p>
          <a:p>
            <a:pPr indent="0" lvl="0" marL="0" rtl="0" algn="l">
              <a:lnSpc>
                <a:spcPct val="100000"/>
              </a:lnSpc>
              <a:spcBef>
                <a:spcPts val="1600"/>
              </a:spcBef>
              <a:spcAft>
                <a:spcPts val="0"/>
              </a:spcAft>
              <a:buNone/>
            </a:pPr>
            <a:r>
              <a:rPr b="1" lang="en" sz="1200">
                <a:solidFill>
                  <a:srgbClr val="FFFFFF"/>
                </a:solidFill>
                <a:highlight>
                  <a:srgbClr val="3D85C6"/>
                </a:highlight>
                <a:latin typeface="Titillium Web"/>
                <a:ea typeface="Titillium Web"/>
                <a:cs typeface="Titillium Web"/>
                <a:sym typeface="Titillium Web"/>
              </a:rPr>
              <a:t>Skillset1 weight</a:t>
            </a:r>
            <a:r>
              <a:rPr lang="en" sz="1200">
                <a:solidFill>
                  <a:srgbClr val="FFFFFF"/>
                </a:solidFill>
                <a:latin typeface="Titillium Web"/>
                <a:ea typeface="Titillium Web"/>
                <a:cs typeface="Titillium Web"/>
                <a:sym typeface="Titillium Web"/>
              </a:rPr>
              <a:t>: the extent to which primary skillset is representative of overall self-reported skills</a:t>
            </a:r>
            <a:endParaRPr sz="1200">
              <a:solidFill>
                <a:srgbClr val="FFFFFF"/>
              </a:solidFill>
              <a:latin typeface="Titillium Web"/>
              <a:ea typeface="Titillium Web"/>
              <a:cs typeface="Titillium Web"/>
              <a:sym typeface="Titillium Web"/>
            </a:endParaRPr>
          </a:p>
          <a:p>
            <a:pPr indent="0" lvl="0" marL="0" rtl="0" algn="l">
              <a:lnSpc>
                <a:spcPct val="100000"/>
              </a:lnSpc>
              <a:spcBef>
                <a:spcPts val="1600"/>
              </a:spcBef>
              <a:spcAft>
                <a:spcPts val="0"/>
              </a:spcAft>
              <a:buNone/>
            </a:pPr>
            <a:r>
              <a:rPr b="1" lang="en" sz="1200">
                <a:solidFill>
                  <a:srgbClr val="FFFFFF"/>
                </a:solidFill>
                <a:highlight>
                  <a:srgbClr val="3D85C6"/>
                </a:highlight>
                <a:latin typeface="Titillium Web"/>
                <a:ea typeface="Titillium Web"/>
                <a:cs typeface="Titillium Web"/>
                <a:sym typeface="Titillium Web"/>
              </a:rPr>
              <a:t>Skillset2</a:t>
            </a:r>
            <a:r>
              <a:rPr lang="en" sz="1200">
                <a:solidFill>
                  <a:srgbClr val="FFFFFF"/>
                </a:solidFill>
                <a:latin typeface="Titillium Web"/>
                <a:ea typeface="Titillium Web"/>
                <a:cs typeface="Titillium Web"/>
                <a:sym typeface="Titillium Web"/>
              </a:rPr>
              <a:t>: secondary skillset deduced from self-reported skills</a:t>
            </a:r>
            <a:endParaRPr sz="1200">
              <a:solidFill>
                <a:srgbClr val="FFFFFF"/>
              </a:solidFill>
              <a:latin typeface="Titillium Web"/>
              <a:ea typeface="Titillium Web"/>
              <a:cs typeface="Titillium Web"/>
              <a:sym typeface="Titillium Web"/>
            </a:endParaRPr>
          </a:p>
          <a:p>
            <a:pPr indent="0" lvl="0" marL="0" rtl="0" algn="l">
              <a:lnSpc>
                <a:spcPct val="100000"/>
              </a:lnSpc>
              <a:spcBef>
                <a:spcPts val="1600"/>
              </a:spcBef>
              <a:spcAft>
                <a:spcPts val="0"/>
              </a:spcAft>
              <a:buNone/>
            </a:pPr>
            <a:r>
              <a:rPr b="1" lang="en" sz="1200">
                <a:solidFill>
                  <a:srgbClr val="FFFFFF"/>
                </a:solidFill>
                <a:highlight>
                  <a:srgbClr val="3D85C6"/>
                </a:highlight>
                <a:latin typeface="Titillium Web"/>
                <a:ea typeface="Titillium Web"/>
                <a:cs typeface="Titillium Web"/>
                <a:sym typeface="Titillium Web"/>
              </a:rPr>
              <a:t>Skillset2 weight</a:t>
            </a:r>
            <a:r>
              <a:rPr lang="en" sz="1200">
                <a:solidFill>
                  <a:srgbClr val="FFFFFF"/>
                </a:solidFill>
                <a:latin typeface="Titillium Web"/>
                <a:ea typeface="Titillium Web"/>
                <a:cs typeface="Titillium Web"/>
                <a:sym typeface="Titillium Web"/>
              </a:rPr>
              <a:t>: the extent to which secondary skillset is representative of overall self-reported skills</a:t>
            </a:r>
            <a:endParaRPr sz="1200">
              <a:solidFill>
                <a:srgbClr val="FFFFFF"/>
              </a:solidFill>
              <a:latin typeface="Titillium Web"/>
              <a:ea typeface="Titillium Web"/>
              <a:cs typeface="Titillium Web"/>
              <a:sym typeface="Titillium Web"/>
            </a:endParaRPr>
          </a:p>
          <a:p>
            <a:pPr indent="0" lvl="0" marL="0" rtl="0" algn="l">
              <a:lnSpc>
                <a:spcPct val="100000"/>
              </a:lnSpc>
              <a:spcBef>
                <a:spcPts val="1600"/>
              </a:spcBef>
              <a:spcAft>
                <a:spcPts val="0"/>
              </a:spcAft>
              <a:buNone/>
            </a:pPr>
            <a:r>
              <a:rPr b="1" lang="en" sz="1200">
                <a:solidFill>
                  <a:srgbClr val="FFFFFF"/>
                </a:solidFill>
                <a:highlight>
                  <a:srgbClr val="3D85C6"/>
                </a:highlight>
                <a:latin typeface="Titillium Web"/>
                <a:ea typeface="Titillium Web"/>
                <a:cs typeface="Titillium Web"/>
                <a:sym typeface="Titillium Web"/>
              </a:rPr>
              <a:t>Education</a:t>
            </a:r>
            <a:r>
              <a:rPr b="1" lang="en" sz="1200">
                <a:solidFill>
                  <a:srgbClr val="FFFFFF"/>
                </a:solidFill>
                <a:latin typeface="Titillium Web"/>
                <a:ea typeface="Titillium Web"/>
                <a:cs typeface="Titillium Web"/>
                <a:sym typeface="Titillium Web"/>
              </a:rPr>
              <a:t>:</a:t>
            </a:r>
            <a:r>
              <a:rPr lang="en" sz="1200">
                <a:solidFill>
                  <a:srgbClr val="FFFFFF"/>
                </a:solidFill>
                <a:latin typeface="Titillium Web"/>
                <a:ea typeface="Titillium Web"/>
                <a:cs typeface="Titillium Web"/>
                <a:sym typeface="Titillium Web"/>
              </a:rPr>
              <a:t> (highest degree attained): 4=bachelor's; 5=master's other than MBA; 6=MBA; 7=doctorate (PhD/JD/MD)</a:t>
            </a:r>
            <a:endParaRPr sz="1200">
              <a:solidFill>
                <a:srgbClr val="FFFFFF"/>
              </a:solidFill>
              <a:latin typeface="Titillium Web"/>
              <a:ea typeface="Titillium Web"/>
              <a:cs typeface="Titillium Web"/>
              <a:sym typeface="Titillium Web"/>
            </a:endParaRPr>
          </a:p>
          <a:p>
            <a:pPr indent="0" lvl="0" marL="0" rtl="0" algn="l">
              <a:lnSpc>
                <a:spcPct val="100000"/>
              </a:lnSpc>
              <a:spcBef>
                <a:spcPts val="1600"/>
              </a:spcBef>
              <a:spcAft>
                <a:spcPts val="1600"/>
              </a:spcAft>
              <a:buNone/>
            </a:pPr>
            <a:r>
              <a:rPr b="1" lang="en" sz="1200">
                <a:solidFill>
                  <a:srgbClr val="FFFFFF"/>
                </a:solidFill>
                <a:highlight>
                  <a:srgbClr val="3D85C6"/>
                </a:highlight>
                <a:latin typeface="Titillium Web"/>
                <a:ea typeface="Titillium Web"/>
                <a:cs typeface="Titillium Web"/>
                <a:sym typeface="Titillium Web"/>
              </a:rPr>
              <a:t>Elite Institution</a:t>
            </a:r>
            <a:r>
              <a:rPr lang="en" sz="1200">
                <a:solidFill>
                  <a:srgbClr val="FFFFFF"/>
                </a:solidFill>
                <a:latin typeface="Titillium Web"/>
                <a:ea typeface="Titillium Web"/>
                <a:cs typeface="Titillium Web"/>
                <a:sym typeface="Titillium Web"/>
              </a:rPr>
              <a:t>: True=education record from an elite (top 100) institution; False=not education record from a non-elite institution</a:t>
            </a:r>
            <a:endParaRPr sz="1200">
              <a:solidFill>
                <a:srgbClr val="FFFFFF"/>
              </a:solidFill>
              <a:latin typeface="Titillium Web"/>
              <a:ea typeface="Titillium Web"/>
              <a:cs typeface="Titillium Web"/>
              <a:sym typeface="Titillium Web"/>
            </a:endParaRPr>
          </a:p>
        </p:txBody>
      </p:sp>
      <p:sp>
        <p:nvSpPr>
          <p:cNvPr id="190" name="Google Shape;190;p18"/>
          <p:cNvSpPr txBox="1"/>
          <p:nvPr/>
        </p:nvSpPr>
        <p:spPr>
          <a:xfrm>
            <a:off x="4407600" y="698550"/>
            <a:ext cx="4736400" cy="435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FFFFFF"/>
                </a:solidFill>
                <a:highlight>
                  <a:srgbClr val="3D85C6"/>
                </a:highlight>
                <a:latin typeface="Titillium Web"/>
                <a:ea typeface="Titillium Web"/>
                <a:cs typeface="Titillium Web"/>
                <a:sym typeface="Titillium Web"/>
              </a:rPr>
              <a:t>Start date</a:t>
            </a:r>
            <a:r>
              <a:rPr lang="en" sz="1200">
                <a:solidFill>
                  <a:srgbClr val="FFFFFF"/>
                </a:solidFill>
                <a:latin typeface="Titillium Web"/>
                <a:ea typeface="Titillium Web"/>
                <a:cs typeface="Titillium Web"/>
                <a:sym typeface="Titillium Web"/>
              </a:rPr>
              <a:t>: start date of the edu/employment record</a:t>
            </a:r>
            <a:endParaRPr b="1" sz="1200">
              <a:solidFill>
                <a:srgbClr val="FFFFFF"/>
              </a:solidFill>
              <a:latin typeface="Titillium Web"/>
              <a:ea typeface="Titillium Web"/>
              <a:cs typeface="Titillium Web"/>
              <a:sym typeface="Titillium Web"/>
            </a:endParaRPr>
          </a:p>
          <a:p>
            <a:pPr indent="0" lvl="0" marL="0" rtl="0" algn="l">
              <a:lnSpc>
                <a:spcPct val="100000"/>
              </a:lnSpc>
              <a:spcBef>
                <a:spcPts val="1000"/>
              </a:spcBef>
              <a:spcAft>
                <a:spcPts val="0"/>
              </a:spcAft>
              <a:buNone/>
            </a:pPr>
            <a:r>
              <a:rPr b="1" lang="en" sz="1200">
                <a:solidFill>
                  <a:srgbClr val="FFFFFF"/>
                </a:solidFill>
                <a:highlight>
                  <a:srgbClr val="3D85C6"/>
                </a:highlight>
                <a:latin typeface="Titillium Web"/>
                <a:ea typeface="Titillium Web"/>
                <a:cs typeface="Titillium Web"/>
                <a:sym typeface="Titillium Web"/>
              </a:rPr>
              <a:t>Flag</a:t>
            </a:r>
            <a:r>
              <a:rPr lang="en" sz="1200">
                <a:solidFill>
                  <a:srgbClr val="FFFFFF"/>
                </a:solidFill>
                <a:latin typeface="Titillium Web"/>
                <a:ea typeface="Titillium Web"/>
                <a:cs typeface="Titillium Web"/>
                <a:sym typeface="Titillium Web"/>
              </a:rPr>
              <a:t>: Is the start month valid?</a:t>
            </a:r>
            <a:endParaRPr sz="1200">
              <a:solidFill>
                <a:srgbClr val="FFFFFF"/>
              </a:solidFill>
              <a:latin typeface="Titillium Web"/>
              <a:ea typeface="Titillium Web"/>
              <a:cs typeface="Titillium Web"/>
              <a:sym typeface="Titillium Web"/>
            </a:endParaRPr>
          </a:p>
          <a:p>
            <a:pPr indent="0" lvl="0" marL="0" rtl="0" algn="l">
              <a:lnSpc>
                <a:spcPct val="100000"/>
              </a:lnSpc>
              <a:spcBef>
                <a:spcPts val="1000"/>
              </a:spcBef>
              <a:spcAft>
                <a:spcPts val="0"/>
              </a:spcAft>
              <a:buNone/>
            </a:pPr>
            <a:r>
              <a:rPr b="1" lang="en" sz="1200">
                <a:solidFill>
                  <a:srgbClr val="FFFFFF"/>
                </a:solidFill>
                <a:highlight>
                  <a:srgbClr val="3D85C6"/>
                </a:highlight>
                <a:latin typeface="Titillium Web"/>
                <a:ea typeface="Titillium Web"/>
                <a:cs typeface="Titillium Web"/>
                <a:sym typeface="Titillium Web"/>
              </a:rPr>
              <a:t>End date</a:t>
            </a:r>
            <a:r>
              <a:rPr lang="en" sz="1200">
                <a:solidFill>
                  <a:srgbClr val="FFFFFF"/>
                </a:solidFill>
                <a:latin typeface="Titillium Web"/>
                <a:ea typeface="Titillium Web"/>
                <a:cs typeface="Titillium Web"/>
                <a:sym typeface="Titillium Web"/>
              </a:rPr>
              <a:t>:</a:t>
            </a:r>
            <a:r>
              <a:rPr b="1" lang="en" sz="1200">
                <a:solidFill>
                  <a:srgbClr val="FFFFFF"/>
                </a:solidFill>
                <a:latin typeface="Titillium Web"/>
                <a:ea typeface="Titillium Web"/>
                <a:cs typeface="Titillium Web"/>
                <a:sym typeface="Titillium Web"/>
              </a:rPr>
              <a:t> </a:t>
            </a:r>
            <a:r>
              <a:rPr lang="en" sz="1200">
                <a:solidFill>
                  <a:srgbClr val="FFFFFF"/>
                </a:solidFill>
                <a:latin typeface="Titillium Web"/>
                <a:ea typeface="Titillium Web"/>
                <a:cs typeface="Titillium Web"/>
                <a:sym typeface="Titillium Web"/>
              </a:rPr>
              <a:t>end date of the edu/employment record</a:t>
            </a:r>
            <a:endParaRPr b="1" sz="1200">
              <a:solidFill>
                <a:srgbClr val="FFFFFF"/>
              </a:solidFill>
              <a:highlight>
                <a:srgbClr val="E06666"/>
              </a:highlight>
              <a:latin typeface="Titillium Web"/>
              <a:ea typeface="Titillium Web"/>
              <a:cs typeface="Titillium Web"/>
              <a:sym typeface="Titillium Web"/>
            </a:endParaRPr>
          </a:p>
          <a:p>
            <a:pPr indent="0" lvl="0" marL="0" rtl="0" algn="l">
              <a:lnSpc>
                <a:spcPct val="100000"/>
              </a:lnSpc>
              <a:spcBef>
                <a:spcPts val="1000"/>
              </a:spcBef>
              <a:spcAft>
                <a:spcPts val="0"/>
              </a:spcAft>
              <a:buNone/>
            </a:pPr>
            <a:r>
              <a:rPr b="1" lang="en" sz="1200">
                <a:solidFill>
                  <a:srgbClr val="FFFFFF"/>
                </a:solidFill>
                <a:highlight>
                  <a:srgbClr val="3D85C6"/>
                </a:highlight>
                <a:latin typeface="Titillium Web"/>
                <a:ea typeface="Titillium Web"/>
                <a:cs typeface="Titillium Web"/>
                <a:sym typeface="Titillium Web"/>
              </a:rPr>
              <a:t>Flag</a:t>
            </a:r>
            <a:r>
              <a:rPr lang="en" sz="1200">
                <a:solidFill>
                  <a:srgbClr val="FFFFFF"/>
                </a:solidFill>
                <a:latin typeface="Titillium Web"/>
                <a:ea typeface="Titillium Web"/>
                <a:cs typeface="Titillium Web"/>
                <a:sym typeface="Titillium Web"/>
              </a:rPr>
              <a:t>: Is the end month valid?</a:t>
            </a:r>
            <a:endParaRPr sz="1200">
              <a:solidFill>
                <a:srgbClr val="FFFFFF"/>
              </a:solidFill>
              <a:latin typeface="Titillium Web"/>
              <a:ea typeface="Titillium Web"/>
              <a:cs typeface="Titillium Web"/>
              <a:sym typeface="Titillium Web"/>
            </a:endParaRPr>
          </a:p>
          <a:p>
            <a:pPr indent="0" lvl="0" marL="0" rtl="0" algn="l">
              <a:lnSpc>
                <a:spcPct val="100000"/>
              </a:lnSpc>
              <a:spcBef>
                <a:spcPts val="1000"/>
              </a:spcBef>
              <a:spcAft>
                <a:spcPts val="0"/>
              </a:spcAft>
              <a:buNone/>
            </a:pPr>
            <a:r>
              <a:rPr b="1" lang="en" sz="1200">
                <a:solidFill>
                  <a:srgbClr val="FFFFFF"/>
                </a:solidFill>
                <a:highlight>
                  <a:srgbClr val="3D85C6"/>
                </a:highlight>
                <a:latin typeface="Titillium Web"/>
                <a:ea typeface="Titillium Web"/>
                <a:cs typeface="Titillium Web"/>
                <a:sym typeface="Titillium Web"/>
              </a:rPr>
              <a:t>Length</a:t>
            </a:r>
            <a:r>
              <a:rPr b="1" lang="en" sz="1200">
                <a:solidFill>
                  <a:srgbClr val="FFFFFF"/>
                </a:solidFill>
                <a:latin typeface="Titillium Web"/>
                <a:ea typeface="Titillium Web"/>
                <a:cs typeface="Titillium Web"/>
                <a:sym typeface="Titillium Web"/>
              </a:rPr>
              <a:t>:</a:t>
            </a:r>
            <a:r>
              <a:rPr lang="en" sz="1200">
                <a:solidFill>
                  <a:srgbClr val="FFFFFF"/>
                </a:solidFill>
                <a:latin typeface="Titillium Web"/>
                <a:ea typeface="Titillium Web"/>
                <a:cs typeface="Titillium Web"/>
                <a:sym typeface="Titillium Web"/>
              </a:rPr>
              <a:t> length of time spent at the given job (days)</a:t>
            </a:r>
            <a:endParaRPr sz="1200">
              <a:solidFill>
                <a:srgbClr val="FFFFFF"/>
              </a:solidFill>
              <a:latin typeface="Titillium Web"/>
              <a:ea typeface="Titillium Web"/>
              <a:cs typeface="Titillium Web"/>
              <a:sym typeface="Titillium Web"/>
            </a:endParaRPr>
          </a:p>
          <a:p>
            <a:pPr indent="0" lvl="0" marL="0" rtl="0" algn="l">
              <a:lnSpc>
                <a:spcPct val="100000"/>
              </a:lnSpc>
              <a:spcBef>
                <a:spcPts val="1000"/>
              </a:spcBef>
              <a:spcAft>
                <a:spcPts val="0"/>
              </a:spcAft>
              <a:buNone/>
            </a:pPr>
            <a:r>
              <a:rPr b="1" lang="en" sz="1200">
                <a:solidFill>
                  <a:srgbClr val="FFFFFF"/>
                </a:solidFill>
                <a:highlight>
                  <a:srgbClr val="3D85C6"/>
                </a:highlight>
                <a:latin typeface="Titillium Web"/>
                <a:ea typeface="Titillium Web"/>
                <a:cs typeface="Titillium Web"/>
                <a:sym typeface="Titillium Web"/>
              </a:rPr>
              <a:t>Role</a:t>
            </a:r>
            <a:r>
              <a:rPr lang="en" sz="1200">
                <a:solidFill>
                  <a:srgbClr val="FFFFFF"/>
                </a:solidFill>
                <a:latin typeface="Titillium Web"/>
                <a:ea typeface="Titillium Web"/>
                <a:cs typeface="Titillium Web"/>
                <a:sym typeface="Titillium Web"/>
              </a:rPr>
              <a:t>: self-reported job role, followed by the normalized job title</a:t>
            </a:r>
            <a:endParaRPr sz="1200">
              <a:solidFill>
                <a:srgbClr val="FFFFFF"/>
              </a:solidFill>
              <a:latin typeface="Titillium Web"/>
              <a:ea typeface="Titillium Web"/>
              <a:cs typeface="Titillium Web"/>
              <a:sym typeface="Titillium Web"/>
            </a:endParaRPr>
          </a:p>
          <a:p>
            <a:pPr indent="0" lvl="0" marL="0" rtl="0" algn="l">
              <a:lnSpc>
                <a:spcPct val="100000"/>
              </a:lnSpc>
              <a:spcBef>
                <a:spcPts val="1000"/>
              </a:spcBef>
              <a:spcAft>
                <a:spcPts val="0"/>
              </a:spcAft>
              <a:buNone/>
            </a:pPr>
            <a:r>
              <a:rPr b="1" lang="en" sz="1200">
                <a:solidFill>
                  <a:srgbClr val="FFFFFF"/>
                </a:solidFill>
                <a:highlight>
                  <a:srgbClr val="3D85C6"/>
                </a:highlight>
                <a:latin typeface="Titillium Web"/>
                <a:ea typeface="Titillium Web"/>
                <a:cs typeface="Titillium Web"/>
                <a:sym typeface="Titillium Web"/>
              </a:rPr>
              <a:t>Department</a:t>
            </a:r>
            <a:r>
              <a:rPr lang="en" sz="1200">
                <a:solidFill>
                  <a:srgbClr val="FFFFFF"/>
                </a:solidFill>
                <a:latin typeface="Titillium Web"/>
                <a:ea typeface="Titillium Web"/>
                <a:cs typeface="Titillium Web"/>
                <a:sym typeface="Titillium Web"/>
              </a:rPr>
              <a:t>: self-reported job role, followed by associated department</a:t>
            </a:r>
            <a:endParaRPr sz="1200">
              <a:solidFill>
                <a:srgbClr val="FFFFFF"/>
              </a:solidFill>
              <a:latin typeface="Titillium Web"/>
              <a:ea typeface="Titillium Web"/>
              <a:cs typeface="Titillium Web"/>
              <a:sym typeface="Titillium Web"/>
            </a:endParaRPr>
          </a:p>
          <a:p>
            <a:pPr indent="0" lvl="0" marL="0" rtl="0" algn="l">
              <a:lnSpc>
                <a:spcPct val="100000"/>
              </a:lnSpc>
              <a:spcBef>
                <a:spcPts val="1000"/>
              </a:spcBef>
              <a:spcAft>
                <a:spcPts val="0"/>
              </a:spcAft>
              <a:buNone/>
            </a:pPr>
            <a:r>
              <a:rPr b="1" lang="en" sz="1200">
                <a:solidFill>
                  <a:srgbClr val="FFFFFF"/>
                </a:solidFill>
                <a:highlight>
                  <a:srgbClr val="3D85C6"/>
                </a:highlight>
                <a:latin typeface="Titillium Web"/>
                <a:ea typeface="Titillium Web"/>
                <a:cs typeface="Titillium Web"/>
                <a:sym typeface="Titillium Web"/>
              </a:rPr>
              <a:t>Company name</a:t>
            </a:r>
            <a:r>
              <a:rPr lang="en" sz="1200">
                <a:solidFill>
                  <a:srgbClr val="FFFFFF"/>
                </a:solidFill>
                <a:latin typeface="Titillium Web"/>
                <a:ea typeface="Titillium Web"/>
                <a:cs typeface="Titillium Web"/>
                <a:sym typeface="Titillium Web"/>
              </a:rPr>
              <a:t>: Company name if employment record, </a:t>
            </a:r>
            <a:endParaRPr sz="1200">
              <a:solidFill>
                <a:srgbClr val="FFFFFF"/>
              </a:solidFill>
              <a:latin typeface="Titillium Web"/>
              <a:ea typeface="Titillium Web"/>
              <a:cs typeface="Titillium Web"/>
              <a:sym typeface="Titillium Web"/>
            </a:endParaRPr>
          </a:p>
          <a:p>
            <a:pPr indent="0" lvl="0" marL="914400" rtl="0" algn="l">
              <a:lnSpc>
                <a:spcPct val="100000"/>
              </a:lnSpc>
              <a:spcBef>
                <a:spcPts val="1000"/>
              </a:spcBef>
              <a:spcAft>
                <a:spcPts val="0"/>
              </a:spcAft>
              <a:buNone/>
            </a:pPr>
            <a:r>
              <a:rPr lang="en" sz="1200">
                <a:solidFill>
                  <a:srgbClr val="FFFFFF"/>
                </a:solidFill>
                <a:latin typeface="Titillium Web"/>
                <a:ea typeface="Titillium Web"/>
                <a:cs typeface="Titillium Web"/>
                <a:sym typeface="Titillium Web"/>
              </a:rPr>
              <a:t>     School name if education record</a:t>
            </a:r>
            <a:endParaRPr b="1" sz="1200">
              <a:solidFill>
                <a:srgbClr val="FFFFFF"/>
              </a:solidFill>
              <a:highlight>
                <a:srgbClr val="E06666"/>
              </a:highlight>
              <a:latin typeface="Titillium Web"/>
              <a:ea typeface="Titillium Web"/>
              <a:cs typeface="Titillium Web"/>
              <a:sym typeface="Titillium Web"/>
            </a:endParaRPr>
          </a:p>
          <a:p>
            <a:pPr indent="0" lvl="0" marL="0" rtl="0" algn="l">
              <a:lnSpc>
                <a:spcPct val="100000"/>
              </a:lnSpc>
              <a:spcBef>
                <a:spcPts val="1000"/>
              </a:spcBef>
              <a:spcAft>
                <a:spcPts val="0"/>
              </a:spcAft>
              <a:buNone/>
            </a:pPr>
            <a:r>
              <a:rPr b="1" lang="en" sz="1200">
                <a:solidFill>
                  <a:srgbClr val="FFFFFF"/>
                </a:solidFill>
                <a:highlight>
                  <a:srgbClr val="3D85C6"/>
                </a:highlight>
                <a:latin typeface="Titillium Web"/>
                <a:ea typeface="Titillium Web"/>
                <a:cs typeface="Titillium Web"/>
                <a:sym typeface="Titillium Web"/>
              </a:rPr>
              <a:t>Industry (NAICS)</a:t>
            </a:r>
            <a:r>
              <a:rPr lang="en" sz="1200">
                <a:solidFill>
                  <a:srgbClr val="FFFFFF"/>
                </a:solidFill>
                <a:latin typeface="Titillium Web"/>
                <a:ea typeface="Titillium Web"/>
                <a:cs typeface="Titillium Web"/>
                <a:sym typeface="Titillium Web"/>
              </a:rPr>
              <a:t>: Industry Serial</a:t>
            </a:r>
            <a:endParaRPr b="1" sz="1200">
              <a:solidFill>
                <a:srgbClr val="FFFFFF"/>
              </a:solidFill>
              <a:highlight>
                <a:srgbClr val="E06666"/>
              </a:highlight>
              <a:latin typeface="Titillium Web"/>
              <a:ea typeface="Titillium Web"/>
              <a:cs typeface="Titillium Web"/>
              <a:sym typeface="Titillium Web"/>
            </a:endParaRPr>
          </a:p>
          <a:p>
            <a:pPr indent="0" lvl="0" marL="0" rtl="0" algn="l">
              <a:lnSpc>
                <a:spcPct val="100000"/>
              </a:lnSpc>
              <a:spcBef>
                <a:spcPts val="1000"/>
              </a:spcBef>
              <a:spcAft>
                <a:spcPts val="0"/>
              </a:spcAft>
              <a:buNone/>
            </a:pPr>
            <a:r>
              <a:rPr b="1" lang="en" sz="1200">
                <a:solidFill>
                  <a:srgbClr val="FFFFFF"/>
                </a:solidFill>
                <a:highlight>
                  <a:srgbClr val="3D85C6"/>
                </a:highlight>
                <a:latin typeface="Titillium Web"/>
                <a:ea typeface="Titillium Web"/>
                <a:cs typeface="Titillium Web"/>
                <a:sym typeface="Titillium Web"/>
              </a:rPr>
              <a:t>Education flag</a:t>
            </a:r>
            <a:r>
              <a:rPr b="1" lang="en" sz="1200">
                <a:solidFill>
                  <a:srgbClr val="FFFFFF"/>
                </a:solidFill>
                <a:latin typeface="Titillium Web"/>
                <a:ea typeface="Titillium Web"/>
                <a:cs typeface="Titillium Web"/>
                <a:sym typeface="Titillium Web"/>
              </a:rPr>
              <a:t>:</a:t>
            </a:r>
            <a:r>
              <a:rPr lang="en" sz="1200">
                <a:solidFill>
                  <a:srgbClr val="FFFFFF"/>
                </a:solidFill>
                <a:latin typeface="Titillium Web"/>
                <a:ea typeface="Titillium Web"/>
                <a:cs typeface="Titillium Web"/>
                <a:sym typeface="Titillium Web"/>
              </a:rPr>
              <a:t> True =  education record; False = employment record</a:t>
            </a:r>
            <a:endParaRPr sz="1200">
              <a:solidFill>
                <a:srgbClr val="FFFFFF"/>
              </a:solidFill>
              <a:latin typeface="Titillium Web"/>
              <a:ea typeface="Titillium Web"/>
              <a:cs typeface="Titillium Web"/>
              <a:sym typeface="Titillium Web"/>
            </a:endParaRPr>
          </a:p>
          <a:p>
            <a:pPr indent="0" lvl="0" marL="0" rtl="0" algn="l">
              <a:lnSpc>
                <a:spcPct val="100000"/>
              </a:lnSpc>
              <a:spcBef>
                <a:spcPts val="1000"/>
              </a:spcBef>
              <a:spcAft>
                <a:spcPts val="0"/>
              </a:spcAft>
              <a:buNone/>
            </a:pPr>
            <a:r>
              <a:rPr b="1" lang="en" sz="1200">
                <a:solidFill>
                  <a:srgbClr val="FFFFFF"/>
                </a:solidFill>
                <a:highlight>
                  <a:srgbClr val="3D85C6"/>
                </a:highlight>
                <a:latin typeface="Titillium Web"/>
                <a:ea typeface="Titillium Web"/>
                <a:cs typeface="Titillium Web"/>
                <a:sym typeface="Titillium Web"/>
              </a:rPr>
              <a:t>Degree type</a:t>
            </a:r>
            <a:r>
              <a:rPr lang="en" sz="1200">
                <a:solidFill>
                  <a:srgbClr val="FFFFFF"/>
                </a:solidFill>
                <a:latin typeface="Titillium Web"/>
                <a:ea typeface="Titillium Web"/>
                <a:cs typeface="Titillium Web"/>
                <a:sym typeface="Titillium Web"/>
              </a:rPr>
              <a:t>: 0=unknown; 1=high school; 2=vocational degree; 3=associate's; 4=bachelor's; 5=master's other than MBA; 6=MBA; 7=doctorate (PhD/JD/MD);</a:t>
            </a:r>
            <a:endParaRPr b="1" sz="1200">
              <a:solidFill>
                <a:srgbClr val="FFFFFF"/>
              </a:solidFill>
              <a:highlight>
                <a:srgbClr val="E06666"/>
              </a:highlight>
              <a:latin typeface="Titillium Web"/>
              <a:ea typeface="Titillium Web"/>
              <a:cs typeface="Titillium Web"/>
              <a:sym typeface="Titillium Web"/>
            </a:endParaRPr>
          </a:p>
          <a:p>
            <a:pPr indent="0" lvl="0" marL="0" rtl="0" algn="l">
              <a:lnSpc>
                <a:spcPct val="115000"/>
              </a:lnSpc>
              <a:spcBef>
                <a:spcPts val="1000"/>
              </a:spcBef>
              <a:spcAft>
                <a:spcPts val="0"/>
              </a:spcAft>
              <a:buNone/>
            </a:pPr>
            <a:r>
              <a:t/>
            </a:r>
            <a:endParaRPr sz="12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t/>
            </a:r>
            <a:endParaRPr sz="1200">
              <a:solidFill>
                <a:srgbClr val="FFFFFF"/>
              </a:solidFill>
              <a:latin typeface="Titillium Web"/>
              <a:ea typeface="Titillium Web"/>
              <a:cs typeface="Titillium Web"/>
              <a:sym typeface="Titillium We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Filtered Data:</a:t>
            </a:r>
            <a:endParaRPr b="1">
              <a:latin typeface="Titillium Web"/>
              <a:ea typeface="Titillium Web"/>
              <a:cs typeface="Titillium Web"/>
              <a:sym typeface="Titillium Web"/>
            </a:endParaRPr>
          </a:p>
        </p:txBody>
      </p:sp>
      <p:sp>
        <p:nvSpPr>
          <p:cNvPr id="196" name="Google Shape;196;p19"/>
          <p:cNvSpPr txBox="1"/>
          <p:nvPr>
            <p:ph idx="1" type="body"/>
          </p:nvPr>
        </p:nvSpPr>
        <p:spPr>
          <a:xfrm>
            <a:off x="311700" y="1085075"/>
            <a:ext cx="3717000" cy="332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2400">
                <a:solidFill>
                  <a:srgbClr val="FFFFFF"/>
                </a:solidFill>
                <a:latin typeface="Titillium Web"/>
                <a:ea typeface="Titillium Web"/>
                <a:cs typeface="Titillium Web"/>
                <a:sym typeface="Titillium Web"/>
              </a:rPr>
              <a:t>berk_edu: </a:t>
            </a:r>
            <a:endParaRPr sz="2400">
              <a:solidFill>
                <a:srgbClr val="FFFFFF"/>
              </a:solidFill>
              <a:latin typeface="Titillium Web"/>
              <a:ea typeface="Titillium Web"/>
              <a:cs typeface="Titillium Web"/>
              <a:sym typeface="Titillium Web"/>
            </a:endParaRPr>
          </a:p>
          <a:p>
            <a:pPr indent="0" lvl="0" marL="457200" rtl="0" algn="l">
              <a:spcBef>
                <a:spcPts val="1600"/>
              </a:spcBef>
              <a:spcAft>
                <a:spcPts val="0"/>
              </a:spcAft>
              <a:buNone/>
            </a:pPr>
            <a:r>
              <a:rPr lang="en">
                <a:solidFill>
                  <a:srgbClr val="FFFFFF"/>
                </a:solidFill>
                <a:latin typeface="Titillium Web"/>
                <a:ea typeface="Titillium Web"/>
                <a:cs typeface="Titillium Web"/>
                <a:sym typeface="Titillium Web"/>
              </a:rPr>
              <a:t>table with rows of all education levels for people who obtained at least one degree from UC Berkeley</a:t>
            </a:r>
            <a:endParaRPr>
              <a:solidFill>
                <a:srgbClr val="FFFFFF"/>
              </a:solidFill>
              <a:latin typeface="Titillium Web"/>
              <a:ea typeface="Titillium Web"/>
              <a:cs typeface="Titillium Web"/>
              <a:sym typeface="Titillium Web"/>
            </a:endParaRPr>
          </a:p>
          <a:p>
            <a:pPr indent="-381000" lvl="0" marL="457200" rtl="0" algn="l">
              <a:spcBef>
                <a:spcPts val="1600"/>
              </a:spcBef>
              <a:spcAft>
                <a:spcPts val="0"/>
              </a:spcAft>
              <a:buClr>
                <a:srgbClr val="FFFFFF"/>
              </a:buClr>
              <a:buSzPts val="2400"/>
              <a:buFont typeface="Titillium Web"/>
              <a:buChar char="●"/>
            </a:pPr>
            <a:r>
              <a:rPr lang="en" sz="2400">
                <a:solidFill>
                  <a:srgbClr val="FFFFFF"/>
                </a:solidFill>
                <a:latin typeface="Titillium Web"/>
                <a:ea typeface="Titillium Web"/>
                <a:cs typeface="Titillium Web"/>
                <a:sym typeface="Titillium Web"/>
              </a:rPr>
              <a:t>n</a:t>
            </a:r>
            <a:r>
              <a:rPr lang="en" sz="2400">
                <a:solidFill>
                  <a:srgbClr val="FFFFFF"/>
                </a:solidFill>
                <a:latin typeface="Titillium Web"/>
                <a:ea typeface="Titillium Web"/>
                <a:cs typeface="Titillium Web"/>
                <a:sym typeface="Titillium Web"/>
              </a:rPr>
              <a:t>on_berk_edu: </a:t>
            </a:r>
            <a:endParaRPr sz="2400">
              <a:solidFill>
                <a:srgbClr val="FFFFFF"/>
              </a:solidFill>
              <a:latin typeface="Titillium Web"/>
              <a:ea typeface="Titillium Web"/>
              <a:cs typeface="Titillium Web"/>
              <a:sym typeface="Titillium Web"/>
            </a:endParaRPr>
          </a:p>
          <a:p>
            <a:pPr indent="0" lvl="0" marL="457200" rtl="0" algn="l">
              <a:spcBef>
                <a:spcPts val="1600"/>
              </a:spcBef>
              <a:spcAft>
                <a:spcPts val="1600"/>
              </a:spcAft>
              <a:buNone/>
            </a:pPr>
            <a:r>
              <a:rPr lang="en">
                <a:solidFill>
                  <a:srgbClr val="FFFFFF"/>
                </a:solidFill>
                <a:latin typeface="Titillium Web"/>
                <a:ea typeface="Titillium Web"/>
                <a:cs typeface="Titillium Web"/>
                <a:sym typeface="Titillium Web"/>
              </a:rPr>
              <a:t>table with rows of edu levels for people who did NOT obtain any degree from UC Berkeley</a:t>
            </a:r>
            <a:endParaRPr sz="2400">
              <a:solidFill>
                <a:srgbClr val="FFFFFF"/>
              </a:solidFill>
              <a:latin typeface="Titillium Web"/>
              <a:ea typeface="Titillium Web"/>
              <a:cs typeface="Titillium Web"/>
              <a:sym typeface="Titillium Web"/>
            </a:endParaRPr>
          </a:p>
        </p:txBody>
      </p:sp>
      <p:pic>
        <p:nvPicPr>
          <p:cNvPr id="197" name="Google Shape;197;p19"/>
          <p:cNvPicPr preferRelativeResize="0"/>
          <p:nvPr/>
        </p:nvPicPr>
        <p:blipFill>
          <a:blip r:embed="rId3">
            <a:alphaModFix/>
          </a:blip>
          <a:stretch>
            <a:fillRect/>
          </a:stretch>
        </p:blipFill>
        <p:spPr>
          <a:xfrm>
            <a:off x="7249863" y="499370"/>
            <a:ext cx="651525" cy="651525"/>
          </a:xfrm>
          <a:prstGeom prst="rect">
            <a:avLst/>
          </a:prstGeom>
          <a:noFill/>
          <a:ln>
            <a:noFill/>
          </a:ln>
        </p:spPr>
      </p:pic>
      <p:pic>
        <p:nvPicPr>
          <p:cNvPr id="198" name="Google Shape;198;p19"/>
          <p:cNvPicPr preferRelativeResize="0"/>
          <p:nvPr/>
        </p:nvPicPr>
        <p:blipFill>
          <a:blip r:embed="rId4">
            <a:alphaModFix/>
          </a:blip>
          <a:stretch>
            <a:fillRect/>
          </a:stretch>
        </p:blipFill>
        <p:spPr>
          <a:xfrm>
            <a:off x="8105075" y="500520"/>
            <a:ext cx="649224" cy="649224"/>
          </a:xfrm>
          <a:prstGeom prst="rect">
            <a:avLst/>
          </a:prstGeom>
          <a:noFill/>
          <a:ln>
            <a:noFill/>
          </a:ln>
        </p:spPr>
      </p:pic>
      <p:pic>
        <p:nvPicPr>
          <p:cNvPr id="199" name="Google Shape;199;p19"/>
          <p:cNvPicPr preferRelativeResize="0"/>
          <p:nvPr/>
        </p:nvPicPr>
        <p:blipFill>
          <a:blip r:embed="rId5">
            <a:alphaModFix/>
          </a:blip>
          <a:stretch>
            <a:fillRect/>
          </a:stretch>
        </p:blipFill>
        <p:spPr>
          <a:xfrm>
            <a:off x="6476975" y="500525"/>
            <a:ext cx="649224" cy="649224"/>
          </a:xfrm>
          <a:prstGeom prst="rect">
            <a:avLst/>
          </a:prstGeom>
          <a:noFill/>
          <a:ln>
            <a:noFill/>
          </a:ln>
        </p:spPr>
      </p:pic>
      <p:sp>
        <p:nvSpPr>
          <p:cNvPr id="200" name="Google Shape;200;p19"/>
          <p:cNvSpPr txBox="1"/>
          <p:nvPr>
            <p:ph idx="1" type="body"/>
          </p:nvPr>
        </p:nvSpPr>
        <p:spPr>
          <a:xfrm>
            <a:off x="4675950" y="1340900"/>
            <a:ext cx="3717000" cy="3323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Titillium Web"/>
              <a:buChar char="●"/>
            </a:pPr>
            <a:r>
              <a:rPr lang="en" sz="2400">
                <a:solidFill>
                  <a:schemeClr val="dk1"/>
                </a:solidFill>
                <a:latin typeface="Titillium Web"/>
                <a:ea typeface="Titillium Web"/>
                <a:cs typeface="Titillium Web"/>
                <a:sym typeface="Titillium Web"/>
              </a:rPr>
              <a:t>tech_berk: </a:t>
            </a:r>
            <a:endParaRPr sz="2400">
              <a:solidFill>
                <a:schemeClr val="dk1"/>
              </a:solidFill>
              <a:latin typeface="Titillium Web"/>
              <a:ea typeface="Titillium Web"/>
              <a:cs typeface="Titillium Web"/>
              <a:sym typeface="Titillium Web"/>
            </a:endParaRPr>
          </a:p>
          <a:p>
            <a:pPr indent="0" lvl="0" marL="457200" rtl="0" algn="l">
              <a:spcBef>
                <a:spcPts val="1600"/>
              </a:spcBef>
              <a:spcAft>
                <a:spcPts val="0"/>
              </a:spcAft>
              <a:buNone/>
            </a:pPr>
            <a:r>
              <a:rPr lang="en">
                <a:solidFill>
                  <a:schemeClr val="dk1"/>
                </a:solidFill>
                <a:latin typeface="Titillium Web"/>
                <a:ea typeface="Titillium Web"/>
                <a:cs typeface="Titillium Web"/>
                <a:sym typeface="Titillium Web"/>
              </a:rPr>
              <a:t>table of all jobs that Berkeley graduates got in the tech field</a:t>
            </a:r>
            <a:endParaRPr>
              <a:solidFill>
                <a:schemeClr val="dk1"/>
              </a:solidFill>
              <a:latin typeface="Titillium Web"/>
              <a:ea typeface="Titillium Web"/>
              <a:cs typeface="Titillium Web"/>
              <a:sym typeface="Titillium Web"/>
            </a:endParaRPr>
          </a:p>
          <a:p>
            <a:pPr indent="-381000" lvl="0" marL="457200" rtl="0" algn="l">
              <a:spcBef>
                <a:spcPts val="1600"/>
              </a:spcBef>
              <a:spcAft>
                <a:spcPts val="0"/>
              </a:spcAft>
              <a:buClr>
                <a:schemeClr val="dk1"/>
              </a:buClr>
              <a:buSzPts val="2400"/>
              <a:buFont typeface="Titillium Web"/>
              <a:buChar char="●"/>
            </a:pPr>
            <a:r>
              <a:rPr lang="en" sz="2400">
                <a:solidFill>
                  <a:schemeClr val="dk1"/>
                </a:solidFill>
                <a:latin typeface="Titillium Web"/>
                <a:ea typeface="Titillium Web"/>
                <a:cs typeface="Titillium Web"/>
                <a:sym typeface="Titillium Web"/>
              </a:rPr>
              <a:t>tech_non_berk: </a:t>
            </a:r>
            <a:endParaRPr sz="2400">
              <a:solidFill>
                <a:schemeClr val="dk1"/>
              </a:solidFill>
              <a:latin typeface="Titillium Web"/>
              <a:ea typeface="Titillium Web"/>
              <a:cs typeface="Titillium Web"/>
              <a:sym typeface="Titillium Web"/>
            </a:endParaRPr>
          </a:p>
          <a:p>
            <a:pPr indent="0" lvl="0" marL="457200" rtl="0" algn="l">
              <a:spcBef>
                <a:spcPts val="1600"/>
              </a:spcBef>
              <a:spcAft>
                <a:spcPts val="0"/>
              </a:spcAft>
              <a:buNone/>
            </a:pPr>
            <a:r>
              <a:rPr lang="en">
                <a:solidFill>
                  <a:schemeClr val="dk1"/>
                </a:solidFill>
                <a:latin typeface="Titillium Web"/>
                <a:ea typeface="Titillium Web"/>
                <a:cs typeface="Titillium Web"/>
                <a:sym typeface="Titillium Web"/>
              </a:rPr>
              <a:t>table of all jobs in tech industry for non-Berkeley-graduates</a:t>
            </a:r>
            <a:endParaRPr>
              <a:solidFill>
                <a:schemeClr val="dk1"/>
              </a:solidFill>
              <a:latin typeface="Titillium Web"/>
              <a:ea typeface="Titillium Web"/>
              <a:cs typeface="Titillium Web"/>
              <a:sym typeface="Titillium Web"/>
            </a:endParaRPr>
          </a:p>
          <a:p>
            <a:pPr indent="0" lvl="0" marL="0" rtl="0" algn="l">
              <a:spcBef>
                <a:spcPts val="1600"/>
              </a:spcBef>
              <a:spcAft>
                <a:spcPts val="1600"/>
              </a:spcAft>
              <a:buNone/>
            </a:pPr>
            <a:r>
              <a:t/>
            </a:r>
            <a:endParaRPr>
              <a:solidFill>
                <a:srgbClr val="FFFFFF"/>
              </a:solidFill>
              <a:latin typeface="Titillium Web"/>
              <a:ea typeface="Titillium Web"/>
              <a:cs typeface="Titillium Web"/>
              <a:sym typeface="Titillium We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tillium Web"/>
                <a:ea typeface="Titillium Web"/>
                <a:cs typeface="Titillium Web"/>
                <a:sym typeface="Titillium Web"/>
              </a:rPr>
              <a:t>Approaches</a:t>
            </a:r>
            <a:endParaRPr>
              <a:latin typeface="Titillium Web"/>
              <a:ea typeface="Titillium Web"/>
              <a:cs typeface="Titillium Web"/>
              <a:sym typeface="Titillium Web"/>
            </a:endParaRPr>
          </a:p>
        </p:txBody>
      </p:sp>
      <p:grpSp>
        <p:nvGrpSpPr>
          <p:cNvPr id="206" name="Google Shape;206;p20"/>
          <p:cNvGrpSpPr/>
          <p:nvPr/>
        </p:nvGrpSpPr>
        <p:grpSpPr>
          <a:xfrm rot="879923">
            <a:off x="2867664" y="834122"/>
            <a:ext cx="3408628" cy="3476390"/>
            <a:chOff x="4065473" y="1358106"/>
            <a:chExt cx="4061056" cy="4141789"/>
          </a:xfrm>
        </p:grpSpPr>
        <p:sp>
          <p:nvSpPr>
            <p:cNvPr id="207" name="Google Shape;207;p20"/>
            <p:cNvSpPr/>
            <p:nvPr/>
          </p:nvSpPr>
          <p:spPr>
            <a:xfrm>
              <a:off x="6272142" y="1906104"/>
              <a:ext cx="1685586" cy="2402387"/>
            </a:xfrm>
            <a:custGeom>
              <a:rect b="b" l="l" r="r" t="t"/>
              <a:pathLst>
                <a:path extrusionOk="0" h="3929" w="2758">
                  <a:moveTo>
                    <a:pt x="1967" y="2912"/>
                  </a:moveTo>
                  <a:lnTo>
                    <a:pt x="1966" y="2999"/>
                  </a:lnTo>
                  <a:lnTo>
                    <a:pt x="1953" y="3169"/>
                  </a:lnTo>
                  <a:lnTo>
                    <a:pt x="1926" y="3335"/>
                  </a:lnTo>
                  <a:lnTo>
                    <a:pt x="1888" y="3498"/>
                  </a:lnTo>
                  <a:lnTo>
                    <a:pt x="1864" y="3577"/>
                  </a:lnTo>
                  <a:lnTo>
                    <a:pt x="1913" y="3586"/>
                  </a:lnTo>
                  <a:lnTo>
                    <a:pt x="2009" y="3611"/>
                  </a:lnTo>
                  <a:lnTo>
                    <a:pt x="2103" y="3642"/>
                  </a:lnTo>
                  <a:lnTo>
                    <a:pt x="2196" y="3680"/>
                  </a:lnTo>
                  <a:lnTo>
                    <a:pt x="2286" y="3725"/>
                  </a:lnTo>
                  <a:lnTo>
                    <a:pt x="2374" y="3775"/>
                  </a:lnTo>
                  <a:lnTo>
                    <a:pt x="2459" y="3832"/>
                  </a:lnTo>
                  <a:lnTo>
                    <a:pt x="2540" y="3895"/>
                  </a:lnTo>
                  <a:lnTo>
                    <a:pt x="2578" y="3929"/>
                  </a:lnTo>
                  <a:lnTo>
                    <a:pt x="2600" y="3870"/>
                  </a:lnTo>
                  <a:lnTo>
                    <a:pt x="2638" y="3749"/>
                  </a:lnTo>
                  <a:lnTo>
                    <a:pt x="2672" y="3625"/>
                  </a:lnTo>
                  <a:lnTo>
                    <a:pt x="2700" y="3500"/>
                  </a:lnTo>
                  <a:lnTo>
                    <a:pt x="2722" y="3372"/>
                  </a:lnTo>
                  <a:lnTo>
                    <a:pt x="2740" y="3243"/>
                  </a:lnTo>
                  <a:lnTo>
                    <a:pt x="2751" y="3111"/>
                  </a:lnTo>
                  <a:lnTo>
                    <a:pt x="2758" y="2979"/>
                  </a:lnTo>
                  <a:lnTo>
                    <a:pt x="2758" y="2912"/>
                  </a:lnTo>
                  <a:lnTo>
                    <a:pt x="2758" y="2845"/>
                  </a:lnTo>
                  <a:lnTo>
                    <a:pt x="2751" y="2710"/>
                  </a:lnTo>
                  <a:lnTo>
                    <a:pt x="2740" y="2578"/>
                  </a:lnTo>
                  <a:lnTo>
                    <a:pt x="2722" y="2446"/>
                  </a:lnTo>
                  <a:lnTo>
                    <a:pt x="2699" y="2318"/>
                  </a:lnTo>
                  <a:lnTo>
                    <a:pt x="2670" y="2191"/>
                  </a:lnTo>
                  <a:lnTo>
                    <a:pt x="2635" y="2066"/>
                  </a:lnTo>
                  <a:lnTo>
                    <a:pt x="2597" y="1944"/>
                  </a:lnTo>
                  <a:lnTo>
                    <a:pt x="2552" y="1823"/>
                  </a:lnTo>
                  <a:lnTo>
                    <a:pt x="2503" y="1706"/>
                  </a:lnTo>
                  <a:lnTo>
                    <a:pt x="2449" y="1591"/>
                  </a:lnTo>
                  <a:lnTo>
                    <a:pt x="2390" y="1479"/>
                  </a:lnTo>
                  <a:lnTo>
                    <a:pt x="2325" y="1369"/>
                  </a:lnTo>
                  <a:lnTo>
                    <a:pt x="2258" y="1263"/>
                  </a:lnTo>
                  <a:lnTo>
                    <a:pt x="2185" y="1160"/>
                  </a:lnTo>
                  <a:lnTo>
                    <a:pt x="2109" y="1060"/>
                  </a:lnTo>
                  <a:lnTo>
                    <a:pt x="2028" y="964"/>
                  </a:lnTo>
                  <a:lnTo>
                    <a:pt x="1944" y="870"/>
                  </a:lnTo>
                  <a:lnTo>
                    <a:pt x="1854" y="781"/>
                  </a:lnTo>
                  <a:lnTo>
                    <a:pt x="1762" y="696"/>
                  </a:lnTo>
                  <a:lnTo>
                    <a:pt x="1667" y="614"/>
                  </a:lnTo>
                  <a:lnTo>
                    <a:pt x="1567" y="537"/>
                  </a:lnTo>
                  <a:lnTo>
                    <a:pt x="1466" y="463"/>
                  </a:lnTo>
                  <a:lnTo>
                    <a:pt x="1360" y="395"/>
                  </a:lnTo>
                  <a:lnTo>
                    <a:pt x="1251" y="330"/>
                  </a:lnTo>
                  <a:lnTo>
                    <a:pt x="1139" y="270"/>
                  </a:lnTo>
                  <a:lnTo>
                    <a:pt x="1025" y="214"/>
                  </a:lnTo>
                  <a:lnTo>
                    <a:pt x="908" y="164"/>
                  </a:lnTo>
                  <a:lnTo>
                    <a:pt x="788" y="119"/>
                  </a:lnTo>
                  <a:lnTo>
                    <a:pt x="666" y="78"/>
                  </a:lnTo>
                  <a:lnTo>
                    <a:pt x="542" y="43"/>
                  </a:lnTo>
                  <a:lnTo>
                    <a:pt x="415" y="13"/>
                  </a:lnTo>
                  <a:lnTo>
                    <a:pt x="351" y="0"/>
                  </a:lnTo>
                  <a:lnTo>
                    <a:pt x="425" y="184"/>
                  </a:lnTo>
                  <a:lnTo>
                    <a:pt x="46" y="46"/>
                  </a:lnTo>
                  <a:lnTo>
                    <a:pt x="45" y="46"/>
                  </a:lnTo>
                  <a:lnTo>
                    <a:pt x="29" y="94"/>
                  </a:lnTo>
                  <a:lnTo>
                    <a:pt x="9" y="191"/>
                  </a:lnTo>
                  <a:lnTo>
                    <a:pt x="0" y="288"/>
                  </a:lnTo>
                  <a:lnTo>
                    <a:pt x="6" y="384"/>
                  </a:lnTo>
                  <a:lnTo>
                    <a:pt x="22" y="478"/>
                  </a:lnTo>
                  <a:lnTo>
                    <a:pt x="51" y="568"/>
                  </a:lnTo>
                  <a:lnTo>
                    <a:pt x="91" y="653"/>
                  </a:lnTo>
                  <a:lnTo>
                    <a:pt x="140" y="734"/>
                  </a:lnTo>
                  <a:lnTo>
                    <a:pt x="170" y="771"/>
                  </a:lnTo>
                  <a:lnTo>
                    <a:pt x="266" y="789"/>
                  </a:lnTo>
                  <a:lnTo>
                    <a:pt x="450" y="838"/>
                  </a:lnTo>
                  <a:lnTo>
                    <a:pt x="629" y="904"/>
                  </a:lnTo>
                  <a:lnTo>
                    <a:pt x="800" y="983"/>
                  </a:lnTo>
                  <a:lnTo>
                    <a:pt x="962" y="1078"/>
                  </a:lnTo>
                  <a:lnTo>
                    <a:pt x="1115" y="1186"/>
                  </a:lnTo>
                  <a:lnTo>
                    <a:pt x="1258" y="1305"/>
                  </a:lnTo>
                  <a:lnTo>
                    <a:pt x="1390" y="1437"/>
                  </a:lnTo>
                  <a:lnTo>
                    <a:pt x="1511" y="1579"/>
                  </a:lnTo>
                  <a:lnTo>
                    <a:pt x="1619" y="1730"/>
                  </a:lnTo>
                  <a:lnTo>
                    <a:pt x="1714" y="1892"/>
                  </a:lnTo>
                  <a:lnTo>
                    <a:pt x="1795" y="2062"/>
                  </a:lnTo>
                  <a:lnTo>
                    <a:pt x="1862" y="2240"/>
                  </a:lnTo>
                  <a:lnTo>
                    <a:pt x="1914" y="2425"/>
                  </a:lnTo>
                  <a:lnTo>
                    <a:pt x="1948" y="2615"/>
                  </a:lnTo>
                  <a:lnTo>
                    <a:pt x="1965" y="2811"/>
                  </a:lnTo>
                  <a:lnTo>
                    <a:pt x="1967" y="2912"/>
                  </a:lnTo>
                  <a:close/>
                </a:path>
              </a:pathLst>
            </a:custGeom>
            <a:solidFill>
              <a:srgbClr val="06395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208" name="Google Shape;208;p20"/>
            <p:cNvSpPr/>
            <p:nvPr/>
          </p:nvSpPr>
          <p:spPr>
            <a:xfrm>
              <a:off x="5640966" y="1358106"/>
              <a:ext cx="1751637" cy="2933258"/>
            </a:xfrm>
            <a:custGeom>
              <a:rect b="b" l="l" r="r" t="t"/>
              <a:pathLst>
                <a:path extrusionOk="0" h="4796" w="2862">
                  <a:moveTo>
                    <a:pt x="1265" y="2587"/>
                  </a:moveTo>
                  <a:lnTo>
                    <a:pt x="1265" y="2588"/>
                  </a:lnTo>
                  <a:lnTo>
                    <a:pt x="1311" y="2604"/>
                  </a:lnTo>
                  <a:lnTo>
                    <a:pt x="1402" y="2646"/>
                  </a:lnTo>
                  <a:lnTo>
                    <a:pt x="1488" y="2692"/>
                  </a:lnTo>
                  <a:lnTo>
                    <a:pt x="1570" y="2746"/>
                  </a:lnTo>
                  <a:lnTo>
                    <a:pt x="1647" y="2805"/>
                  </a:lnTo>
                  <a:lnTo>
                    <a:pt x="1720" y="2870"/>
                  </a:lnTo>
                  <a:lnTo>
                    <a:pt x="1788" y="2940"/>
                  </a:lnTo>
                  <a:lnTo>
                    <a:pt x="1851" y="3015"/>
                  </a:lnTo>
                  <a:lnTo>
                    <a:pt x="1908" y="3095"/>
                  </a:lnTo>
                  <a:lnTo>
                    <a:pt x="1958" y="3179"/>
                  </a:lnTo>
                  <a:lnTo>
                    <a:pt x="2003" y="3267"/>
                  </a:lnTo>
                  <a:lnTo>
                    <a:pt x="2040" y="3358"/>
                  </a:lnTo>
                  <a:lnTo>
                    <a:pt x="2072" y="3452"/>
                  </a:lnTo>
                  <a:lnTo>
                    <a:pt x="2095" y="3551"/>
                  </a:lnTo>
                  <a:lnTo>
                    <a:pt x="2111" y="3651"/>
                  </a:lnTo>
                  <a:lnTo>
                    <a:pt x="2119" y="3754"/>
                  </a:lnTo>
                  <a:lnTo>
                    <a:pt x="2120" y="3807"/>
                  </a:lnTo>
                  <a:lnTo>
                    <a:pt x="2118" y="3881"/>
                  </a:lnTo>
                  <a:lnTo>
                    <a:pt x="2103" y="4026"/>
                  </a:lnTo>
                  <a:lnTo>
                    <a:pt x="2070" y="4165"/>
                  </a:lnTo>
                  <a:lnTo>
                    <a:pt x="2025" y="4297"/>
                  </a:lnTo>
                  <a:lnTo>
                    <a:pt x="1965" y="4424"/>
                  </a:lnTo>
                  <a:lnTo>
                    <a:pt x="1892" y="4542"/>
                  </a:lnTo>
                  <a:lnTo>
                    <a:pt x="1808" y="4651"/>
                  </a:lnTo>
                  <a:lnTo>
                    <a:pt x="1713" y="4751"/>
                  </a:lnTo>
                  <a:lnTo>
                    <a:pt x="1661" y="4796"/>
                  </a:lnTo>
                  <a:lnTo>
                    <a:pt x="1664" y="4794"/>
                  </a:lnTo>
                  <a:lnTo>
                    <a:pt x="1666" y="4792"/>
                  </a:lnTo>
                  <a:lnTo>
                    <a:pt x="1666" y="4793"/>
                  </a:lnTo>
                  <a:lnTo>
                    <a:pt x="1666" y="4793"/>
                  </a:lnTo>
                  <a:lnTo>
                    <a:pt x="1726" y="4744"/>
                  </a:lnTo>
                  <a:lnTo>
                    <a:pt x="1852" y="4659"/>
                  </a:lnTo>
                  <a:lnTo>
                    <a:pt x="1982" y="4589"/>
                  </a:lnTo>
                  <a:lnTo>
                    <a:pt x="2118" y="4532"/>
                  </a:lnTo>
                  <a:lnTo>
                    <a:pt x="2257" y="4490"/>
                  </a:lnTo>
                  <a:lnTo>
                    <a:pt x="2399" y="4461"/>
                  </a:lnTo>
                  <a:lnTo>
                    <a:pt x="2542" y="4448"/>
                  </a:lnTo>
                  <a:lnTo>
                    <a:pt x="2685" y="4447"/>
                  </a:lnTo>
                  <a:lnTo>
                    <a:pt x="2757" y="4452"/>
                  </a:lnTo>
                  <a:lnTo>
                    <a:pt x="2781" y="4376"/>
                  </a:lnTo>
                  <a:lnTo>
                    <a:pt x="2820" y="4219"/>
                  </a:lnTo>
                  <a:lnTo>
                    <a:pt x="2846" y="4057"/>
                  </a:lnTo>
                  <a:lnTo>
                    <a:pt x="2861" y="3891"/>
                  </a:lnTo>
                  <a:lnTo>
                    <a:pt x="2862" y="3807"/>
                  </a:lnTo>
                  <a:lnTo>
                    <a:pt x="2861" y="3725"/>
                  </a:lnTo>
                  <a:lnTo>
                    <a:pt x="2847" y="3562"/>
                  </a:lnTo>
                  <a:lnTo>
                    <a:pt x="2822" y="3405"/>
                  </a:lnTo>
                  <a:lnTo>
                    <a:pt x="2785" y="3250"/>
                  </a:lnTo>
                  <a:lnTo>
                    <a:pt x="2736" y="3102"/>
                  </a:lnTo>
                  <a:lnTo>
                    <a:pt x="2677" y="2958"/>
                  </a:lnTo>
                  <a:lnTo>
                    <a:pt x="2608" y="2820"/>
                  </a:lnTo>
                  <a:lnTo>
                    <a:pt x="2528" y="2688"/>
                  </a:lnTo>
                  <a:lnTo>
                    <a:pt x="2439" y="2563"/>
                  </a:lnTo>
                  <a:lnTo>
                    <a:pt x="2340" y="2445"/>
                  </a:lnTo>
                  <a:lnTo>
                    <a:pt x="2233" y="2335"/>
                  </a:lnTo>
                  <a:lnTo>
                    <a:pt x="2119" y="2233"/>
                  </a:lnTo>
                  <a:lnTo>
                    <a:pt x="1997" y="2140"/>
                  </a:lnTo>
                  <a:lnTo>
                    <a:pt x="1868" y="2056"/>
                  </a:lnTo>
                  <a:lnTo>
                    <a:pt x="1732" y="1982"/>
                  </a:lnTo>
                  <a:lnTo>
                    <a:pt x="1591" y="1918"/>
                  </a:lnTo>
                  <a:lnTo>
                    <a:pt x="1518" y="1890"/>
                  </a:lnTo>
                  <a:lnTo>
                    <a:pt x="1519" y="1891"/>
                  </a:lnTo>
                  <a:lnTo>
                    <a:pt x="1483" y="1877"/>
                  </a:lnTo>
                  <a:lnTo>
                    <a:pt x="1415" y="1844"/>
                  </a:lnTo>
                  <a:lnTo>
                    <a:pt x="1353" y="1806"/>
                  </a:lnTo>
                  <a:lnTo>
                    <a:pt x="1295" y="1761"/>
                  </a:lnTo>
                  <a:lnTo>
                    <a:pt x="1242" y="1713"/>
                  </a:lnTo>
                  <a:lnTo>
                    <a:pt x="1194" y="1659"/>
                  </a:lnTo>
                  <a:lnTo>
                    <a:pt x="1152" y="1601"/>
                  </a:lnTo>
                  <a:lnTo>
                    <a:pt x="1116" y="1539"/>
                  </a:lnTo>
                  <a:lnTo>
                    <a:pt x="1086" y="1475"/>
                  </a:lnTo>
                  <a:lnTo>
                    <a:pt x="1063" y="1408"/>
                  </a:lnTo>
                  <a:lnTo>
                    <a:pt x="1045" y="1339"/>
                  </a:lnTo>
                  <a:lnTo>
                    <a:pt x="1035" y="1268"/>
                  </a:lnTo>
                  <a:lnTo>
                    <a:pt x="1030" y="1196"/>
                  </a:lnTo>
                  <a:lnTo>
                    <a:pt x="1034" y="1124"/>
                  </a:lnTo>
                  <a:lnTo>
                    <a:pt x="1045" y="1050"/>
                  </a:lnTo>
                  <a:lnTo>
                    <a:pt x="1063" y="977"/>
                  </a:lnTo>
                  <a:lnTo>
                    <a:pt x="1075" y="941"/>
                  </a:lnTo>
                  <a:lnTo>
                    <a:pt x="1076" y="941"/>
                  </a:lnTo>
                  <a:lnTo>
                    <a:pt x="1455" y="1079"/>
                  </a:lnTo>
                  <a:lnTo>
                    <a:pt x="1024" y="0"/>
                  </a:lnTo>
                  <a:lnTo>
                    <a:pt x="0" y="550"/>
                  </a:lnTo>
                  <a:lnTo>
                    <a:pt x="379" y="688"/>
                  </a:lnTo>
                  <a:lnTo>
                    <a:pt x="354" y="760"/>
                  </a:lnTo>
                  <a:lnTo>
                    <a:pt x="317" y="906"/>
                  </a:lnTo>
                  <a:lnTo>
                    <a:pt x="295" y="1052"/>
                  </a:lnTo>
                  <a:lnTo>
                    <a:pt x="289" y="1197"/>
                  </a:lnTo>
                  <a:lnTo>
                    <a:pt x="296" y="1341"/>
                  </a:lnTo>
                  <a:lnTo>
                    <a:pt x="317" y="1483"/>
                  </a:lnTo>
                  <a:lnTo>
                    <a:pt x="352" y="1621"/>
                  </a:lnTo>
                  <a:lnTo>
                    <a:pt x="400" y="1756"/>
                  </a:lnTo>
                  <a:lnTo>
                    <a:pt x="460" y="1885"/>
                  </a:lnTo>
                  <a:lnTo>
                    <a:pt x="532" y="2007"/>
                  </a:lnTo>
                  <a:lnTo>
                    <a:pt x="616" y="2123"/>
                  </a:lnTo>
                  <a:lnTo>
                    <a:pt x="711" y="2230"/>
                  </a:lnTo>
                  <a:lnTo>
                    <a:pt x="817" y="2328"/>
                  </a:lnTo>
                  <a:lnTo>
                    <a:pt x="932" y="2417"/>
                  </a:lnTo>
                  <a:lnTo>
                    <a:pt x="1058" y="2494"/>
                  </a:lnTo>
                  <a:lnTo>
                    <a:pt x="1193" y="2560"/>
                  </a:lnTo>
                  <a:lnTo>
                    <a:pt x="1265" y="2587"/>
                  </a:lnTo>
                  <a:close/>
                </a:path>
              </a:pathLst>
            </a:custGeom>
            <a:solidFill>
              <a:srgbClr val="4CC1E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209" name="Google Shape;209;p20"/>
            <p:cNvSpPr/>
            <p:nvPr/>
          </p:nvSpPr>
          <p:spPr>
            <a:xfrm>
              <a:off x="4332132" y="1898765"/>
              <a:ext cx="1536351" cy="2524705"/>
            </a:xfrm>
            <a:custGeom>
              <a:rect b="b" l="l" r="r" t="t"/>
              <a:pathLst>
                <a:path extrusionOk="0" h="4128" w="2515">
                  <a:moveTo>
                    <a:pt x="286" y="3731"/>
                  </a:moveTo>
                  <a:lnTo>
                    <a:pt x="356" y="4128"/>
                  </a:lnTo>
                  <a:lnTo>
                    <a:pt x="356" y="4128"/>
                  </a:lnTo>
                  <a:lnTo>
                    <a:pt x="406" y="4117"/>
                  </a:lnTo>
                  <a:lnTo>
                    <a:pt x="499" y="4087"/>
                  </a:lnTo>
                  <a:lnTo>
                    <a:pt x="587" y="4046"/>
                  </a:lnTo>
                  <a:lnTo>
                    <a:pt x="667" y="3995"/>
                  </a:lnTo>
                  <a:lnTo>
                    <a:pt x="740" y="3934"/>
                  </a:lnTo>
                  <a:lnTo>
                    <a:pt x="803" y="3864"/>
                  </a:lnTo>
                  <a:lnTo>
                    <a:pt x="858" y="3788"/>
                  </a:lnTo>
                  <a:lnTo>
                    <a:pt x="903" y="3705"/>
                  </a:lnTo>
                  <a:lnTo>
                    <a:pt x="920" y="3660"/>
                  </a:lnTo>
                  <a:lnTo>
                    <a:pt x="890" y="3574"/>
                  </a:lnTo>
                  <a:lnTo>
                    <a:pt x="842" y="3395"/>
                  </a:lnTo>
                  <a:lnTo>
                    <a:pt x="809" y="3209"/>
                  </a:lnTo>
                  <a:lnTo>
                    <a:pt x="793" y="3019"/>
                  </a:lnTo>
                  <a:lnTo>
                    <a:pt x="792" y="2923"/>
                  </a:lnTo>
                  <a:lnTo>
                    <a:pt x="793" y="2826"/>
                  </a:lnTo>
                  <a:lnTo>
                    <a:pt x="810" y="2634"/>
                  </a:lnTo>
                  <a:lnTo>
                    <a:pt x="843" y="2447"/>
                  </a:lnTo>
                  <a:lnTo>
                    <a:pt x="892" y="2267"/>
                  </a:lnTo>
                  <a:lnTo>
                    <a:pt x="955" y="2093"/>
                  </a:lnTo>
                  <a:lnTo>
                    <a:pt x="1033" y="1926"/>
                  </a:lnTo>
                  <a:lnTo>
                    <a:pt x="1123" y="1766"/>
                  </a:lnTo>
                  <a:lnTo>
                    <a:pt x="1227" y="1617"/>
                  </a:lnTo>
                  <a:lnTo>
                    <a:pt x="1342" y="1476"/>
                  </a:lnTo>
                  <a:lnTo>
                    <a:pt x="1469" y="1345"/>
                  </a:lnTo>
                  <a:lnTo>
                    <a:pt x="1607" y="1226"/>
                  </a:lnTo>
                  <a:lnTo>
                    <a:pt x="1753" y="1118"/>
                  </a:lnTo>
                  <a:lnTo>
                    <a:pt x="1908" y="1022"/>
                  </a:lnTo>
                  <a:lnTo>
                    <a:pt x="2073" y="940"/>
                  </a:lnTo>
                  <a:lnTo>
                    <a:pt x="2244" y="871"/>
                  </a:lnTo>
                  <a:lnTo>
                    <a:pt x="2423" y="816"/>
                  </a:lnTo>
                  <a:lnTo>
                    <a:pt x="2515" y="795"/>
                  </a:lnTo>
                  <a:lnTo>
                    <a:pt x="2499" y="749"/>
                  </a:lnTo>
                  <a:lnTo>
                    <a:pt x="2472" y="653"/>
                  </a:lnTo>
                  <a:lnTo>
                    <a:pt x="2453" y="555"/>
                  </a:lnTo>
                  <a:lnTo>
                    <a:pt x="2439" y="456"/>
                  </a:lnTo>
                  <a:lnTo>
                    <a:pt x="2433" y="356"/>
                  </a:lnTo>
                  <a:lnTo>
                    <a:pt x="2433" y="255"/>
                  </a:lnTo>
                  <a:lnTo>
                    <a:pt x="2440" y="154"/>
                  </a:lnTo>
                  <a:lnTo>
                    <a:pt x="2455" y="51"/>
                  </a:lnTo>
                  <a:lnTo>
                    <a:pt x="2465" y="0"/>
                  </a:lnTo>
                  <a:lnTo>
                    <a:pt x="2400" y="12"/>
                  </a:lnTo>
                  <a:lnTo>
                    <a:pt x="2271" y="40"/>
                  </a:lnTo>
                  <a:lnTo>
                    <a:pt x="2144" y="74"/>
                  </a:lnTo>
                  <a:lnTo>
                    <a:pt x="2019" y="112"/>
                  </a:lnTo>
                  <a:lnTo>
                    <a:pt x="1897" y="157"/>
                  </a:lnTo>
                  <a:lnTo>
                    <a:pt x="1778" y="205"/>
                  </a:lnTo>
                  <a:lnTo>
                    <a:pt x="1661" y="260"/>
                  </a:lnTo>
                  <a:lnTo>
                    <a:pt x="1546" y="320"/>
                  </a:lnTo>
                  <a:lnTo>
                    <a:pt x="1434" y="384"/>
                  </a:lnTo>
                  <a:lnTo>
                    <a:pt x="1327" y="452"/>
                  </a:lnTo>
                  <a:lnTo>
                    <a:pt x="1222" y="525"/>
                  </a:lnTo>
                  <a:lnTo>
                    <a:pt x="1120" y="603"/>
                  </a:lnTo>
                  <a:lnTo>
                    <a:pt x="1022" y="683"/>
                  </a:lnTo>
                  <a:lnTo>
                    <a:pt x="927" y="769"/>
                  </a:lnTo>
                  <a:lnTo>
                    <a:pt x="837" y="859"/>
                  </a:lnTo>
                  <a:lnTo>
                    <a:pt x="750" y="953"/>
                  </a:lnTo>
                  <a:lnTo>
                    <a:pt x="667" y="1049"/>
                  </a:lnTo>
                  <a:lnTo>
                    <a:pt x="588" y="1150"/>
                  </a:lnTo>
                  <a:lnTo>
                    <a:pt x="515" y="1254"/>
                  </a:lnTo>
                  <a:lnTo>
                    <a:pt x="444" y="1362"/>
                  </a:lnTo>
                  <a:lnTo>
                    <a:pt x="379" y="1471"/>
                  </a:lnTo>
                  <a:lnTo>
                    <a:pt x="319" y="1585"/>
                  </a:lnTo>
                  <a:lnTo>
                    <a:pt x="263" y="1702"/>
                  </a:lnTo>
                  <a:lnTo>
                    <a:pt x="212" y="1821"/>
                  </a:lnTo>
                  <a:lnTo>
                    <a:pt x="166" y="1942"/>
                  </a:lnTo>
                  <a:lnTo>
                    <a:pt x="126" y="2066"/>
                  </a:lnTo>
                  <a:lnTo>
                    <a:pt x="92" y="2192"/>
                  </a:lnTo>
                  <a:lnTo>
                    <a:pt x="62" y="2321"/>
                  </a:lnTo>
                  <a:lnTo>
                    <a:pt x="38" y="2451"/>
                  </a:lnTo>
                  <a:lnTo>
                    <a:pt x="19" y="2584"/>
                  </a:lnTo>
                  <a:lnTo>
                    <a:pt x="8" y="2719"/>
                  </a:lnTo>
                  <a:lnTo>
                    <a:pt x="1" y="2855"/>
                  </a:lnTo>
                  <a:lnTo>
                    <a:pt x="0" y="2923"/>
                  </a:lnTo>
                  <a:lnTo>
                    <a:pt x="1" y="2986"/>
                  </a:lnTo>
                  <a:lnTo>
                    <a:pt x="7" y="3112"/>
                  </a:lnTo>
                  <a:lnTo>
                    <a:pt x="23" y="3297"/>
                  </a:lnTo>
                  <a:lnTo>
                    <a:pt x="64" y="3539"/>
                  </a:lnTo>
                  <a:lnTo>
                    <a:pt x="124" y="3774"/>
                  </a:lnTo>
                  <a:lnTo>
                    <a:pt x="161" y="3888"/>
                  </a:lnTo>
                  <a:lnTo>
                    <a:pt x="286" y="3731"/>
                  </a:lnTo>
                  <a:close/>
                </a:path>
              </a:pathLst>
            </a:custGeom>
            <a:solidFill>
              <a:srgbClr val="F7931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210" name="Google Shape;210;p20"/>
            <p:cNvSpPr/>
            <p:nvPr/>
          </p:nvSpPr>
          <p:spPr>
            <a:xfrm>
              <a:off x="4745577" y="4531111"/>
              <a:ext cx="2845179" cy="968784"/>
            </a:xfrm>
            <a:custGeom>
              <a:rect b="b" l="l" r="r" t="t"/>
              <a:pathLst>
                <a:path extrusionOk="0" h="1585" w="4651">
                  <a:moveTo>
                    <a:pt x="4651" y="264"/>
                  </a:moveTo>
                  <a:lnTo>
                    <a:pt x="4617" y="226"/>
                  </a:lnTo>
                  <a:lnTo>
                    <a:pt x="4543" y="160"/>
                  </a:lnTo>
                  <a:lnTo>
                    <a:pt x="4464" y="104"/>
                  </a:lnTo>
                  <a:lnTo>
                    <a:pt x="4377" y="60"/>
                  </a:lnTo>
                  <a:lnTo>
                    <a:pt x="4287" y="28"/>
                  </a:lnTo>
                  <a:lnTo>
                    <a:pt x="4195" y="8"/>
                  </a:lnTo>
                  <a:lnTo>
                    <a:pt x="4101" y="0"/>
                  </a:lnTo>
                  <a:lnTo>
                    <a:pt x="4005" y="4"/>
                  </a:lnTo>
                  <a:lnTo>
                    <a:pt x="3959" y="10"/>
                  </a:lnTo>
                  <a:lnTo>
                    <a:pt x="3920" y="55"/>
                  </a:lnTo>
                  <a:lnTo>
                    <a:pt x="3841" y="141"/>
                  </a:lnTo>
                  <a:lnTo>
                    <a:pt x="3757" y="222"/>
                  </a:lnTo>
                  <a:lnTo>
                    <a:pt x="3669" y="299"/>
                  </a:lnTo>
                  <a:lnTo>
                    <a:pt x="3577" y="371"/>
                  </a:lnTo>
                  <a:lnTo>
                    <a:pt x="3481" y="438"/>
                  </a:lnTo>
                  <a:lnTo>
                    <a:pt x="3381" y="500"/>
                  </a:lnTo>
                  <a:lnTo>
                    <a:pt x="3278" y="556"/>
                  </a:lnTo>
                  <a:lnTo>
                    <a:pt x="3172" y="608"/>
                  </a:lnTo>
                  <a:lnTo>
                    <a:pt x="3062" y="652"/>
                  </a:lnTo>
                  <a:lnTo>
                    <a:pt x="2950" y="692"/>
                  </a:lnTo>
                  <a:lnTo>
                    <a:pt x="2833" y="725"/>
                  </a:lnTo>
                  <a:lnTo>
                    <a:pt x="2716" y="752"/>
                  </a:lnTo>
                  <a:lnTo>
                    <a:pt x="2596" y="772"/>
                  </a:lnTo>
                  <a:lnTo>
                    <a:pt x="2474" y="787"/>
                  </a:lnTo>
                  <a:lnTo>
                    <a:pt x="2349" y="793"/>
                  </a:lnTo>
                  <a:lnTo>
                    <a:pt x="2287" y="794"/>
                  </a:lnTo>
                  <a:lnTo>
                    <a:pt x="2227" y="794"/>
                  </a:lnTo>
                  <a:lnTo>
                    <a:pt x="2108" y="787"/>
                  </a:lnTo>
                  <a:lnTo>
                    <a:pt x="1989" y="775"/>
                  </a:lnTo>
                  <a:lnTo>
                    <a:pt x="1874" y="756"/>
                  </a:lnTo>
                  <a:lnTo>
                    <a:pt x="1761" y="731"/>
                  </a:lnTo>
                  <a:lnTo>
                    <a:pt x="1650" y="700"/>
                  </a:lnTo>
                  <a:lnTo>
                    <a:pt x="1541" y="664"/>
                  </a:lnTo>
                  <a:lnTo>
                    <a:pt x="1436" y="621"/>
                  </a:lnTo>
                  <a:lnTo>
                    <a:pt x="1332" y="574"/>
                  </a:lnTo>
                  <a:lnTo>
                    <a:pt x="1232" y="523"/>
                  </a:lnTo>
                  <a:lnTo>
                    <a:pt x="1135" y="465"/>
                  </a:lnTo>
                  <a:lnTo>
                    <a:pt x="1042" y="402"/>
                  </a:lnTo>
                  <a:lnTo>
                    <a:pt x="951" y="336"/>
                  </a:lnTo>
                  <a:lnTo>
                    <a:pt x="864" y="264"/>
                  </a:lnTo>
                  <a:lnTo>
                    <a:pt x="781" y="190"/>
                  </a:lnTo>
                  <a:lnTo>
                    <a:pt x="703" y="110"/>
                  </a:lnTo>
                  <a:lnTo>
                    <a:pt x="665" y="68"/>
                  </a:lnTo>
                  <a:lnTo>
                    <a:pt x="632" y="106"/>
                  </a:lnTo>
                  <a:lnTo>
                    <a:pt x="563" y="176"/>
                  </a:lnTo>
                  <a:lnTo>
                    <a:pt x="487" y="242"/>
                  </a:lnTo>
                  <a:lnTo>
                    <a:pt x="408" y="303"/>
                  </a:lnTo>
                  <a:lnTo>
                    <a:pt x="324" y="358"/>
                  </a:lnTo>
                  <a:lnTo>
                    <a:pt x="236" y="409"/>
                  </a:lnTo>
                  <a:lnTo>
                    <a:pt x="145" y="452"/>
                  </a:lnTo>
                  <a:lnTo>
                    <a:pt x="48" y="490"/>
                  </a:lnTo>
                  <a:lnTo>
                    <a:pt x="0" y="507"/>
                  </a:lnTo>
                  <a:lnTo>
                    <a:pt x="50" y="568"/>
                  </a:lnTo>
                  <a:lnTo>
                    <a:pt x="159" y="685"/>
                  </a:lnTo>
                  <a:lnTo>
                    <a:pt x="273" y="797"/>
                  </a:lnTo>
                  <a:lnTo>
                    <a:pt x="394" y="903"/>
                  </a:lnTo>
                  <a:lnTo>
                    <a:pt x="520" y="1002"/>
                  </a:lnTo>
                  <a:lnTo>
                    <a:pt x="652" y="1094"/>
                  </a:lnTo>
                  <a:lnTo>
                    <a:pt x="788" y="1179"/>
                  </a:lnTo>
                  <a:lnTo>
                    <a:pt x="929" y="1257"/>
                  </a:lnTo>
                  <a:lnTo>
                    <a:pt x="1075" y="1327"/>
                  </a:lnTo>
                  <a:lnTo>
                    <a:pt x="1225" y="1389"/>
                  </a:lnTo>
                  <a:lnTo>
                    <a:pt x="1379" y="1443"/>
                  </a:lnTo>
                  <a:lnTo>
                    <a:pt x="1537" y="1490"/>
                  </a:lnTo>
                  <a:lnTo>
                    <a:pt x="1698" y="1527"/>
                  </a:lnTo>
                  <a:lnTo>
                    <a:pt x="1863" y="1555"/>
                  </a:lnTo>
                  <a:lnTo>
                    <a:pt x="2031" y="1574"/>
                  </a:lnTo>
                  <a:lnTo>
                    <a:pt x="2201" y="1584"/>
                  </a:lnTo>
                  <a:lnTo>
                    <a:pt x="2287" y="1585"/>
                  </a:lnTo>
                  <a:lnTo>
                    <a:pt x="2371" y="1584"/>
                  </a:lnTo>
                  <a:lnTo>
                    <a:pt x="2537" y="1575"/>
                  </a:lnTo>
                  <a:lnTo>
                    <a:pt x="2701" y="1556"/>
                  </a:lnTo>
                  <a:lnTo>
                    <a:pt x="2863" y="1529"/>
                  </a:lnTo>
                  <a:lnTo>
                    <a:pt x="3020" y="1494"/>
                  </a:lnTo>
                  <a:lnTo>
                    <a:pt x="3175" y="1451"/>
                  </a:lnTo>
                  <a:lnTo>
                    <a:pt x="3326" y="1399"/>
                  </a:lnTo>
                  <a:lnTo>
                    <a:pt x="3473" y="1339"/>
                  </a:lnTo>
                  <a:lnTo>
                    <a:pt x="3616" y="1271"/>
                  </a:lnTo>
                  <a:lnTo>
                    <a:pt x="3755" y="1197"/>
                  </a:lnTo>
                  <a:lnTo>
                    <a:pt x="3889" y="1116"/>
                  </a:lnTo>
                  <a:lnTo>
                    <a:pt x="4019" y="1028"/>
                  </a:lnTo>
                  <a:lnTo>
                    <a:pt x="4143" y="932"/>
                  </a:lnTo>
                  <a:lnTo>
                    <a:pt x="4262" y="831"/>
                  </a:lnTo>
                  <a:lnTo>
                    <a:pt x="4376" y="724"/>
                  </a:lnTo>
                  <a:lnTo>
                    <a:pt x="4484" y="611"/>
                  </a:lnTo>
                  <a:lnTo>
                    <a:pt x="4536" y="552"/>
                  </a:lnTo>
                  <a:lnTo>
                    <a:pt x="4341" y="524"/>
                  </a:lnTo>
                  <a:lnTo>
                    <a:pt x="4650" y="264"/>
                  </a:lnTo>
                  <a:lnTo>
                    <a:pt x="4651" y="264"/>
                  </a:lnTo>
                  <a:close/>
                </a:path>
              </a:pathLst>
            </a:custGeom>
            <a:solidFill>
              <a:srgbClr val="C1301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211" name="Google Shape;211;p20"/>
            <p:cNvSpPr/>
            <p:nvPr/>
          </p:nvSpPr>
          <p:spPr>
            <a:xfrm>
              <a:off x="4745577" y="4572675"/>
              <a:ext cx="573807" cy="439805"/>
            </a:xfrm>
            <a:custGeom>
              <a:rect b="b" l="l" r="r" t="t"/>
              <a:pathLst>
                <a:path extrusionOk="0" h="439805" w="573807">
                  <a:moveTo>
                    <a:pt x="406805" y="0"/>
                  </a:moveTo>
                  <a:lnTo>
                    <a:pt x="430051" y="25671"/>
                  </a:lnTo>
                  <a:lnTo>
                    <a:pt x="477766" y="74569"/>
                  </a:lnTo>
                  <a:lnTo>
                    <a:pt x="528540" y="119799"/>
                  </a:lnTo>
                  <a:lnTo>
                    <a:pt x="573807" y="157230"/>
                  </a:lnTo>
                  <a:lnTo>
                    <a:pt x="537318" y="200438"/>
                  </a:lnTo>
                  <a:lnTo>
                    <a:pt x="474274" y="261612"/>
                  </a:lnTo>
                  <a:lnTo>
                    <a:pt x="405721" y="316058"/>
                  </a:lnTo>
                  <a:lnTo>
                    <a:pt x="331659" y="363774"/>
                  </a:lnTo>
                  <a:lnTo>
                    <a:pt x="252088" y="404761"/>
                  </a:lnTo>
                  <a:lnTo>
                    <a:pt x="168233" y="437795"/>
                  </a:lnTo>
                  <a:lnTo>
                    <a:pt x="161122" y="439805"/>
                  </a:lnTo>
                  <a:lnTo>
                    <a:pt x="97266" y="377122"/>
                  </a:lnTo>
                  <a:lnTo>
                    <a:pt x="30587" y="305610"/>
                  </a:lnTo>
                  <a:lnTo>
                    <a:pt x="0" y="268325"/>
                  </a:lnTo>
                  <a:lnTo>
                    <a:pt x="29364" y="257935"/>
                  </a:lnTo>
                  <a:lnTo>
                    <a:pt x="88702" y="234708"/>
                  </a:lnTo>
                  <a:lnTo>
                    <a:pt x="144370" y="208426"/>
                  </a:lnTo>
                  <a:lnTo>
                    <a:pt x="198203" y="177254"/>
                  </a:lnTo>
                  <a:lnTo>
                    <a:pt x="249589" y="143637"/>
                  </a:lnTo>
                  <a:lnTo>
                    <a:pt x="297916" y="106352"/>
                  </a:lnTo>
                  <a:lnTo>
                    <a:pt x="344408" y="66012"/>
                  </a:lnTo>
                  <a:lnTo>
                    <a:pt x="386618" y="23226"/>
                  </a:lnTo>
                  <a:close/>
                </a:path>
              </a:pathLst>
            </a:custGeom>
            <a:solidFill>
              <a:srgbClr val="000000">
                <a:alpha val="298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212" name="Google Shape;212;p20"/>
            <p:cNvSpPr/>
            <p:nvPr/>
          </p:nvSpPr>
          <p:spPr>
            <a:xfrm>
              <a:off x="5205504" y="3814310"/>
              <a:ext cx="2921025" cy="1137585"/>
            </a:xfrm>
            <a:custGeom>
              <a:rect b="b" l="l" r="r" t="t"/>
              <a:pathLst>
                <a:path extrusionOk="0" h="1863" w="4776">
                  <a:moveTo>
                    <a:pt x="4467" y="959"/>
                  </a:moveTo>
                  <a:lnTo>
                    <a:pt x="4418" y="902"/>
                  </a:lnTo>
                  <a:lnTo>
                    <a:pt x="4310" y="798"/>
                  </a:lnTo>
                  <a:lnTo>
                    <a:pt x="4194" y="705"/>
                  </a:lnTo>
                  <a:lnTo>
                    <a:pt x="4071" y="627"/>
                  </a:lnTo>
                  <a:lnTo>
                    <a:pt x="3943" y="561"/>
                  </a:lnTo>
                  <a:lnTo>
                    <a:pt x="3809" y="508"/>
                  </a:lnTo>
                  <a:lnTo>
                    <a:pt x="3672" y="470"/>
                  </a:lnTo>
                  <a:lnTo>
                    <a:pt x="3532" y="444"/>
                  </a:lnTo>
                  <a:lnTo>
                    <a:pt x="3390" y="432"/>
                  </a:lnTo>
                  <a:lnTo>
                    <a:pt x="3248" y="433"/>
                  </a:lnTo>
                  <a:lnTo>
                    <a:pt x="3106" y="447"/>
                  </a:lnTo>
                  <a:lnTo>
                    <a:pt x="2966" y="476"/>
                  </a:lnTo>
                  <a:lnTo>
                    <a:pt x="2827" y="519"/>
                  </a:lnTo>
                  <a:lnTo>
                    <a:pt x="2693" y="575"/>
                  </a:lnTo>
                  <a:lnTo>
                    <a:pt x="2563" y="645"/>
                  </a:lnTo>
                  <a:lnTo>
                    <a:pt x="2439" y="729"/>
                  </a:lnTo>
                  <a:lnTo>
                    <a:pt x="2379" y="778"/>
                  </a:lnTo>
                  <a:lnTo>
                    <a:pt x="2379" y="778"/>
                  </a:lnTo>
                  <a:lnTo>
                    <a:pt x="2379" y="777"/>
                  </a:lnTo>
                  <a:lnTo>
                    <a:pt x="2336" y="813"/>
                  </a:lnTo>
                  <a:lnTo>
                    <a:pt x="2244" y="879"/>
                  </a:lnTo>
                  <a:lnTo>
                    <a:pt x="2148" y="936"/>
                  </a:lnTo>
                  <a:lnTo>
                    <a:pt x="2046" y="985"/>
                  </a:lnTo>
                  <a:lnTo>
                    <a:pt x="1939" y="1026"/>
                  </a:lnTo>
                  <a:lnTo>
                    <a:pt x="1828" y="1056"/>
                  </a:lnTo>
                  <a:lnTo>
                    <a:pt x="1714" y="1078"/>
                  </a:lnTo>
                  <a:lnTo>
                    <a:pt x="1596" y="1088"/>
                  </a:lnTo>
                  <a:lnTo>
                    <a:pt x="1536" y="1089"/>
                  </a:lnTo>
                  <a:lnTo>
                    <a:pt x="1476" y="1088"/>
                  </a:lnTo>
                  <a:lnTo>
                    <a:pt x="1358" y="1078"/>
                  </a:lnTo>
                  <a:lnTo>
                    <a:pt x="1243" y="1056"/>
                  </a:lnTo>
                  <a:lnTo>
                    <a:pt x="1132" y="1025"/>
                  </a:lnTo>
                  <a:lnTo>
                    <a:pt x="1025" y="985"/>
                  </a:lnTo>
                  <a:lnTo>
                    <a:pt x="922" y="936"/>
                  </a:lnTo>
                  <a:lnTo>
                    <a:pt x="826" y="878"/>
                  </a:lnTo>
                  <a:lnTo>
                    <a:pt x="734" y="812"/>
                  </a:lnTo>
                  <a:lnTo>
                    <a:pt x="649" y="740"/>
                  </a:lnTo>
                  <a:lnTo>
                    <a:pt x="571" y="659"/>
                  </a:lnTo>
                  <a:lnTo>
                    <a:pt x="499" y="573"/>
                  </a:lnTo>
                  <a:lnTo>
                    <a:pt x="436" y="479"/>
                  </a:lnTo>
                  <a:lnTo>
                    <a:pt x="380" y="382"/>
                  </a:lnTo>
                  <a:lnTo>
                    <a:pt x="332" y="278"/>
                  </a:lnTo>
                  <a:lnTo>
                    <a:pt x="295" y="170"/>
                  </a:lnTo>
                  <a:lnTo>
                    <a:pt x="266" y="58"/>
                  </a:lnTo>
                  <a:lnTo>
                    <a:pt x="255" y="0"/>
                  </a:lnTo>
                  <a:lnTo>
                    <a:pt x="256" y="8"/>
                  </a:lnTo>
                  <a:lnTo>
                    <a:pt x="256" y="10"/>
                  </a:lnTo>
                  <a:lnTo>
                    <a:pt x="269" y="86"/>
                  </a:lnTo>
                  <a:lnTo>
                    <a:pt x="279" y="239"/>
                  </a:lnTo>
                  <a:lnTo>
                    <a:pt x="275" y="388"/>
                  </a:lnTo>
                  <a:lnTo>
                    <a:pt x="255" y="535"/>
                  </a:lnTo>
                  <a:lnTo>
                    <a:pt x="222" y="679"/>
                  </a:lnTo>
                  <a:lnTo>
                    <a:pt x="175" y="815"/>
                  </a:lnTo>
                  <a:lnTo>
                    <a:pt x="114" y="948"/>
                  </a:lnTo>
                  <a:lnTo>
                    <a:pt x="41" y="1073"/>
                  </a:lnTo>
                  <a:lnTo>
                    <a:pt x="0" y="1133"/>
                  </a:lnTo>
                  <a:lnTo>
                    <a:pt x="36" y="1172"/>
                  </a:lnTo>
                  <a:lnTo>
                    <a:pt x="109" y="1249"/>
                  </a:lnTo>
                  <a:lnTo>
                    <a:pt x="187" y="1321"/>
                  </a:lnTo>
                  <a:lnTo>
                    <a:pt x="269" y="1390"/>
                  </a:lnTo>
                  <a:lnTo>
                    <a:pt x="354" y="1453"/>
                  </a:lnTo>
                  <a:lnTo>
                    <a:pt x="443" y="1513"/>
                  </a:lnTo>
                  <a:lnTo>
                    <a:pt x="534" y="1568"/>
                  </a:lnTo>
                  <a:lnTo>
                    <a:pt x="630" y="1619"/>
                  </a:lnTo>
                  <a:lnTo>
                    <a:pt x="727" y="1664"/>
                  </a:lnTo>
                  <a:lnTo>
                    <a:pt x="828" y="1704"/>
                  </a:lnTo>
                  <a:lnTo>
                    <a:pt x="930" y="1739"/>
                  </a:lnTo>
                  <a:lnTo>
                    <a:pt x="1036" y="1769"/>
                  </a:lnTo>
                  <a:lnTo>
                    <a:pt x="1144" y="1793"/>
                  </a:lnTo>
                  <a:lnTo>
                    <a:pt x="1254" y="1812"/>
                  </a:lnTo>
                  <a:lnTo>
                    <a:pt x="1365" y="1823"/>
                  </a:lnTo>
                  <a:lnTo>
                    <a:pt x="1478" y="1829"/>
                  </a:lnTo>
                  <a:lnTo>
                    <a:pt x="1536" y="1830"/>
                  </a:lnTo>
                  <a:lnTo>
                    <a:pt x="1629" y="1829"/>
                  </a:lnTo>
                  <a:lnTo>
                    <a:pt x="1814" y="1812"/>
                  </a:lnTo>
                  <a:lnTo>
                    <a:pt x="1993" y="1780"/>
                  </a:lnTo>
                  <a:lnTo>
                    <a:pt x="2168" y="1732"/>
                  </a:lnTo>
                  <a:lnTo>
                    <a:pt x="2334" y="1669"/>
                  </a:lnTo>
                  <a:lnTo>
                    <a:pt x="2493" y="1592"/>
                  </a:lnTo>
                  <a:lnTo>
                    <a:pt x="2646" y="1503"/>
                  </a:lnTo>
                  <a:lnTo>
                    <a:pt x="2788" y="1401"/>
                  </a:lnTo>
                  <a:lnTo>
                    <a:pt x="2856" y="1345"/>
                  </a:lnTo>
                  <a:lnTo>
                    <a:pt x="2856" y="1345"/>
                  </a:lnTo>
                  <a:lnTo>
                    <a:pt x="2885" y="1321"/>
                  </a:lnTo>
                  <a:lnTo>
                    <a:pt x="2947" y="1279"/>
                  </a:lnTo>
                  <a:lnTo>
                    <a:pt x="3013" y="1244"/>
                  </a:lnTo>
                  <a:lnTo>
                    <a:pt x="3080" y="1216"/>
                  </a:lnTo>
                  <a:lnTo>
                    <a:pt x="3148" y="1195"/>
                  </a:lnTo>
                  <a:lnTo>
                    <a:pt x="3219" y="1180"/>
                  </a:lnTo>
                  <a:lnTo>
                    <a:pt x="3291" y="1173"/>
                  </a:lnTo>
                  <a:lnTo>
                    <a:pt x="3361" y="1172"/>
                  </a:lnTo>
                  <a:lnTo>
                    <a:pt x="3432" y="1178"/>
                  </a:lnTo>
                  <a:lnTo>
                    <a:pt x="3502" y="1192"/>
                  </a:lnTo>
                  <a:lnTo>
                    <a:pt x="3571" y="1211"/>
                  </a:lnTo>
                  <a:lnTo>
                    <a:pt x="3637" y="1237"/>
                  </a:lnTo>
                  <a:lnTo>
                    <a:pt x="3701" y="1271"/>
                  </a:lnTo>
                  <a:lnTo>
                    <a:pt x="3763" y="1309"/>
                  </a:lnTo>
                  <a:lnTo>
                    <a:pt x="3820" y="1356"/>
                  </a:lnTo>
                  <a:lnTo>
                    <a:pt x="3874" y="1407"/>
                  </a:lnTo>
                  <a:lnTo>
                    <a:pt x="3900" y="1436"/>
                  </a:lnTo>
                  <a:lnTo>
                    <a:pt x="3899" y="1436"/>
                  </a:lnTo>
                  <a:lnTo>
                    <a:pt x="3590" y="1696"/>
                  </a:lnTo>
                  <a:lnTo>
                    <a:pt x="4740" y="1863"/>
                  </a:lnTo>
                  <a:lnTo>
                    <a:pt x="4776" y="701"/>
                  </a:lnTo>
                  <a:lnTo>
                    <a:pt x="4467" y="959"/>
                  </a:lnTo>
                  <a:close/>
                </a:path>
              </a:pathLst>
            </a:custGeom>
            <a:solidFill>
              <a:srgbClr val="A2B96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213" name="Google Shape;213;p20"/>
            <p:cNvSpPr/>
            <p:nvPr/>
          </p:nvSpPr>
          <p:spPr>
            <a:xfrm>
              <a:off x="5205504" y="3814310"/>
              <a:ext cx="322034" cy="848682"/>
            </a:xfrm>
            <a:custGeom>
              <a:rect b="b" l="l" r="r" t="t"/>
              <a:pathLst>
                <a:path extrusionOk="0" h="848682" w="322034">
                  <a:moveTo>
                    <a:pt x="155959" y="0"/>
                  </a:moveTo>
                  <a:lnTo>
                    <a:pt x="162687" y="35416"/>
                  </a:lnTo>
                  <a:lnTo>
                    <a:pt x="180424" y="103806"/>
                  </a:lnTo>
                  <a:lnTo>
                    <a:pt x="203053" y="169752"/>
                  </a:lnTo>
                  <a:lnTo>
                    <a:pt x="232410" y="233257"/>
                  </a:lnTo>
                  <a:lnTo>
                    <a:pt x="266660" y="292487"/>
                  </a:lnTo>
                  <a:lnTo>
                    <a:pt x="305191" y="349885"/>
                  </a:lnTo>
                  <a:lnTo>
                    <a:pt x="322034" y="369972"/>
                  </a:lnTo>
                  <a:lnTo>
                    <a:pt x="321000" y="408230"/>
                  </a:lnTo>
                  <a:lnTo>
                    <a:pt x="309982" y="496322"/>
                  </a:lnTo>
                  <a:lnTo>
                    <a:pt x="290396" y="582578"/>
                  </a:lnTo>
                  <a:lnTo>
                    <a:pt x="262852" y="665775"/>
                  </a:lnTo>
                  <a:lnTo>
                    <a:pt x="227351" y="745914"/>
                  </a:lnTo>
                  <a:lnTo>
                    <a:pt x="183893" y="821159"/>
                  </a:lnTo>
                  <a:lnTo>
                    <a:pt x="164427" y="848682"/>
                  </a:lnTo>
                  <a:lnTo>
                    <a:pt x="114370" y="806629"/>
                  </a:lnTo>
                  <a:lnTo>
                    <a:pt x="66665" y="762665"/>
                  </a:lnTo>
                  <a:lnTo>
                    <a:pt x="22018" y="715647"/>
                  </a:lnTo>
                  <a:lnTo>
                    <a:pt x="0" y="691833"/>
                  </a:lnTo>
                  <a:lnTo>
                    <a:pt x="25076" y="655195"/>
                  </a:lnTo>
                  <a:lnTo>
                    <a:pt x="69723" y="578868"/>
                  </a:lnTo>
                  <a:lnTo>
                    <a:pt x="107031" y="497656"/>
                  </a:lnTo>
                  <a:lnTo>
                    <a:pt x="135776" y="414611"/>
                  </a:lnTo>
                  <a:lnTo>
                    <a:pt x="155959" y="326682"/>
                  </a:lnTo>
                  <a:lnTo>
                    <a:pt x="168191" y="236921"/>
                  </a:lnTo>
                  <a:lnTo>
                    <a:pt x="170638" y="145938"/>
                  </a:lnTo>
                  <a:lnTo>
                    <a:pt x="164522" y="52513"/>
                  </a:lnTo>
                  <a:lnTo>
                    <a:pt x="156571" y="6106"/>
                  </a:lnTo>
                  <a:lnTo>
                    <a:pt x="156571" y="4885"/>
                  </a:lnTo>
                  <a:close/>
                </a:path>
              </a:pathLst>
            </a:custGeom>
            <a:solidFill>
              <a:srgbClr val="000000">
                <a:alpha val="298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214" name="Google Shape;214;p20"/>
            <p:cNvSpPr/>
            <p:nvPr/>
          </p:nvSpPr>
          <p:spPr>
            <a:xfrm>
              <a:off x="5624578" y="1898766"/>
              <a:ext cx="243905" cy="546305"/>
            </a:xfrm>
            <a:custGeom>
              <a:rect b="b" l="l" r="r" t="t"/>
              <a:pathLst>
                <a:path extrusionOk="0" h="546305" w="243905">
                  <a:moveTo>
                    <a:pt x="213361" y="0"/>
                  </a:moveTo>
                  <a:lnTo>
                    <a:pt x="207253" y="31192"/>
                  </a:lnTo>
                  <a:lnTo>
                    <a:pt x="198090" y="94187"/>
                  </a:lnTo>
                  <a:lnTo>
                    <a:pt x="193813" y="155959"/>
                  </a:lnTo>
                  <a:lnTo>
                    <a:pt x="193813" y="217731"/>
                  </a:lnTo>
                  <a:lnTo>
                    <a:pt x="197479" y="278892"/>
                  </a:lnTo>
                  <a:lnTo>
                    <a:pt x="206031" y="339441"/>
                  </a:lnTo>
                  <a:lnTo>
                    <a:pt x="217638" y="399378"/>
                  </a:lnTo>
                  <a:lnTo>
                    <a:pt x="234131" y="458092"/>
                  </a:lnTo>
                  <a:lnTo>
                    <a:pt x="243905" y="486226"/>
                  </a:lnTo>
                  <a:lnTo>
                    <a:pt x="187705" y="499070"/>
                  </a:lnTo>
                  <a:lnTo>
                    <a:pt x="78358" y="532708"/>
                  </a:lnTo>
                  <a:lnTo>
                    <a:pt x="44702" y="546305"/>
                  </a:lnTo>
                  <a:lnTo>
                    <a:pt x="38558" y="529037"/>
                  </a:lnTo>
                  <a:lnTo>
                    <a:pt x="17137" y="444636"/>
                  </a:lnTo>
                  <a:lnTo>
                    <a:pt x="4285" y="357788"/>
                  </a:lnTo>
                  <a:lnTo>
                    <a:pt x="0" y="269717"/>
                  </a:lnTo>
                  <a:lnTo>
                    <a:pt x="3673" y="181034"/>
                  </a:lnTo>
                  <a:lnTo>
                    <a:pt x="17137" y="91740"/>
                  </a:lnTo>
                  <a:lnTo>
                    <a:pt x="29775" y="41907"/>
                  </a:lnTo>
                  <a:lnTo>
                    <a:pt x="94852" y="24464"/>
                  </a:lnTo>
                  <a:lnTo>
                    <a:pt x="173655" y="7339"/>
                  </a:lnTo>
                  <a:close/>
                </a:path>
              </a:pathLst>
            </a:custGeom>
            <a:solidFill>
              <a:srgbClr val="000000">
                <a:alpha val="298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215" name="Google Shape;215;p20"/>
            <p:cNvSpPr/>
            <p:nvPr/>
          </p:nvSpPr>
          <p:spPr>
            <a:xfrm>
              <a:off x="4065473" y="2463887"/>
              <a:ext cx="2353457" cy="2649468"/>
            </a:xfrm>
            <a:custGeom>
              <a:rect b="b" l="l" r="r" t="t"/>
              <a:pathLst>
                <a:path extrusionOk="0" h="4331" w="3845">
                  <a:moveTo>
                    <a:pt x="3841" y="780"/>
                  </a:moveTo>
                  <a:lnTo>
                    <a:pt x="3841" y="779"/>
                  </a:lnTo>
                  <a:lnTo>
                    <a:pt x="3768" y="752"/>
                  </a:lnTo>
                  <a:lnTo>
                    <a:pt x="3631" y="685"/>
                  </a:lnTo>
                  <a:lnTo>
                    <a:pt x="3505" y="607"/>
                  </a:lnTo>
                  <a:lnTo>
                    <a:pt x="3388" y="516"/>
                  </a:lnTo>
                  <a:lnTo>
                    <a:pt x="3281" y="417"/>
                  </a:lnTo>
                  <a:lnTo>
                    <a:pt x="3185" y="307"/>
                  </a:lnTo>
                  <a:lnTo>
                    <a:pt x="3101" y="190"/>
                  </a:lnTo>
                  <a:lnTo>
                    <a:pt x="3030" y="65"/>
                  </a:lnTo>
                  <a:lnTo>
                    <a:pt x="2999" y="0"/>
                  </a:lnTo>
                  <a:lnTo>
                    <a:pt x="2912" y="19"/>
                  </a:lnTo>
                  <a:lnTo>
                    <a:pt x="2743" y="68"/>
                  </a:lnTo>
                  <a:lnTo>
                    <a:pt x="2580" y="132"/>
                  </a:lnTo>
                  <a:lnTo>
                    <a:pt x="2423" y="208"/>
                  </a:lnTo>
                  <a:lnTo>
                    <a:pt x="2275" y="298"/>
                  </a:lnTo>
                  <a:lnTo>
                    <a:pt x="2136" y="398"/>
                  </a:lnTo>
                  <a:lnTo>
                    <a:pt x="2005" y="510"/>
                  </a:lnTo>
                  <a:lnTo>
                    <a:pt x="1885" y="632"/>
                  </a:lnTo>
                  <a:lnTo>
                    <a:pt x="1775" y="765"/>
                  </a:lnTo>
                  <a:lnTo>
                    <a:pt x="1677" y="907"/>
                  </a:lnTo>
                  <a:lnTo>
                    <a:pt x="1591" y="1057"/>
                  </a:lnTo>
                  <a:lnTo>
                    <a:pt x="1516" y="1214"/>
                  </a:lnTo>
                  <a:lnTo>
                    <a:pt x="1456" y="1378"/>
                  </a:lnTo>
                  <a:lnTo>
                    <a:pt x="1409" y="1549"/>
                  </a:lnTo>
                  <a:lnTo>
                    <a:pt x="1378" y="1725"/>
                  </a:lnTo>
                  <a:lnTo>
                    <a:pt x="1361" y="1907"/>
                  </a:lnTo>
                  <a:lnTo>
                    <a:pt x="1360" y="1999"/>
                  </a:lnTo>
                  <a:lnTo>
                    <a:pt x="1361" y="2087"/>
                  </a:lnTo>
                  <a:lnTo>
                    <a:pt x="1376" y="2260"/>
                  </a:lnTo>
                  <a:lnTo>
                    <a:pt x="1389" y="2345"/>
                  </a:lnTo>
                  <a:lnTo>
                    <a:pt x="1389" y="2345"/>
                  </a:lnTo>
                  <a:lnTo>
                    <a:pt x="1396" y="2383"/>
                  </a:lnTo>
                  <a:lnTo>
                    <a:pt x="1401" y="2458"/>
                  </a:lnTo>
                  <a:lnTo>
                    <a:pt x="1399" y="2532"/>
                  </a:lnTo>
                  <a:lnTo>
                    <a:pt x="1389" y="2603"/>
                  </a:lnTo>
                  <a:lnTo>
                    <a:pt x="1374" y="2674"/>
                  </a:lnTo>
                  <a:lnTo>
                    <a:pt x="1351" y="2742"/>
                  </a:lnTo>
                  <a:lnTo>
                    <a:pt x="1322" y="2808"/>
                  </a:lnTo>
                  <a:lnTo>
                    <a:pt x="1287" y="2869"/>
                  </a:lnTo>
                  <a:lnTo>
                    <a:pt x="1246" y="2928"/>
                  </a:lnTo>
                  <a:lnTo>
                    <a:pt x="1200" y="2982"/>
                  </a:lnTo>
                  <a:lnTo>
                    <a:pt x="1149" y="3032"/>
                  </a:lnTo>
                  <a:lnTo>
                    <a:pt x="1093" y="3076"/>
                  </a:lnTo>
                  <a:lnTo>
                    <a:pt x="1032" y="3116"/>
                  </a:lnTo>
                  <a:lnTo>
                    <a:pt x="967" y="3149"/>
                  </a:lnTo>
                  <a:lnTo>
                    <a:pt x="899" y="3176"/>
                  </a:lnTo>
                  <a:lnTo>
                    <a:pt x="826" y="3197"/>
                  </a:lnTo>
                  <a:lnTo>
                    <a:pt x="789" y="3204"/>
                  </a:lnTo>
                  <a:lnTo>
                    <a:pt x="789" y="3204"/>
                  </a:lnTo>
                  <a:lnTo>
                    <a:pt x="719" y="2807"/>
                  </a:lnTo>
                  <a:lnTo>
                    <a:pt x="0" y="3719"/>
                  </a:lnTo>
                  <a:lnTo>
                    <a:pt x="988" y="4331"/>
                  </a:lnTo>
                  <a:lnTo>
                    <a:pt x="918" y="3934"/>
                  </a:lnTo>
                  <a:lnTo>
                    <a:pt x="992" y="3919"/>
                  </a:lnTo>
                  <a:lnTo>
                    <a:pt x="1137" y="3878"/>
                  </a:lnTo>
                  <a:lnTo>
                    <a:pt x="1274" y="3824"/>
                  </a:lnTo>
                  <a:lnTo>
                    <a:pt x="1404" y="3757"/>
                  </a:lnTo>
                  <a:lnTo>
                    <a:pt x="1525" y="3679"/>
                  </a:lnTo>
                  <a:lnTo>
                    <a:pt x="1637" y="3590"/>
                  </a:lnTo>
                  <a:lnTo>
                    <a:pt x="1740" y="3490"/>
                  </a:lnTo>
                  <a:lnTo>
                    <a:pt x="1832" y="3381"/>
                  </a:lnTo>
                  <a:lnTo>
                    <a:pt x="1914" y="3265"/>
                  </a:lnTo>
                  <a:lnTo>
                    <a:pt x="1985" y="3142"/>
                  </a:lnTo>
                  <a:lnTo>
                    <a:pt x="2043" y="3011"/>
                  </a:lnTo>
                  <a:lnTo>
                    <a:pt x="2088" y="2875"/>
                  </a:lnTo>
                  <a:lnTo>
                    <a:pt x="2120" y="2734"/>
                  </a:lnTo>
                  <a:lnTo>
                    <a:pt x="2138" y="2590"/>
                  </a:lnTo>
                  <a:lnTo>
                    <a:pt x="2142" y="2442"/>
                  </a:lnTo>
                  <a:lnTo>
                    <a:pt x="2132" y="2292"/>
                  </a:lnTo>
                  <a:lnTo>
                    <a:pt x="2119" y="2217"/>
                  </a:lnTo>
                  <a:lnTo>
                    <a:pt x="2110" y="2145"/>
                  </a:lnTo>
                  <a:lnTo>
                    <a:pt x="2102" y="1999"/>
                  </a:lnTo>
                  <a:lnTo>
                    <a:pt x="2103" y="1933"/>
                  </a:lnTo>
                  <a:lnTo>
                    <a:pt x="2116" y="1801"/>
                  </a:lnTo>
                  <a:lnTo>
                    <a:pt x="2142" y="1674"/>
                  </a:lnTo>
                  <a:lnTo>
                    <a:pt x="2180" y="1553"/>
                  </a:lnTo>
                  <a:lnTo>
                    <a:pt x="2229" y="1436"/>
                  </a:lnTo>
                  <a:lnTo>
                    <a:pt x="2288" y="1326"/>
                  </a:lnTo>
                  <a:lnTo>
                    <a:pt x="2359" y="1222"/>
                  </a:lnTo>
                  <a:lnTo>
                    <a:pt x="2438" y="1127"/>
                  </a:lnTo>
                  <a:lnTo>
                    <a:pt x="2526" y="1039"/>
                  </a:lnTo>
                  <a:lnTo>
                    <a:pt x="2622" y="959"/>
                  </a:lnTo>
                  <a:lnTo>
                    <a:pt x="2726" y="890"/>
                  </a:lnTo>
                  <a:lnTo>
                    <a:pt x="2836" y="829"/>
                  </a:lnTo>
                  <a:lnTo>
                    <a:pt x="2952" y="780"/>
                  </a:lnTo>
                  <a:lnTo>
                    <a:pt x="3074" y="742"/>
                  </a:lnTo>
                  <a:lnTo>
                    <a:pt x="3201" y="716"/>
                  </a:lnTo>
                  <a:lnTo>
                    <a:pt x="3332" y="703"/>
                  </a:lnTo>
                  <a:lnTo>
                    <a:pt x="3399" y="702"/>
                  </a:lnTo>
                  <a:lnTo>
                    <a:pt x="3457" y="703"/>
                  </a:lnTo>
                  <a:lnTo>
                    <a:pt x="3572" y="713"/>
                  </a:lnTo>
                  <a:lnTo>
                    <a:pt x="3684" y="733"/>
                  </a:lnTo>
                  <a:lnTo>
                    <a:pt x="3792" y="762"/>
                  </a:lnTo>
                  <a:lnTo>
                    <a:pt x="3845" y="781"/>
                  </a:lnTo>
                  <a:lnTo>
                    <a:pt x="3841" y="780"/>
                  </a:lnTo>
                  <a:close/>
                </a:path>
              </a:pathLst>
            </a:custGeom>
            <a:solidFill>
              <a:srgbClr val="FBC02D"/>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216" name="Google Shape;216;p20"/>
            <p:cNvSpPr/>
            <p:nvPr/>
          </p:nvSpPr>
          <p:spPr>
            <a:xfrm>
              <a:off x="5698607" y="2463887"/>
              <a:ext cx="720320" cy="477774"/>
            </a:xfrm>
            <a:custGeom>
              <a:rect b="b" l="l" r="r" t="t"/>
              <a:pathLst>
                <a:path extrusionOk="0" h="477774" w="720320">
                  <a:moveTo>
                    <a:pt x="717872" y="476897"/>
                  </a:moveTo>
                  <a:lnTo>
                    <a:pt x="720320" y="477774"/>
                  </a:lnTo>
                  <a:lnTo>
                    <a:pt x="717872" y="477162"/>
                  </a:lnTo>
                  <a:close/>
                  <a:moveTo>
                    <a:pt x="202499" y="0"/>
                  </a:moveTo>
                  <a:lnTo>
                    <a:pt x="221474" y="39764"/>
                  </a:lnTo>
                  <a:lnTo>
                    <a:pt x="264931" y="116232"/>
                  </a:lnTo>
                  <a:lnTo>
                    <a:pt x="316346" y="187806"/>
                  </a:lnTo>
                  <a:lnTo>
                    <a:pt x="375106" y="255098"/>
                  </a:lnTo>
                  <a:lnTo>
                    <a:pt x="440599" y="315661"/>
                  </a:lnTo>
                  <a:lnTo>
                    <a:pt x="512212" y="371330"/>
                  </a:lnTo>
                  <a:lnTo>
                    <a:pt x="589335" y="419046"/>
                  </a:lnTo>
                  <a:lnTo>
                    <a:pt x="673190" y="460033"/>
                  </a:lnTo>
                  <a:lnTo>
                    <a:pt x="717872" y="476550"/>
                  </a:lnTo>
                  <a:lnTo>
                    <a:pt x="717872" y="476897"/>
                  </a:lnTo>
                  <a:lnTo>
                    <a:pt x="687880" y="466151"/>
                  </a:lnTo>
                  <a:lnTo>
                    <a:pt x="621775" y="448410"/>
                  </a:lnTo>
                  <a:lnTo>
                    <a:pt x="553222" y="436175"/>
                  </a:lnTo>
                  <a:lnTo>
                    <a:pt x="482832" y="430058"/>
                  </a:lnTo>
                  <a:lnTo>
                    <a:pt x="447332" y="429446"/>
                  </a:lnTo>
                  <a:lnTo>
                    <a:pt x="406322" y="430058"/>
                  </a:lnTo>
                  <a:lnTo>
                    <a:pt x="326140" y="438010"/>
                  </a:lnTo>
                  <a:lnTo>
                    <a:pt x="307866" y="441749"/>
                  </a:lnTo>
                  <a:lnTo>
                    <a:pt x="249124" y="396320"/>
                  </a:lnTo>
                  <a:lnTo>
                    <a:pt x="184249" y="336383"/>
                  </a:lnTo>
                  <a:lnTo>
                    <a:pt x="126106" y="270941"/>
                  </a:lnTo>
                  <a:lnTo>
                    <a:pt x="74695" y="199995"/>
                  </a:lnTo>
                  <a:lnTo>
                    <a:pt x="30629" y="125379"/>
                  </a:lnTo>
                  <a:lnTo>
                    <a:pt x="0" y="59574"/>
                  </a:lnTo>
                  <a:lnTo>
                    <a:pt x="45806" y="41599"/>
                  </a:lnTo>
                  <a:lnTo>
                    <a:pt x="149248" y="11623"/>
                  </a:lnTo>
                  <a:close/>
                </a:path>
              </a:pathLst>
            </a:custGeom>
            <a:solidFill>
              <a:srgbClr val="000000">
                <a:alpha val="298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217" name="Google Shape;217;p20"/>
            <p:cNvSpPr/>
            <p:nvPr/>
          </p:nvSpPr>
          <p:spPr>
            <a:xfrm>
              <a:off x="6657551" y="3860294"/>
              <a:ext cx="721045" cy="431068"/>
            </a:xfrm>
            <a:custGeom>
              <a:rect b="b" l="l" r="r" t="t"/>
              <a:pathLst>
                <a:path extrusionOk="0" h="431068" w="721045">
                  <a:moveTo>
                    <a:pt x="657988" y="0"/>
                  </a:moveTo>
                  <a:lnTo>
                    <a:pt x="721045" y="5320"/>
                  </a:lnTo>
                  <a:lnTo>
                    <a:pt x="709345" y="78172"/>
                  </a:lnTo>
                  <a:lnTo>
                    <a:pt x="685476" y="174194"/>
                  </a:lnTo>
                  <a:lnTo>
                    <a:pt x="670787" y="220676"/>
                  </a:lnTo>
                  <a:lnTo>
                    <a:pt x="626721" y="217618"/>
                  </a:lnTo>
                  <a:lnTo>
                    <a:pt x="539200" y="218230"/>
                  </a:lnTo>
                  <a:lnTo>
                    <a:pt x="451679" y="226181"/>
                  </a:lnTo>
                  <a:lnTo>
                    <a:pt x="364771" y="243917"/>
                  </a:lnTo>
                  <a:lnTo>
                    <a:pt x="279699" y="269604"/>
                  </a:lnTo>
                  <a:lnTo>
                    <a:pt x="196462" y="304466"/>
                  </a:lnTo>
                  <a:lnTo>
                    <a:pt x="116898" y="347278"/>
                  </a:lnTo>
                  <a:lnTo>
                    <a:pt x="39782" y="399265"/>
                  </a:lnTo>
                  <a:lnTo>
                    <a:pt x="3060" y="429233"/>
                  </a:lnTo>
                  <a:lnTo>
                    <a:pt x="3060" y="428622"/>
                  </a:lnTo>
                  <a:lnTo>
                    <a:pt x="1836" y="429845"/>
                  </a:lnTo>
                  <a:lnTo>
                    <a:pt x="0" y="431068"/>
                  </a:lnTo>
                  <a:lnTo>
                    <a:pt x="31826" y="403546"/>
                  </a:lnTo>
                  <a:lnTo>
                    <a:pt x="89969" y="342385"/>
                  </a:lnTo>
                  <a:lnTo>
                    <a:pt x="141379" y="275721"/>
                  </a:lnTo>
                  <a:lnTo>
                    <a:pt x="186058" y="203551"/>
                  </a:lnTo>
                  <a:lnTo>
                    <a:pt x="222780" y="125877"/>
                  </a:lnTo>
                  <a:lnTo>
                    <a:pt x="236637" y="85259"/>
                  </a:lnTo>
                  <a:lnTo>
                    <a:pt x="313655" y="53124"/>
                  </a:lnTo>
                  <a:lnTo>
                    <a:pt x="398668" y="26867"/>
                  </a:lnTo>
                  <a:lnTo>
                    <a:pt x="484293" y="9159"/>
                  </a:lnTo>
                  <a:lnTo>
                    <a:pt x="571141" y="611"/>
                  </a:lnTo>
                  <a:close/>
                </a:path>
              </a:pathLst>
            </a:custGeom>
            <a:solidFill>
              <a:srgbClr val="000000">
                <a:alpha val="298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218" name="Google Shape;218;p20"/>
            <p:cNvSpPr/>
            <p:nvPr/>
          </p:nvSpPr>
          <p:spPr>
            <a:xfrm>
              <a:off x="7411347" y="3878327"/>
              <a:ext cx="496198" cy="430160"/>
            </a:xfrm>
            <a:custGeom>
              <a:rect b="b" l="l" r="r" t="t"/>
              <a:pathLst>
                <a:path extrusionOk="0" h="430160" w="496198">
                  <a:moveTo>
                    <a:pt x="48778" y="0"/>
                  </a:moveTo>
                  <a:lnTo>
                    <a:pt x="76665" y="5171"/>
                  </a:lnTo>
                  <a:lnTo>
                    <a:pt x="160455" y="28374"/>
                  </a:lnTo>
                  <a:lnTo>
                    <a:pt x="242410" y="60737"/>
                  </a:lnTo>
                  <a:lnTo>
                    <a:pt x="320695" y="101038"/>
                  </a:lnTo>
                  <a:lnTo>
                    <a:pt x="395922" y="148666"/>
                  </a:lnTo>
                  <a:lnTo>
                    <a:pt x="466868" y="205454"/>
                  </a:lnTo>
                  <a:lnTo>
                    <a:pt x="496198" y="233652"/>
                  </a:lnTo>
                  <a:lnTo>
                    <a:pt x="493818" y="244280"/>
                  </a:lnTo>
                  <a:lnTo>
                    <a:pt x="473039" y="320099"/>
                  </a:lnTo>
                  <a:lnTo>
                    <a:pt x="449815" y="394085"/>
                  </a:lnTo>
                  <a:lnTo>
                    <a:pt x="436369" y="430160"/>
                  </a:lnTo>
                  <a:lnTo>
                    <a:pt x="413145" y="409371"/>
                  </a:lnTo>
                  <a:lnTo>
                    <a:pt x="363641" y="370850"/>
                  </a:lnTo>
                  <a:lnTo>
                    <a:pt x="311692" y="335997"/>
                  </a:lnTo>
                  <a:lnTo>
                    <a:pt x="257910" y="305425"/>
                  </a:lnTo>
                  <a:lnTo>
                    <a:pt x="202906" y="277909"/>
                  </a:lnTo>
                  <a:lnTo>
                    <a:pt x="146068" y="254674"/>
                  </a:lnTo>
                  <a:lnTo>
                    <a:pt x="88618" y="235719"/>
                  </a:lnTo>
                  <a:lnTo>
                    <a:pt x="29947" y="220433"/>
                  </a:lnTo>
                  <a:lnTo>
                    <a:pt x="0" y="214930"/>
                  </a:lnTo>
                  <a:lnTo>
                    <a:pt x="14668" y="166626"/>
                  </a:lnTo>
                  <a:lnTo>
                    <a:pt x="37892" y="66959"/>
                  </a:lnTo>
                  <a:close/>
                </a:path>
              </a:pathLst>
            </a:custGeom>
            <a:solidFill>
              <a:srgbClr val="000000">
                <a:alpha val="298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grpSp>
      <p:sp>
        <p:nvSpPr>
          <p:cNvPr id="219" name="Google Shape;219;p20"/>
          <p:cNvSpPr txBox="1"/>
          <p:nvPr/>
        </p:nvSpPr>
        <p:spPr>
          <a:xfrm>
            <a:off x="3989675" y="2526025"/>
            <a:ext cx="1256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Titillium Web"/>
                <a:ea typeface="Titillium Web"/>
                <a:cs typeface="Titillium Web"/>
                <a:sym typeface="Titillium Web"/>
              </a:rPr>
              <a:t>Objective</a:t>
            </a:r>
            <a:endParaRPr sz="1800">
              <a:solidFill>
                <a:srgbClr val="FFFFFF"/>
              </a:solidFill>
              <a:latin typeface="Titillium Web"/>
              <a:ea typeface="Titillium Web"/>
              <a:cs typeface="Titillium Web"/>
              <a:sym typeface="Titillium Web"/>
            </a:endParaRPr>
          </a:p>
        </p:txBody>
      </p:sp>
      <p:sp>
        <p:nvSpPr>
          <p:cNvPr id="220" name="Google Shape;220;p20"/>
          <p:cNvSpPr txBox="1"/>
          <p:nvPr/>
        </p:nvSpPr>
        <p:spPr>
          <a:xfrm>
            <a:off x="91450" y="2205175"/>
            <a:ext cx="2583300" cy="19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Titillium Web"/>
                <a:ea typeface="Titillium Web"/>
                <a:cs typeface="Titillium Web"/>
                <a:sym typeface="Titillium Web"/>
              </a:rPr>
              <a:t>Nearest Neighbor Matching</a:t>
            </a:r>
            <a:endParaRPr sz="16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rPr lang="en">
                <a:solidFill>
                  <a:srgbClr val="FFFFFF"/>
                </a:solidFill>
                <a:latin typeface="Titillium Web"/>
                <a:ea typeface="Titillium Web"/>
                <a:cs typeface="Titillium Web"/>
                <a:sym typeface="Titillium Web"/>
              </a:rPr>
              <a:t>Match a Berkeley-graduate Bay Area worker in tech with the most similar non-Berkeley graduate Bay Area worker in tech</a:t>
            </a:r>
            <a:endParaRPr>
              <a:solidFill>
                <a:srgbClr val="FFFFFF"/>
              </a:solidFill>
              <a:latin typeface="Titillium Web"/>
              <a:ea typeface="Titillium Web"/>
              <a:cs typeface="Titillium Web"/>
              <a:sym typeface="Titillium Web"/>
            </a:endParaRPr>
          </a:p>
        </p:txBody>
      </p:sp>
      <p:sp>
        <p:nvSpPr>
          <p:cNvPr id="221" name="Google Shape;221;p20"/>
          <p:cNvSpPr txBox="1"/>
          <p:nvPr/>
        </p:nvSpPr>
        <p:spPr>
          <a:xfrm>
            <a:off x="6301750" y="216425"/>
            <a:ext cx="2583300" cy="19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Titillium Web"/>
                <a:ea typeface="Titillium Web"/>
                <a:cs typeface="Titillium Web"/>
                <a:sym typeface="Titillium Web"/>
              </a:rPr>
              <a:t>Promotions</a:t>
            </a:r>
            <a:endParaRPr sz="16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6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Measure how Berkeley graduates do versus graduates from other schools by the number of promotions they get in their career</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600">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t/>
            </a:r>
            <a:endParaRPr>
              <a:solidFill>
                <a:srgbClr val="FFFFFF"/>
              </a:solidFill>
              <a:latin typeface="Titillium Web"/>
              <a:ea typeface="Titillium Web"/>
              <a:cs typeface="Titillium Web"/>
              <a:sym typeface="Titillium Web"/>
            </a:endParaRPr>
          </a:p>
        </p:txBody>
      </p:sp>
      <p:sp>
        <p:nvSpPr>
          <p:cNvPr id="222" name="Google Shape;222;p20"/>
          <p:cNvSpPr txBox="1"/>
          <p:nvPr/>
        </p:nvSpPr>
        <p:spPr>
          <a:xfrm>
            <a:off x="6301750" y="2807150"/>
            <a:ext cx="2583300" cy="19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Titillium Web"/>
                <a:ea typeface="Titillium Web"/>
                <a:cs typeface="Titillium Web"/>
                <a:sym typeface="Titillium Web"/>
              </a:rPr>
              <a:t>Prediction</a:t>
            </a:r>
            <a:endParaRPr sz="16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rPr lang="en">
                <a:solidFill>
                  <a:srgbClr val="FFFFFF"/>
                </a:solidFill>
                <a:latin typeface="Titillium Web"/>
                <a:ea typeface="Titillium Web"/>
                <a:cs typeface="Titillium Web"/>
                <a:sym typeface="Titillium Web"/>
              </a:rPr>
              <a:t>Predict the time between graduation and first job in tech based on degree type and skillset weight.</a:t>
            </a:r>
            <a:endParaRPr>
              <a:solidFill>
                <a:srgbClr val="FFFFFF"/>
              </a:solidFill>
              <a:latin typeface="Titillium Web"/>
              <a:ea typeface="Titillium Web"/>
              <a:cs typeface="Titillium Web"/>
              <a:sym typeface="Titillium Web"/>
            </a:endParaRPr>
          </a:p>
          <a:p>
            <a:pPr indent="0" lvl="0" marL="0" rtl="0" algn="l">
              <a:lnSpc>
                <a:spcPct val="115000"/>
              </a:lnSpc>
              <a:spcBef>
                <a:spcPts val="0"/>
              </a:spcBef>
              <a:spcAft>
                <a:spcPts val="0"/>
              </a:spcAft>
              <a:buNone/>
            </a:pPr>
            <a:r>
              <a:t/>
            </a:r>
            <a:endParaRPr>
              <a:solidFill>
                <a:srgbClr val="FFFFFF"/>
              </a:solidFill>
              <a:latin typeface="Titillium Web"/>
              <a:ea typeface="Titillium Web"/>
              <a:cs typeface="Titillium Web"/>
              <a:sym typeface="Titillium We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tillium Web"/>
                <a:ea typeface="Titillium Web"/>
                <a:cs typeface="Titillium Web"/>
                <a:sym typeface="Titillium Web"/>
              </a:rPr>
              <a:t>First Steps</a:t>
            </a:r>
            <a:endParaRPr>
              <a:latin typeface="Titillium Web"/>
              <a:ea typeface="Titillium Web"/>
              <a:cs typeface="Titillium Web"/>
              <a:sym typeface="Titillium Web"/>
            </a:endParaRPr>
          </a:p>
        </p:txBody>
      </p:sp>
      <p:sp>
        <p:nvSpPr>
          <p:cNvPr id="228" name="Google Shape;228;p21"/>
          <p:cNvSpPr/>
          <p:nvPr/>
        </p:nvSpPr>
        <p:spPr>
          <a:xfrm>
            <a:off x="823033" y="1335625"/>
            <a:ext cx="3127500" cy="890100"/>
          </a:xfrm>
          <a:prstGeom prst="chevron">
            <a:avLst>
              <a:gd fmla="val 40000" name="adj"/>
            </a:avLst>
          </a:prstGeom>
          <a:noFill/>
          <a:ln cap="flat" cmpd="sng" w="57150">
            <a:solidFill>
              <a:srgbClr val="0D95BC"/>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1"/>
          <p:cNvSpPr/>
          <p:nvPr/>
        </p:nvSpPr>
        <p:spPr>
          <a:xfrm>
            <a:off x="1657007" y="1986563"/>
            <a:ext cx="2640600" cy="700500"/>
          </a:xfrm>
          <a:prstGeom prst="roundRect">
            <a:avLst>
              <a:gd fmla="val 10000" name="adj"/>
            </a:avLst>
          </a:prstGeom>
          <a:solidFill>
            <a:srgbClr val="FFFFFF">
              <a:alpha val="89800"/>
            </a:srgbClr>
          </a:solidFill>
          <a:ln cap="flat" cmpd="sng" w="12700">
            <a:solidFill>
              <a:srgbClr val="0A95BC"/>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1"/>
          <p:cNvSpPr txBox="1"/>
          <p:nvPr/>
        </p:nvSpPr>
        <p:spPr>
          <a:xfrm>
            <a:off x="1692365" y="2007082"/>
            <a:ext cx="2570400" cy="659400"/>
          </a:xfrm>
          <a:prstGeom prst="rect">
            <a:avLst/>
          </a:prstGeom>
          <a:noFill/>
          <a:ln>
            <a:noFill/>
          </a:ln>
        </p:spPr>
        <p:txBody>
          <a:bodyPr anchorCtr="0" anchor="ctr" bIns="142225" lIns="142225" spcFirstLastPara="1" rIns="142225" wrap="square" tIns="142225">
            <a:noAutofit/>
          </a:bodyPr>
          <a:lstStyle/>
          <a:p>
            <a:pPr indent="0" lvl="0" marL="0" marR="0" rtl="0" algn="ctr">
              <a:lnSpc>
                <a:spcPct val="90000"/>
              </a:lnSpc>
              <a:spcBef>
                <a:spcPts val="0"/>
              </a:spcBef>
              <a:spcAft>
                <a:spcPts val="0"/>
              </a:spcAft>
              <a:buNone/>
            </a:pPr>
            <a:r>
              <a:rPr b="1" lang="en" sz="1600">
                <a:latin typeface="Titillium Web"/>
                <a:ea typeface="Titillium Web"/>
                <a:cs typeface="Titillium Web"/>
                <a:sym typeface="Titillium Web"/>
              </a:rPr>
              <a:t>Data Cleaning</a:t>
            </a:r>
            <a:endParaRPr b="1" sz="1600">
              <a:latin typeface="Titillium Web"/>
              <a:ea typeface="Titillium Web"/>
              <a:cs typeface="Titillium Web"/>
              <a:sym typeface="Titillium Web"/>
            </a:endParaRPr>
          </a:p>
        </p:txBody>
      </p:sp>
      <p:sp>
        <p:nvSpPr>
          <p:cNvPr id="231" name="Google Shape;231;p21"/>
          <p:cNvSpPr/>
          <p:nvPr/>
        </p:nvSpPr>
        <p:spPr>
          <a:xfrm>
            <a:off x="4846311" y="1294046"/>
            <a:ext cx="3126900" cy="915000"/>
          </a:xfrm>
          <a:prstGeom prst="chevron">
            <a:avLst>
              <a:gd fmla="val 40000" name="adj"/>
            </a:avLst>
          </a:prstGeom>
          <a:noFill/>
          <a:ln cap="flat" cmpd="sng" w="57150">
            <a:solidFill>
              <a:srgbClr val="EBCB38"/>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1"/>
          <p:cNvSpPr/>
          <p:nvPr/>
        </p:nvSpPr>
        <p:spPr>
          <a:xfrm>
            <a:off x="5680149" y="1963138"/>
            <a:ext cx="2640900" cy="720000"/>
          </a:xfrm>
          <a:prstGeom prst="roundRect">
            <a:avLst>
              <a:gd fmla="val 10000" name="adj"/>
            </a:avLst>
          </a:prstGeom>
          <a:solidFill>
            <a:srgbClr val="FFFFFF">
              <a:alpha val="89800"/>
            </a:srgbClr>
          </a:solidFill>
          <a:ln cap="flat" cmpd="sng" w="12700">
            <a:solidFill>
              <a:srgbClr val="EAC93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1"/>
          <p:cNvSpPr txBox="1"/>
          <p:nvPr/>
        </p:nvSpPr>
        <p:spPr>
          <a:xfrm>
            <a:off x="5715501" y="1984229"/>
            <a:ext cx="2569800" cy="677700"/>
          </a:xfrm>
          <a:prstGeom prst="rect">
            <a:avLst/>
          </a:prstGeom>
          <a:noFill/>
          <a:ln>
            <a:noFill/>
          </a:ln>
        </p:spPr>
        <p:txBody>
          <a:bodyPr anchorCtr="0" anchor="ctr" bIns="142225" lIns="142225" spcFirstLastPara="1" rIns="142225" wrap="square" tIns="142225">
            <a:noAutofit/>
          </a:bodyPr>
          <a:lstStyle/>
          <a:p>
            <a:pPr indent="0" lvl="0" marL="0" marR="0" rtl="0" algn="ctr">
              <a:lnSpc>
                <a:spcPct val="90000"/>
              </a:lnSpc>
              <a:spcBef>
                <a:spcPts val="0"/>
              </a:spcBef>
              <a:spcAft>
                <a:spcPts val="0"/>
              </a:spcAft>
              <a:buNone/>
            </a:pPr>
            <a:r>
              <a:rPr b="1" lang="en" sz="1600">
                <a:latin typeface="Titillium Web"/>
                <a:ea typeface="Titillium Web"/>
                <a:cs typeface="Titillium Web"/>
                <a:sym typeface="Titillium Web"/>
              </a:rPr>
              <a:t>EDA</a:t>
            </a:r>
            <a:endParaRPr b="1" sz="1600">
              <a:latin typeface="Titillium Web"/>
              <a:ea typeface="Titillium Web"/>
              <a:cs typeface="Titillium Web"/>
              <a:sym typeface="Titillium Web"/>
            </a:endParaRPr>
          </a:p>
        </p:txBody>
      </p:sp>
      <p:sp>
        <p:nvSpPr>
          <p:cNvPr id="234" name="Google Shape;234;p21"/>
          <p:cNvSpPr txBox="1"/>
          <p:nvPr/>
        </p:nvSpPr>
        <p:spPr>
          <a:xfrm>
            <a:off x="846120" y="2941519"/>
            <a:ext cx="3091800" cy="415500"/>
          </a:xfrm>
          <a:prstGeom prst="rect">
            <a:avLst/>
          </a:prstGeom>
          <a:noFill/>
          <a:ln>
            <a:noFill/>
          </a:ln>
        </p:spPr>
        <p:txBody>
          <a:bodyPr anchorCtr="0" anchor="ctr" bIns="45700" lIns="0" spcFirstLastPara="1" rIns="91425" wrap="square" tIns="45700">
            <a:noAutofit/>
          </a:bodyPr>
          <a:lstStyle/>
          <a:p>
            <a:pPr indent="0" lvl="0" marL="0" marR="0" rtl="0" algn="l">
              <a:spcBef>
                <a:spcPts val="0"/>
              </a:spcBef>
              <a:spcAft>
                <a:spcPts val="0"/>
              </a:spcAft>
              <a:buNone/>
            </a:pPr>
            <a:r>
              <a:rPr b="1" lang="en" sz="1800">
                <a:solidFill>
                  <a:srgbClr val="FFFFFF"/>
                </a:solidFill>
                <a:latin typeface="Calibri"/>
                <a:ea typeface="Calibri"/>
                <a:cs typeface="Calibri"/>
                <a:sym typeface="Calibri"/>
              </a:rPr>
              <a:t>Noisy Data + Cleaning Features</a:t>
            </a:r>
            <a:endParaRPr sz="1800">
              <a:solidFill>
                <a:srgbClr val="FFFFFF"/>
              </a:solidFill>
            </a:endParaRPr>
          </a:p>
        </p:txBody>
      </p:sp>
      <p:sp>
        <p:nvSpPr>
          <p:cNvPr id="235" name="Google Shape;235;p21"/>
          <p:cNvSpPr txBox="1"/>
          <p:nvPr/>
        </p:nvSpPr>
        <p:spPr>
          <a:xfrm>
            <a:off x="854326" y="3345475"/>
            <a:ext cx="3083700" cy="1223400"/>
          </a:xfrm>
          <a:prstGeom prst="rect">
            <a:avLst/>
          </a:prstGeom>
          <a:noFill/>
          <a:ln>
            <a:noFill/>
          </a:ln>
        </p:spPr>
        <p:txBody>
          <a:bodyPr anchorCtr="0" anchor="t" bIns="45700" lIns="0" spcFirstLastPara="1" rIns="0" wrap="square" tIns="45700">
            <a:noAutofit/>
          </a:bodyPr>
          <a:lstStyle/>
          <a:p>
            <a:pPr indent="0" lvl="0" marL="0" marR="0" rtl="0" algn="just">
              <a:lnSpc>
                <a:spcPct val="150000"/>
              </a:lnSpc>
              <a:spcBef>
                <a:spcPts val="0"/>
              </a:spcBef>
              <a:spcAft>
                <a:spcPts val="0"/>
              </a:spcAft>
              <a:buNone/>
            </a:pPr>
            <a:r>
              <a:rPr lang="en">
                <a:solidFill>
                  <a:srgbClr val="FFFFFF"/>
                </a:solidFill>
                <a:latin typeface="Titillium Web"/>
                <a:ea typeface="Titillium Web"/>
                <a:cs typeface="Titillium Web"/>
                <a:sym typeface="Titillium Web"/>
              </a:rPr>
              <a:t>Sometimes good features that we want to do analysis on are noisy</a:t>
            </a:r>
            <a:endParaRPr>
              <a:solidFill>
                <a:srgbClr val="FFFFFF"/>
              </a:solidFill>
              <a:latin typeface="Titillium Web"/>
              <a:ea typeface="Titillium Web"/>
              <a:cs typeface="Titillium Web"/>
              <a:sym typeface="Titillium Web"/>
            </a:endParaRPr>
          </a:p>
          <a:p>
            <a:pPr indent="0" lvl="0" marL="0" marR="0" rtl="0" algn="just">
              <a:lnSpc>
                <a:spcPct val="150000"/>
              </a:lnSpc>
              <a:spcBef>
                <a:spcPts val="0"/>
              </a:spcBef>
              <a:spcAft>
                <a:spcPts val="0"/>
              </a:spcAft>
              <a:buNone/>
            </a:pPr>
            <a:r>
              <a:rPr lang="en">
                <a:solidFill>
                  <a:srgbClr val="FFFFFF"/>
                </a:solidFill>
                <a:latin typeface="Titillium Web"/>
                <a:ea typeface="Titillium Web"/>
                <a:cs typeface="Titillium Web"/>
                <a:sym typeface="Titillium Web"/>
              </a:rPr>
              <a:t>Ex. Didn’t want education data when looking at jobs, filtered job titles that had keywords related to tech</a:t>
            </a:r>
            <a:endParaRPr>
              <a:solidFill>
                <a:srgbClr val="FFFFFF"/>
              </a:solidFill>
              <a:latin typeface="Titillium Web"/>
              <a:ea typeface="Titillium Web"/>
              <a:cs typeface="Titillium Web"/>
              <a:sym typeface="Titillium Web"/>
            </a:endParaRPr>
          </a:p>
        </p:txBody>
      </p:sp>
      <p:sp>
        <p:nvSpPr>
          <p:cNvPr id="236" name="Google Shape;236;p21"/>
          <p:cNvSpPr txBox="1"/>
          <p:nvPr/>
        </p:nvSpPr>
        <p:spPr>
          <a:xfrm>
            <a:off x="4899125" y="2944725"/>
            <a:ext cx="3640800" cy="415500"/>
          </a:xfrm>
          <a:prstGeom prst="rect">
            <a:avLst/>
          </a:prstGeom>
          <a:noFill/>
          <a:ln>
            <a:noFill/>
          </a:ln>
        </p:spPr>
        <p:txBody>
          <a:bodyPr anchorCtr="0" anchor="ctr" bIns="45700" lIns="0" spcFirstLastPara="1" rIns="91425" wrap="square" tIns="45700">
            <a:noAutofit/>
          </a:bodyPr>
          <a:lstStyle/>
          <a:p>
            <a:pPr indent="0" lvl="0" marL="0" marR="0" rtl="0" algn="l">
              <a:spcBef>
                <a:spcPts val="0"/>
              </a:spcBef>
              <a:spcAft>
                <a:spcPts val="0"/>
              </a:spcAft>
              <a:buNone/>
            </a:pPr>
            <a:r>
              <a:rPr b="1" lang="en" sz="1800">
                <a:solidFill>
                  <a:srgbClr val="FFFFFF"/>
                </a:solidFill>
                <a:latin typeface="Calibri"/>
                <a:ea typeface="Calibri"/>
                <a:cs typeface="Calibri"/>
                <a:sym typeface="Calibri"/>
              </a:rPr>
              <a:t>Different Subsets of Data</a:t>
            </a:r>
            <a:endParaRPr sz="1800">
              <a:solidFill>
                <a:srgbClr val="FFFFFF"/>
              </a:solidFill>
            </a:endParaRPr>
          </a:p>
        </p:txBody>
      </p:sp>
      <p:sp>
        <p:nvSpPr>
          <p:cNvPr id="237" name="Google Shape;237;p21"/>
          <p:cNvSpPr txBox="1"/>
          <p:nvPr/>
        </p:nvSpPr>
        <p:spPr>
          <a:xfrm>
            <a:off x="4907322" y="3359950"/>
            <a:ext cx="3083100" cy="1257600"/>
          </a:xfrm>
          <a:prstGeom prst="rect">
            <a:avLst/>
          </a:prstGeom>
          <a:noFill/>
          <a:ln>
            <a:noFill/>
          </a:ln>
        </p:spPr>
        <p:txBody>
          <a:bodyPr anchorCtr="0" anchor="t" bIns="45700" lIns="0" spcFirstLastPara="1" rIns="0" wrap="square" tIns="45700">
            <a:noAutofit/>
          </a:bodyPr>
          <a:lstStyle/>
          <a:p>
            <a:pPr indent="0" lvl="0" marL="0" marR="0" rtl="0" algn="just">
              <a:lnSpc>
                <a:spcPct val="150000"/>
              </a:lnSpc>
              <a:spcBef>
                <a:spcPts val="0"/>
              </a:spcBef>
              <a:spcAft>
                <a:spcPts val="0"/>
              </a:spcAft>
              <a:buNone/>
            </a:pPr>
            <a:r>
              <a:rPr lang="en">
                <a:solidFill>
                  <a:srgbClr val="FFFFFF"/>
                </a:solidFill>
                <a:latin typeface="Titillium Web"/>
                <a:ea typeface="Titillium Web"/>
                <a:cs typeface="Titillium Web"/>
                <a:sym typeface="Titillium Web"/>
              </a:rPr>
              <a:t>Berkeley grads vs Non-Berkeley grads (ex. Grads from Stanford, UC Davis, etc.)</a:t>
            </a:r>
            <a:endParaRPr>
              <a:solidFill>
                <a:srgbClr val="FFFFFF"/>
              </a:solidFill>
              <a:latin typeface="Titillium Web"/>
              <a:ea typeface="Titillium Web"/>
              <a:cs typeface="Titillium Web"/>
              <a:sym typeface="Titillium Web"/>
            </a:endParaRPr>
          </a:p>
          <a:p>
            <a:pPr indent="0" lvl="0" marL="0" marR="0" rtl="0" algn="just">
              <a:lnSpc>
                <a:spcPct val="150000"/>
              </a:lnSpc>
              <a:spcBef>
                <a:spcPts val="0"/>
              </a:spcBef>
              <a:spcAft>
                <a:spcPts val="0"/>
              </a:spcAft>
              <a:buNone/>
            </a:pPr>
            <a:r>
              <a:t/>
            </a:r>
            <a:endParaRPr sz="600">
              <a:solidFill>
                <a:srgbClr val="FFFFFF"/>
              </a:solidFill>
              <a:latin typeface="Titillium Web"/>
              <a:ea typeface="Titillium Web"/>
              <a:cs typeface="Titillium Web"/>
              <a:sym typeface="Titillium Web"/>
            </a:endParaRPr>
          </a:p>
          <a:p>
            <a:pPr indent="0" lvl="0" marL="0" marR="0" rtl="0" algn="just">
              <a:lnSpc>
                <a:spcPct val="150000"/>
              </a:lnSpc>
              <a:spcBef>
                <a:spcPts val="0"/>
              </a:spcBef>
              <a:spcAft>
                <a:spcPts val="0"/>
              </a:spcAft>
              <a:buNone/>
            </a:pPr>
            <a:r>
              <a:rPr lang="en">
                <a:solidFill>
                  <a:srgbClr val="FFFFFF"/>
                </a:solidFill>
                <a:latin typeface="Titillium Web"/>
                <a:ea typeface="Titillium Web"/>
                <a:cs typeface="Titillium Web"/>
                <a:sym typeface="Titillium Web"/>
              </a:rPr>
              <a:t>Male Workers vs Female Workers</a:t>
            </a:r>
            <a:endParaRPr>
              <a:solidFill>
                <a:srgbClr val="FFFFFF"/>
              </a:solidFill>
              <a:latin typeface="Titillium Web"/>
              <a:ea typeface="Titillium Web"/>
              <a:cs typeface="Titillium Web"/>
              <a:sym typeface="Titillium Web"/>
            </a:endParaRPr>
          </a:p>
          <a:p>
            <a:pPr indent="0" lvl="0" marL="0" marR="0" rtl="0" algn="just">
              <a:lnSpc>
                <a:spcPct val="150000"/>
              </a:lnSpc>
              <a:spcBef>
                <a:spcPts val="0"/>
              </a:spcBef>
              <a:spcAft>
                <a:spcPts val="0"/>
              </a:spcAft>
              <a:buNone/>
            </a:pPr>
            <a:r>
              <a:rPr lang="en">
                <a:solidFill>
                  <a:srgbClr val="FFFFFF"/>
                </a:solidFill>
                <a:latin typeface="Titillium Web"/>
                <a:ea typeface="Titillium Web"/>
                <a:cs typeface="Titillium Web"/>
                <a:sym typeface="Titillium Web"/>
              </a:rPr>
              <a:t>Different Degree Types</a:t>
            </a:r>
            <a:endParaRPr>
              <a:solidFill>
                <a:srgbClr val="FFFFFF"/>
              </a:solidFill>
              <a:latin typeface="Titillium Web"/>
              <a:ea typeface="Titillium Web"/>
              <a:cs typeface="Titillium Web"/>
              <a:sym typeface="Titillium Web"/>
            </a:endParaRPr>
          </a:p>
          <a:p>
            <a:pPr indent="0" lvl="0" marL="0" marR="0" rtl="0" algn="just">
              <a:spcBef>
                <a:spcPts val="0"/>
              </a:spcBef>
              <a:spcAft>
                <a:spcPts val="0"/>
              </a:spcAft>
              <a:buNone/>
            </a:pPr>
            <a:r>
              <a:t/>
            </a:r>
            <a:endParaRPr>
              <a:solidFill>
                <a:srgbClr val="FFFFFF"/>
              </a:solidFill>
              <a:latin typeface="Titillium Web"/>
              <a:ea typeface="Titillium Web"/>
              <a:cs typeface="Titillium Web"/>
              <a:sym typeface="Titillium Web"/>
            </a:endParaRPr>
          </a:p>
          <a:p>
            <a:pPr indent="0" lvl="0" marL="0" marR="0" rtl="0" algn="just">
              <a:spcBef>
                <a:spcPts val="0"/>
              </a:spcBef>
              <a:spcAft>
                <a:spcPts val="0"/>
              </a:spcAft>
              <a:buNone/>
            </a:pPr>
            <a:r>
              <a:t/>
            </a:r>
            <a:endParaRPr>
              <a:solidFill>
                <a:srgbClr val="FFFFFF"/>
              </a:solidFill>
              <a:latin typeface="Titillium Web"/>
              <a:ea typeface="Titillium Web"/>
              <a:cs typeface="Titillium Web"/>
              <a:sym typeface="Titillium We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2"/>
          <p:cNvSpPr txBox="1"/>
          <p:nvPr>
            <p:ph type="title"/>
          </p:nvPr>
        </p:nvSpPr>
        <p:spPr>
          <a:xfrm>
            <a:off x="102950" y="239350"/>
            <a:ext cx="8880900" cy="84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Titillium Web"/>
                <a:ea typeface="Titillium Web"/>
                <a:cs typeface="Titillium Web"/>
                <a:sym typeface="Titillium Web"/>
              </a:rPr>
              <a:t>Word Cloud for Berkeley-</a:t>
            </a:r>
            <a:r>
              <a:rPr lang="en" sz="3000">
                <a:latin typeface="Titillium Web"/>
                <a:ea typeface="Titillium Web"/>
                <a:cs typeface="Titillium Web"/>
                <a:sym typeface="Titillium Web"/>
              </a:rPr>
              <a:t>G</a:t>
            </a:r>
            <a:r>
              <a:rPr lang="en" sz="3000">
                <a:solidFill>
                  <a:srgbClr val="FFFFFF"/>
                </a:solidFill>
                <a:latin typeface="Titillium Web"/>
                <a:ea typeface="Titillium Web"/>
                <a:cs typeface="Titillium Web"/>
                <a:sym typeface="Titillium Web"/>
              </a:rPr>
              <a:t>rad </a:t>
            </a:r>
            <a:r>
              <a:rPr lang="en" sz="3000">
                <a:latin typeface="Titillium Web"/>
                <a:ea typeface="Titillium Web"/>
                <a:cs typeface="Titillium Web"/>
                <a:sym typeface="Titillium Web"/>
              </a:rPr>
              <a:t>F</a:t>
            </a:r>
            <a:r>
              <a:rPr lang="en" sz="3000">
                <a:solidFill>
                  <a:srgbClr val="FFFFFF"/>
                </a:solidFill>
                <a:latin typeface="Titillium Web"/>
                <a:ea typeface="Titillium Web"/>
                <a:cs typeface="Titillium Web"/>
                <a:sym typeface="Titillium Web"/>
              </a:rPr>
              <a:t>emales in Tech</a:t>
            </a:r>
            <a:endParaRPr sz="3000">
              <a:solidFill>
                <a:srgbClr val="FFFFFF"/>
              </a:solidFill>
              <a:latin typeface="Titillium Web"/>
              <a:ea typeface="Titillium Web"/>
              <a:cs typeface="Titillium Web"/>
              <a:sym typeface="Titillium Web"/>
            </a:endParaRPr>
          </a:p>
        </p:txBody>
      </p:sp>
      <p:pic>
        <p:nvPicPr>
          <p:cNvPr id="243" name="Google Shape;243;p22"/>
          <p:cNvPicPr preferRelativeResize="0"/>
          <p:nvPr/>
        </p:nvPicPr>
        <p:blipFill>
          <a:blip r:embed="rId3">
            <a:alphaModFix/>
          </a:blip>
          <a:stretch>
            <a:fillRect/>
          </a:stretch>
        </p:blipFill>
        <p:spPr>
          <a:xfrm>
            <a:off x="883500" y="1251500"/>
            <a:ext cx="7377156" cy="3707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pic>
        <p:nvPicPr>
          <p:cNvPr id="248" name="Google Shape;248;p23"/>
          <p:cNvPicPr preferRelativeResize="0"/>
          <p:nvPr/>
        </p:nvPicPr>
        <p:blipFill>
          <a:blip r:embed="rId3">
            <a:alphaModFix/>
          </a:blip>
          <a:stretch>
            <a:fillRect/>
          </a:stretch>
        </p:blipFill>
        <p:spPr>
          <a:xfrm>
            <a:off x="822850" y="1146100"/>
            <a:ext cx="7498300" cy="3749150"/>
          </a:xfrm>
          <a:prstGeom prst="rect">
            <a:avLst/>
          </a:prstGeom>
          <a:noFill/>
          <a:ln>
            <a:noFill/>
          </a:ln>
        </p:spPr>
      </p:pic>
      <p:sp>
        <p:nvSpPr>
          <p:cNvPr id="249" name="Google Shape;249;p23"/>
          <p:cNvSpPr txBox="1"/>
          <p:nvPr>
            <p:ph type="title"/>
          </p:nvPr>
        </p:nvSpPr>
        <p:spPr>
          <a:xfrm>
            <a:off x="102950" y="239350"/>
            <a:ext cx="8880900" cy="84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Titillium Web"/>
                <a:ea typeface="Titillium Web"/>
                <a:cs typeface="Titillium Web"/>
                <a:sym typeface="Titillium Web"/>
              </a:rPr>
              <a:t>Word Cloud for Berkeley-</a:t>
            </a:r>
            <a:r>
              <a:rPr lang="en" sz="3000">
                <a:latin typeface="Titillium Web"/>
                <a:ea typeface="Titillium Web"/>
                <a:cs typeface="Titillium Web"/>
                <a:sym typeface="Titillium Web"/>
              </a:rPr>
              <a:t>G</a:t>
            </a:r>
            <a:r>
              <a:rPr lang="en" sz="3000">
                <a:solidFill>
                  <a:srgbClr val="FFFFFF"/>
                </a:solidFill>
                <a:latin typeface="Titillium Web"/>
                <a:ea typeface="Titillium Web"/>
                <a:cs typeface="Titillium Web"/>
                <a:sym typeface="Titillium Web"/>
              </a:rPr>
              <a:t>rad </a:t>
            </a:r>
            <a:r>
              <a:rPr lang="en" sz="3000">
                <a:latin typeface="Titillium Web"/>
                <a:ea typeface="Titillium Web"/>
                <a:cs typeface="Titillium Web"/>
                <a:sym typeface="Titillium Web"/>
              </a:rPr>
              <a:t>M</a:t>
            </a:r>
            <a:r>
              <a:rPr lang="en" sz="3000">
                <a:solidFill>
                  <a:srgbClr val="FFFFFF"/>
                </a:solidFill>
                <a:latin typeface="Titillium Web"/>
                <a:ea typeface="Titillium Web"/>
                <a:cs typeface="Titillium Web"/>
                <a:sym typeface="Titillium Web"/>
              </a:rPr>
              <a:t>ales in Tech</a:t>
            </a:r>
            <a:endParaRPr sz="3000">
              <a:solidFill>
                <a:srgbClr val="FFFFFF"/>
              </a:solidFill>
              <a:latin typeface="Titillium Web"/>
              <a:ea typeface="Titillium Web"/>
              <a:cs typeface="Titillium Web"/>
              <a:sym typeface="Titillium Web"/>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