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3"/>
  </p:notesMasterIdLst>
  <p:handoutMasterIdLst>
    <p:handoutMasterId r:id="rId4"/>
  </p:handoutMasterIdLst>
  <p:sldIdLst>
    <p:sldId id="336" r:id="rId2"/>
  </p:sldIdLst>
  <p:sldSz cx="10080625" cy="7559675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29" userDrawn="1">
          <p15:clr>
            <a:srgbClr val="A4A3A4"/>
          </p15:clr>
        </p15:guide>
        <p15:guide id="2" pos="20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00CC66"/>
    <a:srgbClr val="FF0000"/>
    <a:srgbClr val="000000"/>
    <a:srgbClr val="FF99FF"/>
    <a:srgbClr val="FF6600"/>
    <a:srgbClr val="571E1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 autoAdjust="0"/>
    <p:restoredTop sz="71582" autoAdjust="0"/>
  </p:normalViewPr>
  <p:slideViewPr>
    <p:cSldViewPr>
      <p:cViewPr varScale="1">
        <p:scale>
          <a:sx n="59" d="100"/>
          <a:sy n="59" d="100"/>
        </p:scale>
        <p:origin x="1794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29"/>
        <p:guide pos="20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90E7E-2369-486D-A94C-B679913857DA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C162A-F1B8-4B41-A678-7B6BC60A80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34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714375"/>
            <a:ext cx="4689475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9949" y="4459352"/>
            <a:ext cx="5681086" cy="4223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81418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654044" algn="l"/>
                <a:tab pos="1308087" algn="l"/>
                <a:tab pos="1962131" algn="l"/>
                <a:tab pos="2616175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9566" y="0"/>
            <a:ext cx="3081418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654044" algn="l"/>
                <a:tab pos="1308087" algn="l"/>
                <a:tab pos="1962131" algn="l"/>
                <a:tab pos="2616175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8918702"/>
            <a:ext cx="3081418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654044" algn="l"/>
                <a:tab pos="1308087" algn="l"/>
                <a:tab pos="1962131" algn="l"/>
                <a:tab pos="2616175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9566" y="8918702"/>
            <a:ext cx="3081418" cy="468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654044" algn="l"/>
                <a:tab pos="1308087" algn="l"/>
                <a:tab pos="1962131" algn="l"/>
                <a:tab pos="2616175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7EFC483-EEC7-468A-AD4D-CDD7FE549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0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Purchase price – 20*Truck</a:t>
            </a:r>
            <a:r>
              <a:rPr lang="en-US" baseline="0" dirty="0"/>
              <a:t> Price</a:t>
            </a:r>
          </a:p>
          <a:p>
            <a:r>
              <a:rPr lang="en-US" baseline="0" dirty="0"/>
              <a:t>PV Tax Shield (TAX SHIELD, not PV of asset purchase): no 1-factor</a:t>
            </a:r>
          </a:p>
          <a:p>
            <a:r>
              <a:rPr lang="en-US" baseline="0" dirty="0"/>
              <a:t>Working capital</a:t>
            </a:r>
          </a:p>
          <a:p>
            <a:r>
              <a:rPr lang="en-US" baseline="0" dirty="0"/>
              <a:t>PV salvage – single payment compound interest</a:t>
            </a:r>
          </a:p>
          <a:p>
            <a:r>
              <a:rPr lang="en-US" baseline="0" dirty="0"/>
              <a:t>PV Tax Shield of Salvage value, </a:t>
            </a:r>
          </a:p>
          <a:p>
            <a:r>
              <a:rPr lang="en-US" baseline="0" dirty="0"/>
              <a:t>Recovery of working capital – we get it back once we’re done, but 8 years down the road</a:t>
            </a:r>
          </a:p>
          <a:p>
            <a:r>
              <a:rPr lang="en-US" baseline="0" dirty="0"/>
              <a:t>PV after tax cash flow – Net Revenue – </a:t>
            </a:r>
            <a:r>
              <a:rPr lang="en-US" baseline="0" dirty="0" err="1"/>
              <a:t>Mtce</a:t>
            </a:r>
            <a:r>
              <a:rPr lang="en-US" baseline="0" dirty="0"/>
              <a:t> costs * 20, less 35000, * 1- tax rate</a:t>
            </a:r>
          </a:p>
          <a:p>
            <a:endParaRPr lang="en-US" baseline="0" dirty="0"/>
          </a:p>
          <a:p>
            <a:r>
              <a:rPr lang="en-US" baseline="0" dirty="0"/>
              <a:t>Sum to get NPV</a:t>
            </a:r>
          </a:p>
          <a:p>
            <a:endParaRPr lang="en-US" baseline="0" dirty="0"/>
          </a:p>
          <a:p>
            <a:r>
              <a:rPr lang="en-US" baseline="0" dirty="0"/>
              <a:t>Goal seek MARR to set NPV to zero to get IRR.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7EFC483-EEC7-468A-AD4D-CDD7FE5497E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281F-32F5-4D05-9F9B-A2B44E64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8E32F-33EC-4222-B1F9-65D19F20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7183-D7FC-4C2B-AEAD-B7021DF2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476A2-A3E6-48B8-8F36-BE69A6A9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61B8-6CBB-401D-9B7A-D9606CAA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BB7EF-27DD-4136-8A28-7298CCD9D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DD8D-F4A1-476E-A9B3-FC435F78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41423-5A17-426B-AF78-89DB9491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F9A9-3C7C-42DA-9C9A-CB6C7648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A3B8-7F59-4B13-88ED-77169C20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B1D33-A6AF-40C1-A200-F452D0D7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DD43B-06D9-460B-A419-68A0C7AB39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5D8E6-4BD0-45FC-840E-088E4ADE9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613A-D435-443E-861E-E43A41F8B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2804-E51C-44BB-94F5-49FA4ED9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B91E-E66C-44A5-B152-0A496661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CB9E-FB15-4280-8B98-40DA6E94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7981E-8CC5-479D-BA0F-2D7B7B3998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E11D-9D30-4A2B-A156-2A7349C6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06BE-74CF-48CB-948D-08EA51F2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BBE6-D780-45D1-9D66-A7333BD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2B98-C26B-458E-8ACD-689FF19A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FC4A-F263-42B2-95B0-3C59F88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08AAA-C8F7-4E4A-832C-CA026D7EA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048C-ACEC-4A14-8C7E-433EE0B9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818CB-1EA3-4EC8-9DB1-5761C9B0A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27A4-B7F6-41B7-9B33-A6CC27F4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D4A2-53D7-4823-8C8C-49D43FAC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2F0F-8518-44FE-B43B-3798EE10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E79BB-34CD-47B6-A1B8-E828E2AF4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7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20F9-07AC-499B-BDB0-B410F871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31D3-6FAE-4ACC-95FC-5B6DC446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1BF44-4C19-4CA5-90EE-42D908B8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C0792-AB27-4288-A1E5-4F45E593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625EB-7EC4-4A1F-B389-9FED16E6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650FF-ED30-4D1A-8022-5DBD7935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FC33B-9B25-4A7F-A0B3-890682F81C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3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6FD9-8F28-4FBA-965D-51C4C43E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C268D-1013-4A27-9A4F-541F03069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C6D51-DF4C-4208-88D2-5BF555DD8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4E972-C72E-48CB-A79A-5F231F6D3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1D5DF-828D-4716-8DAD-8C5B7DB3E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B7BE6-DEF3-414C-93C4-707F1F22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574D5-499B-4D7E-B3DB-1FE9C544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95F34-DC5E-4F25-8CD2-1FB4AA90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326A2-58B9-4EA6-B032-3F165CFD50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9BFD-56C6-4D12-97C5-0A7948E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7FE4D-B08E-42AD-80F9-31C13FC6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5E1A7-062B-4C1E-A2F1-35E452A0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95CAA-80EF-4BC6-8038-E5A0E61D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5DA4A-6A5F-4152-A6B7-8033ECA146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EEACD-3388-467F-9180-59CADE6C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1D2C0-5096-41BD-AA5F-BC7324A3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E22A4-229B-4792-ACAD-AC810B82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F459A-289E-4791-80EA-21549AB9B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3E61-DEF8-4B01-B2A8-76770359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E5E4-AC78-4A5D-8A21-426DEC1D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EA3C7-5802-4C05-97D6-0345A8965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A1F72-4E2C-441B-BA59-C72B3690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83EC4-982A-44F1-9904-649DB10F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2526-35E6-4137-A4FF-B4FDEC22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CF3AB-4689-4EFC-92F6-6DB8B4B2AC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7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81E1-9F70-4A71-81C5-43A3E646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7939-7715-4440-993D-9C8C20548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61958-F45E-40E8-AE92-4CD95028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28CAD-D9FE-4D88-A87B-F11F029F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8F62B-ECD8-4699-BAB8-8834485E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5CB2D-F02E-4B3D-8CC1-2175F6B4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5018D-81F9-494C-BD2E-E17DD59AE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CCCC0-A3E3-4C7A-BE98-33CD5EC6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9965B-4CF7-48BE-96C8-754D2E823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F913-599D-4F10-9157-8B78811C1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D40DD-573C-4E2C-9A37-1D8447F59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E7AB-6C37-407D-812D-EBEB904D3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9FBEF9F-57EF-4E63-A130-707F66DC3F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>
            <a:hlinkClick r:id="" action="ppaction://ole?verb=1"/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879965"/>
              </p:ext>
            </p:extLst>
          </p:nvPr>
        </p:nvGraphicFramePr>
        <p:xfrm>
          <a:off x="288925" y="107950"/>
          <a:ext cx="6929438" cy="750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Worksheet" r:id="rId4" imgW="3238388" imgH="3505312" progId="Excel.Sheet.8">
                  <p:embed/>
                </p:oleObj>
              </mc:Choice>
              <mc:Fallback>
                <p:oleObj name="Worksheet" r:id="rId4" imgW="3238388" imgH="350531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107950"/>
                        <a:ext cx="6929438" cy="75009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08AAA-C8F7-4E4A-832C-CA026D7EA31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98977-9608-4211-A636-3B724BE42DB2}"/>
              </a:ext>
            </a:extLst>
          </p:cNvPr>
          <p:cNvSpPr txBox="1"/>
          <p:nvPr/>
        </p:nvSpPr>
        <p:spPr>
          <a:xfrm>
            <a:off x="7357544" y="5528350"/>
            <a:ext cx="204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and spreadsheet by Ron McKinnon</a:t>
            </a:r>
          </a:p>
          <a:p>
            <a:endParaRPr lang="en-US" dirty="0"/>
          </a:p>
          <a:p>
            <a:r>
              <a:rPr lang="en-US" dirty="0"/>
              <a:t>Live spreadsheet.  Double click to open in Excel</a:t>
            </a:r>
          </a:p>
        </p:txBody>
      </p:sp>
    </p:spTree>
    <p:extLst>
      <p:ext uri="{BB962C8B-B14F-4D97-AF65-F5344CB8AC3E}">
        <p14:creationId xmlns:p14="http://schemas.microsoft.com/office/powerpoint/2010/main" val="184344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10746</TotalTime>
  <Words>111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Worksheet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Mark Hollett</dc:creator>
  <cp:lastModifiedBy>Mark Hollett</cp:lastModifiedBy>
  <cp:revision>199</cp:revision>
  <cp:lastPrinted>2015-02-23T04:44:22Z</cp:lastPrinted>
  <dcterms:created xsi:type="dcterms:W3CDTF">2009-06-27T00:05:41Z</dcterms:created>
  <dcterms:modified xsi:type="dcterms:W3CDTF">2018-07-26T05:01:54Z</dcterms:modified>
</cp:coreProperties>
</file>