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7" r:id="rId4"/>
    <p:sldId id="258" r:id="rId5"/>
    <p:sldId id="259" r:id="rId6"/>
    <p:sldId id="264" r:id="rId7"/>
    <p:sldId id="265" r:id="rId8"/>
    <p:sldId id="266" r:id="rId9"/>
    <p:sldId id="276" r:id="rId10"/>
    <p:sldId id="262" r:id="rId11"/>
    <p:sldId id="263" r:id="rId12"/>
    <p:sldId id="260" r:id="rId13"/>
    <p:sldId id="261"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72" d="100"/>
          <a:sy n="72" d="100"/>
        </p:scale>
        <p:origin x="-428" y="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88E5EE-6338-5375-8E22-873192D023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D8AF5AB-5FBB-4216-1E79-DEF0F7F65B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430DC2F-D7E8-9CB1-C0DB-4F7DCC61C9E7}"/>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A371075B-557A-6785-CAF0-9FD53FC265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9486F8E-F1CB-CEAE-A33C-ECFF16AD5EF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928992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F46F1-ACC9-F7B7-18E5-2237A4EAD1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76362D5-5155-15C9-0427-A8D8A86FCF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F048AF2-194A-6FCF-5DEC-F4A1A5DC057E}"/>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E2BDA803-0472-91DC-4326-B17803A96A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0FFB6C8-80B7-7591-B0F1-BC08CAE2A4E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545202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D0F10BDD-C42D-BF2B-03F6-0C07133DCF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2FC535D-0302-2918-F5B2-34EA575CE8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1C312B-CFF0-54C3-354D-3713C372C3B3}"/>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AC4DDA56-067A-B050-333F-AFCEAF37CF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844F4E-B787-350D-672B-234720739BB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08293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6E073D-B383-193B-1353-37DF0A6C3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A599E7CC-4FB9-B5DC-03BB-64E8BEBDAE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C4CF64F-2F02-107A-833C-E32406379EF5}"/>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39F2DF9A-DCD4-2A25-8DDB-CCCD0B539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FB52680-A9DE-485C-6E1C-3110A4B576F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758242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1D9CC9-FD96-8009-8129-D87A378051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40019A8-0319-1FBD-E765-5CD16DD9B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E2F2437-0A74-4185-CDE1-ACDE521F3A0F}"/>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92223274-37FF-F30A-D1E0-CA4BDE7993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60C0569-C574-1DC2-5519-49FBE16008A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772495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9A31A-1CF1-02C0-E820-3B17CDC4227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CDA2A38-1C50-AB5E-0A74-1B4B5473E0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42D4231-DB86-3FF1-30D2-3F69E41A6C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1980E7A-9CAA-F0FB-56F4-04B1E0D8E774}"/>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xmlns="" id="{064639F5-157E-0AC8-E9E6-E28F441476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A20C3FE-3359-86EB-6DAD-896D71145A21}"/>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819093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00AA96-8AC0-EE4F-78CA-0C196653ED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0C12523-008F-D3F4-B0D8-A587ABDAD7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DAEE1688-64E9-CAB5-B0A2-4690DDBE89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C4C96346-40B7-EAA5-2003-343D5D5F42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857A0D7-5464-083C-6D53-6958700768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7E1BAE8-AE5D-BD29-40B7-BA9F3FBF237F}"/>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8" name="Footer Placeholder 7">
            <a:extLst>
              <a:ext uri="{FF2B5EF4-FFF2-40B4-BE49-F238E27FC236}">
                <a16:creationId xmlns:a16="http://schemas.microsoft.com/office/drawing/2014/main" xmlns="" id="{6B6039BD-A9AB-66E5-4874-3F5A5DA7E9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611C1EE2-FF12-EF19-41EC-1E8354E111D5}"/>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801168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D2C8BA-887E-FAF7-B144-8D726528CA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73BC11C-8BB4-2CB7-FD07-95B9F84798E9}"/>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4" name="Footer Placeholder 3">
            <a:extLst>
              <a:ext uri="{FF2B5EF4-FFF2-40B4-BE49-F238E27FC236}">
                <a16:creationId xmlns:a16="http://schemas.microsoft.com/office/drawing/2014/main" xmlns="" id="{8C71F8AD-A8CE-04B3-6520-9A37A32297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33A677BC-4CF0-C551-30B2-D84D2A23C6DF}"/>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1184938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1AD6E42-F3E9-068C-209B-F213870C05C8}"/>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3" name="Footer Placeholder 2">
            <a:extLst>
              <a:ext uri="{FF2B5EF4-FFF2-40B4-BE49-F238E27FC236}">
                <a16:creationId xmlns:a16="http://schemas.microsoft.com/office/drawing/2014/main" xmlns="" id="{8F137047-CFB2-F817-F9C5-E058127533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36E1F92D-0318-3E88-269F-F21B572BC09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58729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561C20-BFA1-896D-9B2D-3DC5496AE1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58BC78D-574E-C532-A5D3-87ADEE3D62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3DC972B0-3824-2B69-AD8E-DBC11440B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34B8FF-DDB0-CEEE-FF69-CDC9B065DBEB}"/>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xmlns="" id="{94F4F412-C1AB-E813-96AF-124A8DD866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7015BDA-7389-45C0-437C-AADB3F371DA4}"/>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961409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7633B7-3725-3FBB-8C31-1DFAC7B10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7568B5A7-F2E7-7F04-9C71-5EE1331811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E64F3CEF-673E-CF48-3CB9-1FB7456A1F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CCBFBA-4D21-EC5F-509D-C7213086B387}"/>
              </a:ext>
            </a:extLst>
          </p:cNvPr>
          <p:cNvSpPr>
            <a:spLocks noGrp="1"/>
          </p:cNvSpPr>
          <p:nvPr>
            <p:ph type="dt" sz="half" idx="10"/>
          </p:nvPr>
        </p:nvSpPr>
        <p:spPr/>
        <p:txBody>
          <a:bodyPr/>
          <a:lstStyle/>
          <a:p>
            <a:fld id="{DE048C8C-C3D2-484C-9E8F-0B5ADFBD0AE6}" type="datetimeFigureOut">
              <a:rPr lang="en-IN" smtClean="0"/>
              <a:t>05-04-2024</a:t>
            </a:fld>
            <a:endParaRPr lang="en-IN"/>
          </a:p>
        </p:txBody>
      </p:sp>
      <p:sp>
        <p:nvSpPr>
          <p:cNvPr id="6" name="Footer Placeholder 5">
            <a:extLst>
              <a:ext uri="{FF2B5EF4-FFF2-40B4-BE49-F238E27FC236}">
                <a16:creationId xmlns:a16="http://schemas.microsoft.com/office/drawing/2014/main" xmlns="" id="{B12D045F-562F-3552-A25C-C863A318678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33E61D4-518E-EA1C-D37B-E03C8E793FEC}"/>
              </a:ext>
            </a:extLst>
          </p:cNvPr>
          <p:cNvSpPr>
            <a:spLocks noGrp="1"/>
          </p:cNvSpPr>
          <p:nvPr>
            <p:ph type="sldNum" sz="quarter" idx="12"/>
          </p:nvPr>
        </p:nvSpPr>
        <p:spPr/>
        <p:txBody>
          <a:bodyPr/>
          <a:lstStyle/>
          <a:p>
            <a:fld id="{AF4E1E7D-9D44-453F-BD29-D09C85D64906}" type="slidenum">
              <a:rPr lang="en-IN" smtClean="0"/>
              <a:t>‹#›</a:t>
            </a:fld>
            <a:endParaRPr lang="en-IN"/>
          </a:p>
        </p:txBody>
      </p:sp>
    </p:spTree>
    <p:extLst>
      <p:ext uri="{BB962C8B-B14F-4D97-AF65-F5344CB8AC3E}">
        <p14:creationId xmlns:p14="http://schemas.microsoft.com/office/powerpoint/2010/main" val="267953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7F29A1B-239D-796F-C520-006C28E56D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21FE84E-64F6-8452-0E7D-51F729B3E7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DBC7E40-A5FA-85D1-CC35-DA634311DF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048C8C-C3D2-484C-9E8F-0B5ADFBD0AE6}" type="datetimeFigureOut">
              <a:rPr lang="en-IN" smtClean="0"/>
              <a:t>05-04-2024</a:t>
            </a:fld>
            <a:endParaRPr lang="en-IN"/>
          </a:p>
        </p:txBody>
      </p:sp>
      <p:sp>
        <p:nvSpPr>
          <p:cNvPr id="5" name="Footer Placeholder 4">
            <a:extLst>
              <a:ext uri="{FF2B5EF4-FFF2-40B4-BE49-F238E27FC236}">
                <a16:creationId xmlns:a16="http://schemas.microsoft.com/office/drawing/2014/main" xmlns="" id="{11C09E5B-5ED4-3551-E988-C04FA5D9DC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0A101F5-9FFF-F2B3-DA33-32412598CB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4E1E7D-9D44-453F-BD29-D09C85D64906}" type="slidenum">
              <a:rPr lang="en-IN" smtClean="0"/>
              <a:t>‹#›</a:t>
            </a:fld>
            <a:endParaRPr lang="en-IN"/>
          </a:p>
        </p:txBody>
      </p:sp>
    </p:spTree>
    <p:extLst>
      <p:ext uri="{BB962C8B-B14F-4D97-AF65-F5344CB8AC3E}">
        <p14:creationId xmlns:p14="http://schemas.microsoft.com/office/powerpoint/2010/main" val="4127643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47E27-9E5D-DA68-459F-ED5578FBF64D}"/>
              </a:ext>
            </a:extLst>
          </p:cNvPr>
          <p:cNvSpPr>
            <a:spLocks noGrp="1"/>
          </p:cNvSpPr>
          <p:nvPr>
            <p:ph type="ctrTitle"/>
          </p:nvPr>
        </p:nvSpPr>
        <p:spPr>
          <a:xfrm>
            <a:off x="1524000" y="942534"/>
            <a:ext cx="9383151" cy="2313427"/>
          </a:xfrm>
        </p:spPr>
        <p:txBody>
          <a:bodyPr/>
          <a:lstStyle/>
          <a:p>
            <a:r>
              <a:rPr lang="en-IN" dirty="0"/>
              <a:t>KEYLOGGER AND SECURITY</a:t>
            </a:r>
          </a:p>
        </p:txBody>
      </p:sp>
      <p:sp>
        <p:nvSpPr>
          <p:cNvPr id="3" name="Subtitle 2">
            <a:extLst>
              <a:ext uri="{FF2B5EF4-FFF2-40B4-BE49-F238E27FC236}">
                <a16:creationId xmlns:a16="http://schemas.microsoft.com/office/drawing/2014/main" xmlns="" id="{546081D5-F255-CC27-D0AC-9C5A8270DD78}"/>
              </a:ext>
            </a:extLst>
          </p:cNvPr>
          <p:cNvSpPr>
            <a:spLocks noGrp="1"/>
          </p:cNvSpPr>
          <p:nvPr>
            <p:ph type="subTitle" idx="1"/>
          </p:nvPr>
        </p:nvSpPr>
        <p:spPr>
          <a:xfrm>
            <a:off x="1524000" y="3602038"/>
            <a:ext cx="9144000" cy="3037914"/>
          </a:xfrm>
        </p:spPr>
        <p:txBody>
          <a:bodyPr>
            <a:normAutofit/>
          </a:bodyPr>
          <a:lstStyle/>
          <a:p>
            <a:pPr algn="l"/>
            <a:endParaRPr lang="en-IN" dirty="0"/>
          </a:p>
          <a:p>
            <a:pPr algn="l"/>
            <a:endParaRPr lang="en-IN" dirty="0"/>
          </a:p>
          <a:p>
            <a:pPr algn="l"/>
            <a:endParaRPr lang="en-IN" dirty="0"/>
          </a:p>
          <a:p>
            <a:pPr algn="l"/>
            <a:r>
              <a:rPr lang="en-IN" dirty="0"/>
              <a:t>Presented By:</a:t>
            </a:r>
            <a:endParaRPr lang="en-GB" dirty="0"/>
          </a:p>
          <a:p>
            <a:pPr algn="l"/>
            <a:r>
              <a:rPr lang="en-GB" dirty="0" smtClean="0"/>
              <a:t>PRANAV R</a:t>
            </a:r>
            <a:r>
              <a:rPr lang="en-GB" dirty="0" smtClean="0"/>
              <a:t>-</a:t>
            </a:r>
            <a:r>
              <a:rPr lang="en-IN" dirty="0"/>
              <a:t>SSM COLLEGE OF ENGINEERING-B.TECH IT</a:t>
            </a:r>
          </a:p>
        </p:txBody>
      </p:sp>
    </p:spTree>
    <p:extLst>
      <p:ext uri="{BB962C8B-B14F-4D97-AF65-F5344CB8AC3E}">
        <p14:creationId xmlns:p14="http://schemas.microsoft.com/office/powerpoint/2010/main" val="3058718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139E0523-5F6C-87C2-36ED-F737466E8CD3}"/>
              </a:ext>
            </a:extLst>
          </p:cNvPr>
          <p:cNvSpPr txBox="1"/>
          <p:nvPr/>
        </p:nvSpPr>
        <p:spPr>
          <a:xfrm>
            <a:off x="140677" y="267286"/>
            <a:ext cx="11830929" cy="6124754"/>
          </a:xfrm>
          <a:prstGeom prst="rect">
            <a:avLst/>
          </a:prstGeom>
          <a:noFill/>
        </p:spPr>
        <p:txBody>
          <a:bodyPr wrap="square">
            <a:spAutoFit/>
          </a:bodyPr>
          <a:lstStyle/>
          <a:p>
            <a:pPr algn="l"/>
            <a:r>
              <a:rPr lang="en-US" sz="2800" b="1" i="0" dirty="0">
                <a:solidFill>
                  <a:srgbClr val="0D0D0D"/>
                </a:solidFill>
                <a:effectLst/>
                <a:latin typeface="Söhne"/>
              </a:rPr>
              <a:t>3.Behavior-Based Detection</a:t>
            </a:r>
            <a:r>
              <a:rPr lang="en-US" sz="2800" b="0" i="0" dirty="0">
                <a:solidFill>
                  <a:srgbClr val="0D0D0D"/>
                </a:solidFill>
                <a:effectLst/>
                <a:latin typeface="Söhne"/>
              </a:rPr>
              <a:t>: Monitor user behavior to detect suspicious activity, such as keystrokes being recorded when no user input is expected or keystrokes being sent to unauthorized destinations. Behavioral analysis algorithms can help identify such anomalies.</a:t>
            </a:r>
          </a:p>
          <a:p>
            <a:pPr algn="l"/>
            <a:r>
              <a:rPr lang="en-US" sz="2800" b="1" i="0" dirty="0">
                <a:solidFill>
                  <a:srgbClr val="0D0D0D"/>
                </a:solidFill>
                <a:effectLst/>
                <a:latin typeface="Söhne"/>
              </a:rPr>
              <a:t>4.Deployment Strategies</a:t>
            </a:r>
            <a:r>
              <a:rPr lang="en-US" sz="2800" b="0" i="0" dirty="0">
                <a:solidFill>
                  <a:srgbClr val="0D0D0D"/>
                </a:solidFill>
                <a:effectLst/>
                <a:latin typeface="Söhne"/>
              </a:rPr>
              <a:t>: Implement a combination of endpoint and network-based detection mechanisms to provide comprehensive coverage against keyloggers. Endpoint security solutions can detect keyloggers installed on individual devices, while network security measures can detect keyloggers attempting to communicate over the network.</a:t>
            </a:r>
          </a:p>
          <a:p>
            <a:pPr algn="l"/>
            <a:r>
              <a:rPr lang="en-US" sz="2800" b="1" i="0" dirty="0">
                <a:solidFill>
                  <a:srgbClr val="0D0D0D"/>
                </a:solidFill>
                <a:effectLst/>
                <a:latin typeface="Söhne"/>
              </a:rPr>
              <a:t>5.Real-Time Monitoring</a:t>
            </a:r>
            <a:r>
              <a:rPr lang="en-US" sz="2800" b="0" i="0" dirty="0">
                <a:solidFill>
                  <a:srgbClr val="0D0D0D"/>
                </a:solidFill>
                <a:effectLst/>
                <a:latin typeface="Söhne"/>
              </a:rPr>
              <a:t>: Deploy real-time monitoring tools that continuously monitor keystroke activity and alert users or administrators to any suspicious behavior. These tools can help prevent keyloggers from capturing sensitive information.</a:t>
            </a:r>
          </a:p>
          <a:p>
            <a:pPr algn="l"/>
            <a:endParaRPr lang="en-US" sz="2800" b="0" i="0" dirty="0">
              <a:solidFill>
                <a:srgbClr val="0D0D0D"/>
              </a:solidFill>
              <a:effectLst/>
              <a:latin typeface="Söhne"/>
            </a:endParaRPr>
          </a:p>
        </p:txBody>
      </p:sp>
    </p:spTree>
    <p:extLst>
      <p:ext uri="{BB962C8B-B14F-4D97-AF65-F5344CB8AC3E}">
        <p14:creationId xmlns:p14="http://schemas.microsoft.com/office/powerpoint/2010/main" val="2798624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D80340D-1004-6ADF-9049-CC241D3A7E91}"/>
              </a:ext>
            </a:extLst>
          </p:cNvPr>
          <p:cNvSpPr txBox="1"/>
          <p:nvPr/>
        </p:nvSpPr>
        <p:spPr>
          <a:xfrm>
            <a:off x="211015" y="211015"/>
            <a:ext cx="11788727" cy="5693866"/>
          </a:xfrm>
          <a:prstGeom prst="rect">
            <a:avLst/>
          </a:prstGeom>
          <a:noFill/>
        </p:spPr>
        <p:txBody>
          <a:bodyPr wrap="square">
            <a:spAutoFit/>
          </a:bodyPr>
          <a:lstStyle/>
          <a:p>
            <a:pPr algn="l"/>
            <a:r>
              <a:rPr lang="en-US" sz="2800" b="1" i="0" dirty="0">
                <a:solidFill>
                  <a:srgbClr val="0D0D0D"/>
                </a:solidFill>
                <a:effectLst/>
                <a:latin typeface="Söhne"/>
              </a:rPr>
              <a:t>6.Secure Development Practices</a:t>
            </a:r>
            <a:r>
              <a:rPr lang="en-US" sz="2800" b="0" i="0" dirty="0">
                <a:solidFill>
                  <a:srgbClr val="0D0D0D"/>
                </a:solidFill>
                <a:effectLst/>
                <a:latin typeface="Söhne"/>
              </a:rPr>
              <a:t>: Implement secure development practices to reduce the risk of keyloggers being inadvertently included in software applications. This includes code reviews, vulnerability assessments, and secure coding practices.</a:t>
            </a:r>
          </a:p>
          <a:p>
            <a:pPr algn="l"/>
            <a:r>
              <a:rPr lang="en-US" sz="2800" b="1" i="0" dirty="0">
                <a:solidFill>
                  <a:srgbClr val="0D0D0D"/>
                </a:solidFill>
                <a:effectLst/>
                <a:latin typeface="Söhne"/>
              </a:rPr>
              <a:t>7.User Education and Awareness</a:t>
            </a:r>
            <a:r>
              <a:rPr lang="en-US" sz="2800" b="0" i="0" dirty="0">
                <a:solidFill>
                  <a:srgbClr val="0D0D0D"/>
                </a:solidFill>
                <a:effectLst/>
                <a:latin typeface="Söhne"/>
              </a:rPr>
              <a:t>: Educate users about the risks of keyloggers and best practices for preventing infection, such as avoiding suspicious links and attachments and using strong authentication methods.</a:t>
            </a:r>
          </a:p>
          <a:p>
            <a:pPr algn="l"/>
            <a:r>
              <a:rPr lang="en-US" sz="2800" b="1" i="0" dirty="0">
                <a:solidFill>
                  <a:srgbClr val="0D0D0D"/>
                </a:solidFill>
                <a:effectLst/>
                <a:latin typeface="Söhne"/>
              </a:rPr>
              <a:t>8.Regular Updates and Patching</a:t>
            </a:r>
            <a:r>
              <a:rPr lang="en-US" sz="2800" b="0" i="0" dirty="0">
                <a:solidFill>
                  <a:srgbClr val="0D0D0D"/>
                </a:solidFill>
                <a:effectLst/>
                <a:latin typeface="Söhne"/>
              </a:rPr>
              <a:t>: Regularly update and patch operating systems, applications, and security software to protect against known vulnerabilities exploited by keyloggers.</a:t>
            </a:r>
          </a:p>
          <a:p>
            <a:pPr algn="l"/>
            <a:r>
              <a:rPr lang="en-US" sz="2800" b="0" i="0" dirty="0">
                <a:solidFill>
                  <a:srgbClr val="0D0D0D"/>
                </a:solidFill>
                <a:effectLst/>
                <a:latin typeface="Söhne"/>
              </a:rPr>
              <a:t>By deploying a combination of these algorithms and strategies, organizations can effectively detect and prevent keyloggers, enhancing their overall security posture.</a:t>
            </a:r>
          </a:p>
        </p:txBody>
      </p:sp>
    </p:spTree>
    <p:extLst>
      <p:ext uri="{BB962C8B-B14F-4D97-AF65-F5344CB8AC3E}">
        <p14:creationId xmlns:p14="http://schemas.microsoft.com/office/powerpoint/2010/main" val="3423579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40BB22-BD33-0F98-E6A4-51C55E63EC35}"/>
              </a:ext>
            </a:extLst>
          </p:cNvPr>
          <p:cNvSpPr>
            <a:spLocks noGrp="1"/>
          </p:cNvSpPr>
          <p:nvPr>
            <p:ph type="title"/>
          </p:nvPr>
        </p:nvSpPr>
        <p:spPr/>
        <p:txBody>
          <a:bodyPr/>
          <a:lstStyle/>
          <a:p>
            <a:r>
              <a:rPr lang="en-IN" b="1" dirty="0"/>
              <a:t>RESULT</a:t>
            </a:r>
          </a:p>
        </p:txBody>
      </p:sp>
      <p:sp>
        <p:nvSpPr>
          <p:cNvPr id="3" name="Content Placeholder 2">
            <a:extLst>
              <a:ext uri="{FF2B5EF4-FFF2-40B4-BE49-F238E27FC236}">
                <a16:creationId xmlns:a16="http://schemas.microsoft.com/office/drawing/2014/main" xmlns="" id="{6D843C2F-65D3-C603-2290-263FB49A60AF}"/>
              </a:ext>
            </a:extLst>
          </p:cNvPr>
          <p:cNvSpPr>
            <a:spLocks noGrp="1"/>
          </p:cNvSpPr>
          <p:nvPr>
            <p:ph idx="1"/>
          </p:nvPr>
        </p:nvSpPr>
        <p:spPr>
          <a:xfrm>
            <a:off x="393895" y="1825625"/>
            <a:ext cx="11296357" cy="4351338"/>
          </a:xfrm>
        </p:spPr>
        <p:txBody>
          <a:bodyPr>
            <a:normAutofit lnSpcReduction="10000"/>
          </a:bodyPr>
          <a:lstStyle/>
          <a:p>
            <a:pPr algn="l"/>
            <a:r>
              <a:rPr lang="en-US" b="0" i="0" dirty="0">
                <a:solidFill>
                  <a:srgbClr val="0D0D0D"/>
                </a:solidFill>
                <a:effectLst/>
                <a:latin typeface="Söhne"/>
              </a:rPr>
              <a:t>The result of implementing keylogger detection and prevention measures is improved security and reduced risk of data breaches and unauthorized access.</a:t>
            </a:r>
          </a:p>
          <a:p>
            <a:pPr algn="l">
              <a:buFont typeface="+mj-lt"/>
              <a:buAutoNum type="arabicPeriod"/>
            </a:pPr>
            <a:r>
              <a:rPr lang="en-US" b="1" i="0" dirty="0">
                <a:solidFill>
                  <a:srgbClr val="0D0D0D"/>
                </a:solidFill>
                <a:effectLst/>
                <a:latin typeface="Söhne"/>
              </a:rPr>
              <a:t>Enhanced Security</a:t>
            </a:r>
            <a:r>
              <a:rPr lang="en-US" b="0" i="0" dirty="0">
                <a:solidFill>
                  <a:srgbClr val="0D0D0D"/>
                </a:solidFill>
                <a:effectLst/>
                <a:latin typeface="Söhne"/>
              </a:rPr>
              <a:t>: By implementing algorithms and strategies to detect and prevent keyloggers, organizations can enhance their overall security posture, protecting sensitive information and systems from unauthorized access.</a:t>
            </a:r>
          </a:p>
          <a:p>
            <a:pPr algn="l">
              <a:buFont typeface="+mj-lt"/>
              <a:buAutoNum type="arabicPeriod"/>
            </a:pPr>
            <a:r>
              <a:rPr lang="en-US" b="1" i="0" dirty="0">
                <a:solidFill>
                  <a:srgbClr val="0D0D0D"/>
                </a:solidFill>
                <a:effectLst/>
                <a:latin typeface="Söhne"/>
              </a:rPr>
              <a:t>Reduced Risk of Data Breaches</a:t>
            </a:r>
            <a:r>
              <a:rPr lang="en-US" b="0" i="0" dirty="0">
                <a:solidFill>
                  <a:srgbClr val="0D0D0D"/>
                </a:solidFill>
                <a:effectLst/>
                <a:latin typeface="Söhne"/>
              </a:rPr>
              <a:t>: Keyloggers are often used by attackers to steal sensitive information, such as passwords and financial data. By detecting and preventing keyloggers, organizations can reduce the risk of data breaches and the associated costs and reputational damage.</a:t>
            </a:r>
          </a:p>
          <a:p>
            <a:endParaRPr lang="en-IN" dirty="0"/>
          </a:p>
        </p:txBody>
      </p:sp>
    </p:spTree>
    <p:extLst>
      <p:ext uri="{BB962C8B-B14F-4D97-AF65-F5344CB8AC3E}">
        <p14:creationId xmlns:p14="http://schemas.microsoft.com/office/powerpoint/2010/main" val="137850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07BBA231-205A-06B5-41FD-D6F401DA7488}"/>
              </a:ext>
            </a:extLst>
          </p:cNvPr>
          <p:cNvSpPr txBox="1"/>
          <p:nvPr/>
        </p:nvSpPr>
        <p:spPr>
          <a:xfrm>
            <a:off x="281353" y="323557"/>
            <a:ext cx="11746523" cy="5693866"/>
          </a:xfrm>
          <a:prstGeom prst="rect">
            <a:avLst/>
          </a:prstGeom>
          <a:noFill/>
        </p:spPr>
        <p:txBody>
          <a:bodyPr wrap="square">
            <a:spAutoFit/>
          </a:bodyPr>
          <a:lstStyle/>
          <a:p>
            <a:pPr algn="l"/>
            <a:r>
              <a:rPr lang="en-US" sz="2800" b="1" i="0" dirty="0">
                <a:solidFill>
                  <a:srgbClr val="0D0D0D"/>
                </a:solidFill>
                <a:effectLst/>
                <a:latin typeface="Söhne"/>
              </a:rPr>
              <a:t>3.Improved Compliance</a:t>
            </a:r>
            <a:r>
              <a:rPr lang="en-US" sz="2800" b="0" i="0" dirty="0">
                <a:solidFill>
                  <a:srgbClr val="0D0D0D"/>
                </a:solidFill>
                <a:effectLst/>
                <a:latin typeface="Söhne"/>
              </a:rPr>
              <a:t>: Implementing keylogger detection and prevention measures can help organizations comply with regulatory requirements related to data protection and security, such as the GDPR or HIPAA.</a:t>
            </a:r>
          </a:p>
          <a:p>
            <a:pPr algn="l"/>
            <a:r>
              <a:rPr lang="en-US" sz="2800" b="1" i="0" dirty="0">
                <a:solidFill>
                  <a:srgbClr val="0D0D0D"/>
                </a:solidFill>
                <a:effectLst/>
                <a:latin typeface="Söhne"/>
              </a:rPr>
              <a:t>4.Increased User Trust</a:t>
            </a:r>
            <a:r>
              <a:rPr lang="en-US" sz="2800" b="0" i="0" dirty="0">
                <a:solidFill>
                  <a:srgbClr val="0D0D0D"/>
                </a:solidFill>
                <a:effectLst/>
                <a:latin typeface="Söhne"/>
              </a:rPr>
              <a:t>: By taking proactive steps to protect user data from keyloggers, organizations can build trust with their customers and stakeholders, demonstrating a commitment to security and privacy.</a:t>
            </a:r>
          </a:p>
          <a:p>
            <a:pPr algn="l"/>
            <a:r>
              <a:rPr lang="en-US" sz="2800" b="1" i="0" dirty="0">
                <a:solidFill>
                  <a:srgbClr val="0D0D0D"/>
                </a:solidFill>
                <a:effectLst/>
                <a:latin typeface="Söhne"/>
              </a:rPr>
              <a:t>5.Cost Savings</a:t>
            </a:r>
            <a:r>
              <a:rPr lang="en-US" sz="2800" b="0" i="0" dirty="0">
                <a:solidFill>
                  <a:srgbClr val="0D0D0D"/>
                </a:solidFill>
                <a:effectLst/>
                <a:latin typeface="Söhne"/>
              </a:rPr>
              <a:t>: Detecting and preventing keyloggers can help organizations avoid the costs associated with data breaches, such as forensic investigations, legal fees, and regulatory fines.</a:t>
            </a: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result of implementing keylogger detection and prevention measures is a more secure and resilient organization that is better equipped to protect sensitive information and systems from cyber threats.</a:t>
            </a:r>
          </a:p>
        </p:txBody>
      </p:sp>
    </p:spTree>
    <p:extLst>
      <p:ext uri="{BB962C8B-B14F-4D97-AF65-F5344CB8AC3E}">
        <p14:creationId xmlns:p14="http://schemas.microsoft.com/office/powerpoint/2010/main" val="698622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400ABA-547A-8B52-6B76-1900343B5F2C}"/>
              </a:ext>
            </a:extLst>
          </p:cNvPr>
          <p:cNvSpPr>
            <a:spLocks noGrp="1"/>
          </p:cNvSpPr>
          <p:nvPr>
            <p:ph type="title"/>
          </p:nvPr>
        </p:nvSpPr>
        <p:spPr/>
        <p:txBody>
          <a:bodyPr/>
          <a:lstStyle/>
          <a:p>
            <a:r>
              <a:rPr lang="en-IN" b="1" dirty="0"/>
              <a:t>CONCLUSION</a:t>
            </a:r>
          </a:p>
        </p:txBody>
      </p:sp>
      <p:sp>
        <p:nvSpPr>
          <p:cNvPr id="3" name="Content Placeholder 2">
            <a:extLst>
              <a:ext uri="{FF2B5EF4-FFF2-40B4-BE49-F238E27FC236}">
                <a16:creationId xmlns:a16="http://schemas.microsoft.com/office/drawing/2014/main" xmlns="" id="{35EE96AE-D6D7-A83F-A5FF-8AA3049358BA}"/>
              </a:ext>
            </a:extLst>
          </p:cNvPr>
          <p:cNvSpPr>
            <a:spLocks noGrp="1"/>
          </p:cNvSpPr>
          <p:nvPr>
            <p:ph idx="1"/>
          </p:nvPr>
        </p:nvSpPr>
        <p:spPr>
          <a:xfrm>
            <a:off x="838200" y="1825625"/>
            <a:ext cx="10515600" cy="4667250"/>
          </a:xfrm>
        </p:spPr>
        <p:txBody>
          <a:bodyPr/>
          <a:lstStyle/>
          <a:p>
            <a:endParaRPr lang="en-US" b="0" i="0" dirty="0">
              <a:solidFill>
                <a:srgbClr val="0D0D0D"/>
              </a:solidFill>
              <a:effectLst/>
              <a:latin typeface="Söhne"/>
            </a:endParaRPr>
          </a:p>
          <a:p>
            <a:r>
              <a:rPr lang="en-US" b="0" i="0" dirty="0">
                <a:solidFill>
                  <a:srgbClr val="0D0D0D"/>
                </a:solidFill>
                <a:effectLst/>
                <a:latin typeface="Söhne"/>
              </a:rPr>
              <a:t>In conclusion, keyloggers pose a significant threat to organizations and individuals, as they can be used to capture sensitive information such as passwords, financial data, and other confidential information. However, by implementing a combination of algorithm-based detection, signature-based detection, behavior-based detection, and deployment strategies such as real-time monitoring and user education, organizations can effectively detect and prevent keyloggers.</a:t>
            </a:r>
            <a:endParaRPr lang="en-IN" dirty="0"/>
          </a:p>
        </p:txBody>
      </p:sp>
    </p:spTree>
    <p:extLst>
      <p:ext uri="{BB962C8B-B14F-4D97-AF65-F5344CB8AC3E}">
        <p14:creationId xmlns:p14="http://schemas.microsoft.com/office/powerpoint/2010/main" val="320336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31982FAC-77CE-739F-CF1B-777D465529E6}"/>
              </a:ext>
            </a:extLst>
          </p:cNvPr>
          <p:cNvSpPr txBox="1"/>
          <p:nvPr/>
        </p:nvSpPr>
        <p:spPr>
          <a:xfrm>
            <a:off x="436098" y="633046"/>
            <a:ext cx="10986868" cy="3108543"/>
          </a:xfrm>
          <a:prstGeom prst="rect">
            <a:avLst/>
          </a:prstGeom>
          <a:noFill/>
        </p:spPr>
        <p:txBody>
          <a:bodyPr wrap="square">
            <a:spAutoFit/>
          </a:bodyPr>
          <a:lstStyle/>
          <a:p>
            <a:endParaRPr lang="en-US" sz="2800" b="0" i="0" dirty="0">
              <a:solidFill>
                <a:srgbClr val="0D0D0D"/>
              </a:solidFill>
              <a:effectLst/>
              <a:latin typeface="Söhne"/>
            </a:endParaRPr>
          </a:p>
          <a:p>
            <a:pPr marL="457200" indent="-457200">
              <a:buFont typeface="Arial" panose="020B0604020202020204" pitchFamily="34" charset="0"/>
              <a:buChar char="•"/>
            </a:pPr>
            <a:r>
              <a:rPr lang="en-US" sz="2800" b="0" i="0" dirty="0">
                <a:solidFill>
                  <a:srgbClr val="0D0D0D"/>
                </a:solidFill>
                <a:effectLst/>
                <a:latin typeface="Söhne"/>
              </a:rPr>
              <a:t>These measures not only enhance security and reduce the risk of data breaches but also demonstrate a commitment to protecting user privacy and building trust with customers and stakeholders. By taking proactive steps to mitigate the risks associated with keyloggers, organizations can strengthen their overall security posture and better protect themselves against cyber threats.</a:t>
            </a:r>
            <a:endParaRPr lang="en-IN" sz="2800" dirty="0"/>
          </a:p>
        </p:txBody>
      </p:sp>
    </p:spTree>
    <p:extLst>
      <p:ext uri="{BB962C8B-B14F-4D97-AF65-F5344CB8AC3E}">
        <p14:creationId xmlns:p14="http://schemas.microsoft.com/office/powerpoint/2010/main" val="728160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23F9A3F8-823E-FC33-A68F-9F42500FC8A9}"/>
              </a:ext>
            </a:extLst>
          </p:cNvPr>
          <p:cNvSpPr>
            <a:spLocks noGrp="1"/>
          </p:cNvSpPr>
          <p:nvPr>
            <p:ph type="title"/>
          </p:nvPr>
        </p:nvSpPr>
        <p:spPr/>
        <p:txBody>
          <a:bodyPr/>
          <a:lstStyle/>
          <a:p>
            <a:r>
              <a:rPr lang="en-IN" b="1" dirty="0"/>
              <a:t>FUTURE SCOPE</a:t>
            </a:r>
          </a:p>
        </p:txBody>
      </p:sp>
      <p:sp>
        <p:nvSpPr>
          <p:cNvPr id="5" name="Content Placeholder 4">
            <a:extLst>
              <a:ext uri="{FF2B5EF4-FFF2-40B4-BE49-F238E27FC236}">
                <a16:creationId xmlns:a16="http://schemas.microsoft.com/office/drawing/2014/main" xmlns="" id="{D6085607-58E3-E851-2157-D3732A113FDA}"/>
              </a:ext>
            </a:extLst>
          </p:cNvPr>
          <p:cNvSpPr>
            <a:spLocks noGrp="1"/>
          </p:cNvSpPr>
          <p:nvPr>
            <p:ph idx="1"/>
          </p:nvPr>
        </p:nvSpPr>
        <p:spPr>
          <a:xfrm>
            <a:off x="295421" y="1825625"/>
            <a:ext cx="11451101" cy="4667250"/>
          </a:xfrm>
        </p:spPr>
        <p:txBody>
          <a:bodyPr>
            <a:normAutofit/>
          </a:bodyPr>
          <a:lstStyle/>
          <a:p>
            <a:pPr algn="l"/>
            <a:r>
              <a:rPr lang="en-US" b="0" i="0" dirty="0">
                <a:solidFill>
                  <a:srgbClr val="0D0D0D"/>
                </a:solidFill>
                <a:effectLst/>
                <a:latin typeface="Söhne"/>
              </a:rPr>
              <a:t>The future scope of keylogger detection and prevention lies in the continued development and implementation of advanced technologies and strategies to combat evolving threats. Some key areas of focus include:</a:t>
            </a:r>
          </a:p>
          <a:p>
            <a:pPr algn="l">
              <a:buFont typeface="+mj-lt"/>
              <a:buAutoNum type="arabicPeriod"/>
            </a:pPr>
            <a:r>
              <a:rPr lang="en-US" b="1" i="0" dirty="0">
                <a:solidFill>
                  <a:srgbClr val="0D0D0D"/>
                </a:solidFill>
                <a:effectLst/>
                <a:latin typeface="Söhne"/>
              </a:rPr>
              <a:t>Advanced Detection Algorithms</a:t>
            </a:r>
            <a:r>
              <a:rPr lang="en-US" b="0" i="0" dirty="0">
                <a:solidFill>
                  <a:srgbClr val="0D0D0D"/>
                </a:solidFill>
                <a:effectLst/>
                <a:latin typeface="Söhne"/>
              </a:rPr>
              <a:t>: Continued research and development of advanced algorithms, such as machine learning and artificial intelligence, to enhance the detection of keyloggers based on behavioral patterns and anomalies.</a:t>
            </a:r>
          </a:p>
          <a:p>
            <a:pPr algn="l">
              <a:buFont typeface="+mj-lt"/>
              <a:buAutoNum type="arabicPeriod"/>
            </a:pPr>
            <a:r>
              <a:rPr lang="en-US" b="1" i="0" dirty="0">
                <a:solidFill>
                  <a:srgbClr val="0D0D0D"/>
                </a:solidFill>
                <a:effectLst/>
                <a:latin typeface="Söhne"/>
              </a:rPr>
              <a:t>Behavioral Biometrics</a:t>
            </a:r>
            <a:r>
              <a:rPr lang="en-US" b="0" i="0" dirty="0">
                <a:solidFill>
                  <a:srgbClr val="0D0D0D"/>
                </a:solidFill>
                <a:effectLst/>
                <a:latin typeface="Söhne"/>
              </a:rPr>
              <a:t>: Integration of behavioral biometrics, such as keystroke dynamics and mouse movement patterns, to improve the accuracy of keylogger detection and authentication processes.</a:t>
            </a:r>
          </a:p>
          <a:p>
            <a:endParaRPr lang="en-IN" dirty="0"/>
          </a:p>
        </p:txBody>
      </p:sp>
    </p:spTree>
    <p:extLst>
      <p:ext uri="{BB962C8B-B14F-4D97-AF65-F5344CB8AC3E}">
        <p14:creationId xmlns:p14="http://schemas.microsoft.com/office/powerpoint/2010/main" val="137914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571C82C2-D2E5-3ACA-683B-2AC21735F064}"/>
              </a:ext>
            </a:extLst>
          </p:cNvPr>
          <p:cNvSpPr txBox="1"/>
          <p:nvPr/>
        </p:nvSpPr>
        <p:spPr>
          <a:xfrm>
            <a:off x="168811" y="365759"/>
            <a:ext cx="11774659" cy="6555641"/>
          </a:xfrm>
          <a:prstGeom prst="rect">
            <a:avLst/>
          </a:prstGeom>
          <a:noFill/>
        </p:spPr>
        <p:txBody>
          <a:bodyPr wrap="square">
            <a:spAutoFit/>
          </a:bodyPr>
          <a:lstStyle/>
          <a:p>
            <a:pPr algn="l"/>
            <a:r>
              <a:rPr lang="en-US" sz="2800" b="1" i="0" dirty="0">
                <a:solidFill>
                  <a:srgbClr val="0D0D0D"/>
                </a:solidFill>
                <a:effectLst/>
                <a:latin typeface="Söhne"/>
              </a:rPr>
              <a:t>3.Endpoint Security Solutions</a:t>
            </a:r>
            <a:r>
              <a:rPr lang="en-US" sz="2800" b="0" i="0" dirty="0">
                <a:solidFill>
                  <a:srgbClr val="0D0D0D"/>
                </a:solidFill>
                <a:effectLst/>
                <a:latin typeface="Söhne"/>
              </a:rPr>
              <a:t>: Development of more robust endpoint security solutions that can detect and prevent keyloggers in real-time, while minimizing performance impact on systems.</a:t>
            </a:r>
          </a:p>
          <a:p>
            <a:pPr algn="l"/>
            <a:r>
              <a:rPr lang="en-US" sz="2800" b="1" i="0" dirty="0">
                <a:solidFill>
                  <a:srgbClr val="0D0D0D"/>
                </a:solidFill>
                <a:effectLst/>
                <a:latin typeface="Söhne"/>
              </a:rPr>
              <a:t>4.Network Security Enhancements</a:t>
            </a:r>
            <a:r>
              <a:rPr lang="en-US" sz="2800" b="0" i="0" dirty="0">
                <a:solidFill>
                  <a:srgbClr val="0D0D0D"/>
                </a:solidFill>
                <a:effectLst/>
                <a:latin typeface="Söhne"/>
              </a:rPr>
              <a:t>: Enhancement of network security measures to detect and block keylogger communication over the network, including encrypted communication channels.</a:t>
            </a:r>
          </a:p>
          <a:p>
            <a:pPr algn="l"/>
            <a:r>
              <a:rPr lang="en-US" sz="2800" b="1" i="0" dirty="0">
                <a:solidFill>
                  <a:srgbClr val="0D0D0D"/>
                </a:solidFill>
                <a:effectLst/>
                <a:latin typeface="Söhne"/>
              </a:rPr>
              <a:t>5.Secure Development Practices</a:t>
            </a:r>
            <a:r>
              <a:rPr lang="en-US" sz="2800" b="0" i="0" dirty="0">
                <a:solidFill>
                  <a:srgbClr val="0D0D0D"/>
                </a:solidFill>
                <a:effectLst/>
                <a:latin typeface="Söhne"/>
              </a:rPr>
              <a:t>: Continued emphasis on secure development practices to minimize the risk of keyloggers being inadvertently included in software applications.</a:t>
            </a:r>
          </a:p>
          <a:p>
            <a:pPr algn="l"/>
            <a:r>
              <a:rPr lang="en-US" sz="2800" b="1" i="0" dirty="0">
                <a:solidFill>
                  <a:srgbClr val="0D0D0D"/>
                </a:solidFill>
                <a:effectLst/>
                <a:latin typeface="Söhne"/>
              </a:rPr>
              <a:t>6.User Education and Awareness</a:t>
            </a:r>
            <a:r>
              <a:rPr lang="en-US" sz="2800" b="0" i="0" dirty="0">
                <a:solidFill>
                  <a:srgbClr val="0D0D0D"/>
                </a:solidFill>
                <a:effectLst/>
                <a:latin typeface="Söhne"/>
              </a:rPr>
              <a:t>: Increasing user education and awareness about the risks of keyloggers and best practices for prevention, such as using strong passwords and avoiding suspicious links and attachments.</a:t>
            </a:r>
          </a:p>
          <a:p>
            <a:pPr algn="l"/>
            <a:r>
              <a:rPr lang="en-US" sz="2800" b="1" i="0" dirty="0">
                <a:solidFill>
                  <a:srgbClr val="0D0D0D"/>
                </a:solidFill>
                <a:effectLst/>
                <a:latin typeface="Söhne"/>
              </a:rPr>
              <a:t>7.Regulatory Compliance</a:t>
            </a:r>
            <a:r>
              <a:rPr lang="en-US" sz="2800" b="0" i="0" dirty="0">
                <a:solidFill>
                  <a:srgbClr val="0D0D0D"/>
                </a:solidFill>
                <a:effectLst/>
                <a:latin typeface="Söhne"/>
              </a:rPr>
              <a:t>: Ensuring compliance with regulatory requirements related to data protection and security, which may include specific measures to detect and prevent keyloggers.</a:t>
            </a:r>
          </a:p>
        </p:txBody>
      </p:sp>
    </p:spTree>
    <p:extLst>
      <p:ext uri="{BB962C8B-B14F-4D97-AF65-F5344CB8AC3E}">
        <p14:creationId xmlns:p14="http://schemas.microsoft.com/office/powerpoint/2010/main" val="316949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93FF211F-158C-850F-F6D7-9704726B0E46}"/>
              </a:ext>
            </a:extLst>
          </p:cNvPr>
          <p:cNvSpPr txBox="1"/>
          <p:nvPr/>
        </p:nvSpPr>
        <p:spPr>
          <a:xfrm>
            <a:off x="436097" y="492368"/>
            <a:ext cx="11127545" cy="3970318"/>
          </a:xfrm>
          <a:prstGeom prst="rect">
            <a:avLst/>
          </a:prstGeom>
          <a:noFill/>
        </p:spPr>
        <p:txBody>
          <a:bodyPr wrap="square">
            <a:spAutoFit/>
          </a:bodyPr>
          <a:lstStyle/>
          <a:p>
            <a:pPr algn="l"/>
            <a:r>
              <a:rPr lang="en-US" sz="2800" b="1" i="0" dirty="0">
                <a:solidFill>
                  <a:srgbClr val="0D0D0D"/>
                </a:solidFill>
                <a:effectLst/>
                <a:latin typeface="Söhne"/>
              </a:rPr>
              <a:t>8.Integration with Security Information and Event Management (SIEM)</a:t>
            </a:r>
            <a:r>
              <a:rPr lang="en-US" sz="2800" b="0" i="0" dirty="0">
                <a:solidFill>
                  <a:srgbClr val="0D0D0D"/>
                </a:solidFill>
                <a:effectLst/>
                <a:latin typeface="Söhne"/>
              </a:rPr>
              <a:t>: Integration of keylogger detection and prevention measures with SIEM solutions for centralized monitoring and management of security events.</a:t>
            </a:r>
          </a:p>
          <a:p>
            <a:pPr algn="l"/>
            <a:endParaRPr lang="en-US" sz="2800" b="0" i="0" dirty="0">
              <a:solidFill>
                <a:srgbClr val="0D0D0D"/>
              </a:solidFill>
              <a:effectLst/>
              <a:latin typeface="Söhne"/>
            </a:endParaRPr>
          </a:p>
          <a:p>
            <a:pPr algn="l"/>
            <a:endParaRPr lang="en-US" sz="2800" dirty="0">
              <a:solidFill>
                <a:srgbClr val="0D0D0D"/>
              </a:solidFill>
              <a:latin typeface="Söhne"/>
            </a:endParaRPr>
          </a:p>
          <a:p>
            <a:pPr algn="l"/>
            <a:endParaRPr lang="en-US" sz="2800" b="0" i="0" dirty="0">
              <a:solidFill>
                <a:srgbClr val="0D0D0D"/>
              </a:solidFill>
              <a:effectLst/>
              <a:latin typeface="Söhne"/>
            </a:endParaRPr>
          </a:p>
          <a:p>
            <a:pPr algn="l"/>
            <a:r>
              <a:rPr lang="en-US" sz="2800" b="0" i="0" dirty="0">
                <a:solidFill>
                  <a:srgbClr val="0D0D0D"/>
                </a:solidFill>
                <a:effectLst/>
                <a:latin typeface="Söhne"/>
              </a:rPr>
              <a:t>Overall, the future scope of keylogger detection and prevention is focused on leveraging advanced technologies and strategies to stay ahead of evolving threats and enhance overall security posture.</a:t>
            </a:r>
          </a:p>
        </p:txBody>
      </p:sp>
    </p:spTree>
    <p:extLst>
      <p:ext uri="{BB962C8B-B14F-4D97-AF65-F5344CB8AC3E}">
        <p14:creationId xmlns:p14="http://schemas.microsoft.com/office/powerpoint/2010/main" val="318781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A07BE-6B59-47CA-FF19-5C2A6D096040}"/>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xmlns="" id="{E0950F1D-8A43-D43E-1218-09C07A71763D}"/>
              </a:ext>
            </a:extLst>
          </p:cNvPr>
          <p:cNvSpPr>
            <a:spLocks noGrp="1"/>
          </p:cNvSpPr>
          <p:nvPr>
            <p:ph idx="1"/>
          </p:nvPr>
        </p:nvSpPr>
        <p:spPr>
          <a:xfrm>
            <a:off x="295422" y="1825625"/>
            <a:ext cx="11507372" cy="4912800"/>
          </a:xfrm>
        </p:spPr>
        <p:txBody>
          <a:bodyPr>
            <a:normAutofit lnSpcReduction="10000"/>
          </a:bodyPr>
          <a:lstStyle/>
          <a:p>
            <a:pPr algn="l"/>
            <a:r>
              <a:rPr lang="en-US" b="0" i="0" dirty="0">
                <a:solidFill>
                  <a:srgbClr val="0D0D0D"/>
                </a:solidFill>
                <a:effectLst/>
                <a:latin typeface="Söhne"/>
              </a:rPr>
              <a:t>Here are some references on keyloggers and security:</a:t>
            </a:r>
          </a:p>
          <a:p>
            <a:pPr algn="l">
              <a:buFont typeface="+mj-lt"/>
              <a:buAutoNum type="arabicPeriod"/>
            </a:pPr>
            <a:r>
              <a:rPr lang="en-US" b="0" i="0" dirty="0">
                <a:solidFill>
                  <a:srgbClr val="0D0D0D"/>
                </a:solidFill>
                <a:effectLst/>
                <a:latin typeface="Söhne"/>
              </a:rPr>
              <a:t>Mitnick, Kevin, and William L. Simon. "The Art of Intrusion: The Real Stories Behind the Exploits of Hackers, Intruders and Deceivers." John Wiley &amp; Sons, 2005.</a:t>
            </a:r>
          </a:p>
          <a:p>
            <a:pPr algn="l">
              <a:buFont typeface="+mj-lt"/>
              <a:buAutoNum type="arabicPeriod"/>
            </a:pPr>
            <a:r>
              <a:rPr lang="en-US" b="0" i="0" dirty="0">
                <a:solidFill>
                  <a:srgbClr val="0D0D0D"/>
                </a:solidFill>
                <a:effectLst/>
                <a:latin typeface="Söhne"/>
              </a:rPr>
              <a:t>Schneier, Bruce. "Secrets and Lies: Digital Security in a Networked World." John Wiley &amp; Sons, 2000.</a:t>
            </a:r>
          </a:p>
          <a:p>
            <a:pPr algn="l">
              <a:buFont typeface="+mj-lt"/>
              <a:buAutoNum type="arabicPeriod"/>
            </a:pPr>
            <a:r>
              <a:rPr lang="en-US" b="0" i="0" dirty="0">
                <a:solidFill>
                  <a:srgbClr val="0D0D0D"/>
                </a:solidFill>
                <a:effectLst/>
                <a:latin typeface="Söhne"/>
              </a:rPr>
              <a:t>Grimes, Roger A. "Hacking the Hacker: Learn From the Experts Who Take Down Hackers." John Wiley &amp; Sons, 2017.</a:t>
            </a:r>
          </a:p>
          <a:p>
            <a:pPr algn="l">
              <a:buFont typeface="+mj-lt"/>
              <a:buAutoNum type="arabicPeriod"/>
            </a:pPr>
            <a:r>
              <a:rPr lang="en-US" b="0" i="0" dirty="0">
                <a:solidFill>
                  <a:srgbClr val="0D0D0D"/>
                </a:solidFill>
                <a:effectLst/>
                <a:latin typeface="Söhne"/>
              </a:rPr>
              <a:t>Stamp, Mark. "Information Security: Principles and Practice." John Wiley &amp; Sons, 2015.</a:t>
            </a:r>
          </a:p>
          <a:p>
            <a:pPr algn="l">
              <a:buFont typeface="+mj-lt"/>
              <a:buAutoNum type="arabicPeriod"/>
            </a:pPr>
            <a:r>
              <a:rPr lang="en-US" b="0" i="0" dirty="0">
                <a:solidFill>
                  <a:srgbClr val="0D0D0D"/>
                </a:solidFill>
                <a:effectLst/>
                <a:latin typeface="Söhne"/>
              </a:rPr>
              <a:t>Stallings, William. "Cryptography and Network Security: Principles and Practice." Pearson, 2016.</a:t>
            </a:r>
          </a:p>
          <a:p>
            <a:endParaRPr lang="en-IN" dirty="0"/>
          </a:p>
        </p:txBody>
      </p:sp>
    </p:spTree>
    <p:extLst>
      <p:ext uri="{BB962C8B-B14F-4D97-AF65-F5344CB8AC3E}">
        <p14:creationId xmlns:p14="http://schemas.microsoft.com/office/powerpoint/2010/main" val="382724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08DE69-9E0C-D784-4112-B709CA116FDF}"/>
              </a:ext>
            </a:extLst>
          </p:cNvPr>
          <p:cNvSpPr>
            <a:spLocks noGrp="1"/>
          </p:cNvSpPr>
          <p:nvPr>
            <p:ph type="title"/>
          </p:nvPr>
        </p:nvSpPr>
        <p:spPr>
          <a:xfrm>
            <a:off x="854613" y="210380"/>
            <a:ext cx="10515600" cy="1325563"/>
          </a:xfrm>
        </p:spPr>
        <p:txBody>
          <a:bodyPr/>
          <a:lstStyle/>
          <a:p>
            <a:r>
              <a:rPr lang="en-US" b="1" dirty="0">
                <a:cs typeface="Arial" panose="020B0604020202020204" pitchFamily="34" charset="0"/>
              </a:rPr>
              <a:t>OUTLINE</a:t>
            </a:r>
            <a:endParaRPr lang="en-IN" b="1" dirty="0"/>
          </a:p>
        </p:txBody>
      </p:sp>
      <p:sp>
        <p:nvSpPr>
          <p:cNvPr id="3" name="Content Placeholder 2">
            <a:extLst>
              <a:ext uri="{FF2B5EF4-FFF2-40B4-BE49-F238E27FC236}">
                <a16:creationId xmlns:a16="http://schemas.microsoft.com/office/drawing/2014/main" xmlns="" id="{F6E958CB-01EB-70AB-46AB-4DD8B37B676F}"/>
              </a:ext>
            </a:extLst>
          </p:cNvPr>
          <p:cNvSpPr>
            <a:spLocks noGrp="1"/>
          </p:cNvSpPr>
          <p:nvPr>
            <p:ph idx="1"/>
          </p:nvPr>
        </p:nvSpPr>
        <p:spPr/>
        <p:txBody>
          <a:bodyPr/>
          <a:lstStyle/>
          <a:p>
            <a:pPr marL="305435" indent="-305435"/>
            <a:r>
              <a:rPr lang="en-US" sz="2800" b="1" dirty="0">
                <a:latin typeface="Arial"/>
                <a:ea typeface="+mn-lt"/>
                <a:cs typeface="Arial"/>
              </a:rPr>
              <a:t>Problem Statement </a:t>
            </a:r>
            <a:endParaRPr lang="en-US" dirty="0">
              <a:latin typeface="Arial"/>
              <a:cs typeface="Arial"/>
            </a:endParaRPr>
          </a:p>
          <a:p>
            <a:pPr marL="305435" indent="-305435"/>
            <a:r>
              <a:rPr lang="en-US" sz="2800" b="1" dirty="0">
                <a:latin typeface="Arial"/>
                <a:ea typeface="+mn-lt"/>
                <a:cs typeface="Arial"/>
              </a:rPr>
              <a:t>Proposed System/Solution</a:t>
            </a:r>
            <a:endParaRPr lang="en-US" dirty="0">
              <a:latin typeface="Arial"/>
              <a:cs typeface="Arial"/>
            </a:endParaRPr>
          </a:p>
          <a:p>
            <a:pPr marL="305435" indent="-305435"/>
            <a:r>
              <a:rPr lang="en-US" sz="2800" b="1" dirty="0">
                <a:latin typeface="Arial"/>
                <a:ea typeface="+mn-lt"/>
                <a:cs typeface="Calibri"/>
              </a:rPr>
              <a:t>System </a:t>
            </a:r>
            <a:r>
              <a:rPr lang="en-US" sz="2800" b="1" dirty="0">
                <a:latin typeface="Arial"/>
                <a:ea typeface="+mn-lt"/>
                <a:cs typeface="+mn-lt"/>
              </a:rPr>
              <a:t>Development Approach </a:t>
            </a:r>
            <a:r>
              <a:rPr lang="en-US" sz="2800" dirty="0">
                <a:latin typeface="Arial"/>
                <a:ea typeface="+mn-lt"/>
                <a:cs typeface="+mn-lt"/>
              </a:rPr>
              <a:t> </a:t>
            </a:r>
            <a:endParaRPr lang="en-US" dirty="0">
              <a:latin typeface="Arial"/>
              <a:ea typeface="+mn-lt"/>
              <a:cs typeface="+mn-lt"/>
            </a:endParaRPr>
          </a:p>
          <a:p>
            <a:pPr marL="305435" indent="-305435"/>
            <a:r>
              <a:rPr lang="en-US" sz="2800" b="1" dirty="0">
                <a:latin typeface="Arial"/>
                <a:ea typeface="+mn-lt"/>
                <a:cs typeface="+mn-lt"/>
              </a:rPr>
              <a:t>Algorithm &amp; Deployment  </a:t>
            </a:r>
            <a:endParaRPr lang="en-US" dirty="0">
              <a:latin typeface="Arial"/>
              <a:cs typeface="Calibri"/>
            </a:endParaRPr>
          </a:p>
          <a:p>
            <a:pPr marL="305435" indent="-305435"/>
            <a:r>
              <a:rPr lang="en-US" sz="2800" b="1" dirty="0">
                <a:latin typeface="Arial"/>
                <a:ea typeface="+mn-lt"/>
                <a:cs typeface="Arial"/>
              </a:rPr>
              <a:t>Result </a:t>
            </a:r>
          </a:p>
          <a:p>
            <a:pPr marL="305435" indent="-305435"/>
            <a:r>
              <a:rPr lang="en-US" sz="2800" b="1" dirty="0">
                <a:latin typeface="Arial"/>
                <a:ea typeface="+mn-lt"/>
                <a:cs typeface="Arial"/>
              </a:rPr>
              <a:t>Conclusion</a:t>
            </a:r>
            <a:endParaRPr lang="en-US" dirty="0">
              <a:latin typeface="Arial"/>
              <a:cs typeface="Arial"/>
            </a:endParaRPr>
          </a:p>
          <a:p>
            <a:pPr marL="305435" indent="-305435"/>
            <a:r>
              <a:rPr lang="en-US" sz="2800" b="1" dirty="0">
                <a:latin typeface="Arial"/>
                <a:ea typeface="+mn-lt"/>
                <a:cs typeface="Arial"/>
              </a:rPr>
              <a:t>Future Scope</a:t>
            </a:r>
          </a:p>
          <a:p>
            <a:pPr marL="305435" indent="-305435"/>
            <a:r>
              <a:rPr lang="en-US" sz="2800" b="1" dirty="0">
                <a:latin typeface="Arial"/>
                <a:ea typeface="+mn-lt"/>
                <a:cs typeface="Arial"/>
              </a:rPr>
              <a:t>References</a:t>
            </a:r>
            <a:endParaRPr lang="en-US" dirty="0">
              <a:latin typeface="Arial"/>
              <a:cs typeface="Arial"/>
            </a:endParaRPr>
          </a:p>
          <a:p>
            <a:endParaRPr lang="en-IN" dirty="0"/>
          </a:p>
        </p:txBody>
      </p:sp>
    </p:spTree>
    <p:extLst>
      <p:ext uri="{BB962C8B-B14F-4D97-AF65-F5344CB8AC3E}">
        <p14:creationId xmlns:p14="http://schemas.microsoft.com/office/powerpoint/2010/main" val="3568062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D9CBDBC-7818-FE69-F645-D6BF6B7FF60B}"/>
              </a:ext>
            </a:extLst>
          </p:cNvPr>
          <p:cNvSpPr txBox="1"/>
          <p:nvPr/>
        </p:nvSpPr>
        <p:spPr>
          <a:xfrm>
            <a:off x="492369" y="1406769"/>
            <a:ext cx="11071274" cy="3970318"/>
          </a:xfrm>
          <a:prstGeom prst="rect">
            <a:avLst/>
          </a:prstGeom>
          <a:noFill/>
        </p:spPr>
        <p:txBody>
          <a:bodyPr wrap="square">
            <a:spAutoFit/>
          </a:bodyPr>
          <a:lstStyle/>
          <a:p>
            <a:pPr algn="l"/>
            <a:r>
              <a:rPr lang="en-US" sz="2800" b="0" i="0" dirty="0">
                <a:solidFill>
                  <a:srgbClr val="0D0D0D"/>
                </a:solidFill>
                <a:effectLst/>
                <a:latin typeface="Söhne"/>
              </a:rPr>
              <a:t>6.Anderson, Ross. "Security Engineering: A Guide to Building Dependable Distributed Systems." John Wiley &amp; Sons, 2008.</a:t>
            </a:r>
          </a:p>
          <a:p>
            <a:pPr algn="l"/>
            <a:r>
              <a:rPr lang="en-US" sz="2800" b="0" i="0" dirty="0">
                <a:solidFill>
                  <a:srgbClr val="0D0D0D"/>
                </a:solidFill>
                <a:effectLst/>
                <a:latin typeface="Söhne"/>
              </a:rPr>
              <a:t>7.Bosworth, Seymour, Michel E. </a:t>
            </a:r>
            <a:r>
              <a:rPr lang="en-US" sz="2800" b="0" i="0" dirty="0" err="1">
                <a:solidFill>
                  <a:srgbClr val="0D0D0D"/>
                </a:solidFill>
                <a:effectLst/>
                <a:latin typeface="Söhne"/>
              </a:rPr>
              <a:t>Kabay</a:t>
            </a:r>
            <a:r>
              <a:rPr lang="en-US" sz="2800" b="0" i="0" dirty="0">
                <a:solidFill>
                  <a:srgbClr val="0D0D0D"/>
                </a:solidFill>
                <a:effectLst/>
                <a:latin typeface="Söhne"/>
              </a:rPr>
              <a:t>, and Eric </a:t>
            </a:r>
            <a:r>
              <a:rPr lang="en-US" sz="2800" b="0" i="0" dirty="0" err="1">
                <a:solidFill>
                  <a:srgbClr val="0D0D0D"/>
                </a:solidFill>
                <a:effectLst/>
                <a:latin typeface="Söhne"/>
              </a:rPr>
              <a:t>Whyne</a:t>
            </a:r>
            <a:r>
              <a:rPr lang="en-US" sz="2800" b="0" i="0" dirty="0">
                <a:solidFill>
                  <a:srgbClr val="0D0D0D"/>
                </a:solidFill>
                <a:effectLst/>
                <a:latin typeface="Söhne"/>
              </a:rPr>
              <a:t>. "Computer Security Handbook." John Wiley &amp; Sons, 2012.</a:t>
            </a:r>
          </a:p>
          <a:p>
            <a:pPr algn="l">
              <a:buFont typeface="+mj-lt"/>
              <a:buAutoNum type="arabicPeriod"/>
            </a:pPr>
            <a:endParaRPr lang="en-US" sz="2800" dirty="0">
              <a:solidFill>
                <a:srgbClr val="0D0D0D"/>
              </a:solidFill>
              <a:latin typeface="Söhne"/>
            </a:endParaRPr>
          </a:p>
          <a:p>
            <a:pPr algn="l">
              <a:buFont typeface="+mj-lt"/>
              <a:buAutoNum type="arabicPeriod"/>
            </a:pPr>
            <a:endParaRPr lang="en-US" sz="2800" b="0" i="0" dirty="0">
              <a:solidFill>
                <a:srgbClr val="0D0D0D"/>
              </a:solidFill>
              <a:effectLst/>
              <a:latin typeface="Söhne"/>
            </a:endParaRPr>
          </a:p>
          <a:p>
            <a:pPr algn="l"/>
            <a:r>
              <a:rPr lang="en-US" sz="2800" b="0" i="0" dirty="0">
                <a:solidFill>
                  <a:srgbClr val="0D0D0D"/>
                </a:solidFill>
                <a:effectLst/>
                <a:latin typeface="Söhne"/>
              </a:rPr>
              <a:t>These references provide a wealth of information on keyloggers, cybersecurity, and best practices for protecting against various cyber threats.</a:t>
            </a:r>
          </a:p>
        </p:txBody>
      </p:sp>
    </p:spTree>
    <p:extLst>
      <p:ext uri="{BB962C8B-B14F-4D97-AF65-F5344CB8AC3E}">
        <p14:creationId xmlns:p14="http://schemas.microsoft.com/office/powerpoint/2010/main" val="2682426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61935F-88A3-5DA2-6CE5-2CD35E310E9A}"/>
              </a:ext>
            </a:extLst>
          </p:cNvPr>
          <p:cNvSpPr>
            <a:spLocks noGrp="1"/>
          </p:cNvSpPr>
          <p:nvPr>
            <p:ph type="title"/>
          </p:nvPr>
        </p:nvSpPr>
        <p:spPr/>
        <p:txBody>
          <a:bodyPr/>
          <a:lstStyle/>
          <a:p>
            <a:pPr algn="ctr"/>
            <a:r>
              <a:rPr lang="en-IN" dirty="0"/>
              <a:t>THANK YOU</a:t>
            </a:r>
          </a:p>
        </p:txBody>
      </p:sp>
      <p:sp>
        <p:nvSpPr>
          <p:cNvPr id="3" name="Text Placeholder 2">
            <a:extLst>
              <a:ext uri="{FF2B5EF4-FFF2-40B4-BE49-F238E27FC236}">
                <a16:creationId xmlns:a16="http://schemas.microsoft.com/office/drawing/2014/main" xmlns="" id="{F74062AB-DE59-DCC2-8933-760C193A192D}"/>
              </a:ext>
            </a:extLst>
          </p:cNvPr>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820917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CDFD58-9D05-1F3B-E600-EAD423606725}"/>
              </a:ext>
            </a:extLst>
          </p:cNvPr>
          <p:cNvSpPr>
            <a:spLocks noGrp="1"/>
          </p:cNvSpPr>
          <p:nvPr>
            <p:ph type="title"/>
          </p:nvPr>
        </p:nvSpPr>
        <p:spPr/>
        <p:txBody>
          <a:bodyPr/>
          <a:lstStyle/>
          <a:p>
            <a:r>
              <a:rPr lang="en-IN" b="1" dirty="0">
                <a:solidFill>
                  <a:srgbClr val="0D0D0D"/>
                </a:solidFill>
              </a:rPr>
              <a:t>PROBLEM STATEMENT</a:t>
            </a:r>
            <a:endParaRPr lang="en-IN" b="1" dirty="0"/>
          </a:p>
        </p:txBody>
      </p:sp>
      <p:sp>
        <p:nvSpPr>
          <p:cNvPr id="3" name="Content Placeholder 2">
            <a:extLst>
              <a:ext uri="{FF2B5EF4-FFF2-40B4-BE49-F238E27FC236}">
                <a16:creationId xmlns:a16="http://schemas.microsoft.com/office/drawing/2014/main" xmlns="" id="{8092542E-D020-2B16-6891-A6EB723B613E}"/>
              </a:ext>
            </a:extLst>
          </p:cNvPr>
          <p:cNvSpPr>
            <a:spLocks noGrp="1"/>
          </p:cNvSpPr>
          <p:nvPr>
            <p:ph idx="1"/>
          </p:nvPr>
        </p:nvSpPr>
        <p:spPr>
          <a:xfrm>
            <a:off x="168812" y="1825625"/>
            <a:ext cx="11718388" cy="4351338"/>
          </a:xfrm>
        </p:spPr>
        <p:txBody>
          <a:bodyPr/>
          <a:lstStyle/>
          <a:p>
            <a:r>
              <a:rPr lang="en-US" dirty="0"/>
              <a:t>A keylogger is a type of software that records keystrokes on a computer or device. While some keyloggers are used for legitimate purposes, such as monitoring children's online activities or tracking employee productivity, others can be malicious, capturing sensitive information like passwords and financial data.</a:t>
            </a:r>
          </a:p>
          <a:p>
            <a:endParaRPr lang="en-US" dirty="0"/>
          </a:p>
          <a:p>
            <a:r>
              <a:rPr lang="en-US" dirty="0"/>
              <a:t>A security problem statement related to keyloggers might address concerns about unauthorized access to sensitive information, potential data breaches, and the need for robust cybersecurity measures to detect and prevent keylogging activities.</a:t>
            </a:r>
            <a:endParaRPr lang="en-IN" dirty="0"/>
          </a:p>
        </p:txBody>
      </p:sp>
    </p:spTree>
    <p:extLst>
      <p:ext uri="{BB962C8B-B14F-4D97-AF65-F5344CB8AC3E}">
        <p14:creationId xmlns:p14="http://schemas.microsoft.com/office/powerpoint/2010/main" val="2827349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E99031-286D-91DE-442D-EC99F3F69BE9}"/>
              </a:ext>
            </a:extLst>
          </p:cNvPr>
          <p:cNvSpPr>
            <a:spLocks noGrp="1"/>
          </p:cNvSpPr>
          <p:nvPr>
            <p:ph type="title"/>
          </p:nvPr>
        </p:nvSpPr>
        <p:spPr/>
        <p:txBody>
          <a:bodyPr/>
          <a:lstStyle/>
          <a:p>
            <a:r>
              <a:rPr lang="en-IN" b="1" dirty="0"/>
              <a:t>PROPOSED SOLUTION</a:t>
            </a:r>
          </a:p>
        </p:txBody>
      </p:sp>
      <p:sp>
        <p:nvSpPr>
          <p:cNvPr id="3" name="Content Placeholder 2">
            <a:extLst>
              <a:ext uri="{FF2B5EF4-FFF2-40B4-BE49-F238E27FC236}">
                <a16:creationId xmlns:a16="http://schemas.microsoft.com/office/drawing/2014/main" xmlns="" id="{189141C0-F641-3CE3-50B5-830F9AE033D5}"/>
              </a:ext>
            </a:extLst>
          </p:cNvPr>
          <p:cNvSpPr>
            <a:spLocks noGrp="1"/>
          </p:cNvSpPr>
          <p:nvPr>
            <p:ph idx="1"/>
          </p:nvPr>
        </p:nvSpPr>
        <p:spPr>
          <a:xfrm>
            <a:off x="211015" y="1825625"/>
            <a:ext cx="11619914" cy="4667250"/>
          </a:xfrm>
        </p:spPr>
        <p:txBody>
          <a:bodyPr/>
          <a:lstStyle/>
          <a:p>
            <a:pPr algn="l"/>
            <a:r>
              <a:rPr lang="en-US" b="0" i="0" dirty="0">
                <a:solidFill>
                  <a:srgbClr val="0D0D0D"/>
                </a:solidFill>
                <a:effectLst/>
                <a:latin typeface="Söhne"/>
              </a:rPr>
              <a:t>To mitigate the risks associated with keyloggers, several security measures can be implemented:</a:t>
            </a:r>
          </a:p>
          <a:p>
            <a:pPr algn="l">
              <a:buFont typeface="+mj-lt"/>
              <a:buAutoNum type="arabicPeriod"/>
            </a:pPr>
            <a:r>
              <a:rPr lang="en-US" b="1" i="0" dirty="0">
                <a:solidFill>
                  <a:srgbClr val="0D0D0D"/>
                </a:solidFill>
                <a:effectLst/>
                <a:latin typeface="Söhne"/>
              </a:rPr>
              <a:t>Use Antivirus Software</a:t>
            </a:r>
            <a:r>
              <a:rPr lang="en-US" b="0" i="0" dirty="0">
                <a:solidFill>
                  <a:srgbClr val="0D0D0D"/>
                </a:solidFill>
                <a:effectLst/>
                <a:latin typeface="Söhne"/>
              </a:rPr>
              <a:t>: Regularly update and use reputable antivirus software that includes keylogger detection capabilities.</a:t>
            </a:r>
          </a:p>
          <a:p>
            <a:pPr algn="l">
              <a:buFont typeface="+mj-lt"/>
              <a:buAutoNum type="arabicPeriod"/>
            </a:pPr>
            <a:r>
              <a:rPr lang="en-US" b="1" i="0" dirty="0">
                <a:solidFill>
                  <a:srgbClr val="0D0D0D"/>
                </a:solidFill>
                <a:effectLst/>
                <a:latin typeface="Söhne"/>
              </a:rPr>
              <a:t>Use a Firewall</a:t>
            </a:r>
            <a:r>
              <a:rPr lang="en-US" b="0" i="0" dirty="0">
                <a:solidFill>
                  <a:srgbClr val="0D0D0D"/>
                </a:solidFill>
                <a:effectLst/>
                <a:latin typeface="Söhne"/>
              </a:rPr>
              <a:t>: Enable a firewall to block unauthorized access to your system, which can help prevent keyloggers from sending captured data to remote servers.</a:t>
            </a:r>
          </a:p>
          <a:p>
            <a:pPr marL="0" indent="0">
              <a:buNone/>
            </a:pPr>
            <a:r>
              <a:rPr lang="en-US" b="1" i="0" dirty="0">
                <a:solidFill>
                  <a:srgbClr val="0D0D0D"/>
                </a:solidFill>
                <a:effectLst/>
                <a:latin typeface="Söhne"/>
              </a:rPr>
              <a:t>3.Keep Software Updated</a:t>
            </a:r>
            <a:r>
              <a:rPr lang="en-US" b="0" i="0" dirty="0">
                <a:solidFill>
                  <a:srgbClr val="0D0D0D"/>
                </a:solidFill>
                <a:effectLst/>
                <a:latin typeface="Söhne"/>
              </a:rPr>
              <a:t>: Regularly update your operating system, applications, and browser to protect against known vulnerabilities exploited by keyloggers.</a:t>
            </a:r>
            <a:endParaRPr lang="en-IN" dirty="0"/>
          </a:p>
        </p:txBody>
      </p:sp>
    </p:spTree>
    <p:extLst>
      <p:ext uri="{BB962C8B-B14F-4D97-AF65-F5344CB8AC3E}">
        <p14:creationId xmlns:p14="http://schemas.microsoft.com/office/powerpoint/2010/main" val="2776977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F51708F-28F6-FFA8-8D6A-5CF4F50C1D4E}"/>
              </a:ext>
            </a:extLst>
          </p:cNvPr>
          <p:cNvSpPr>
            <a:spLocks noGrp="1"/>
          </p:cNvSpPr>
          <p:nvPr>
            <p:ph idx="1"/>
          </p:nvPr>
        </p:nvSpPr>
        <p:spPr>
          <a:xfrm>
            <a:off x="365759" y="225084"/>
            <a:ext cx="11394831" cy="6457070"/>
          </a:xfrm>
        </p:spPr>
        <p:txBody>
          <a:bodyPr>
            <a:normAutofit fontScale="92500"/>
          </a:bodyPr>
          <a:lstStyle/>
          <a:p>
            <a:pPr marL="0" indent="0" algn="l">
              <a:buNone/>
            </a:pPr>
            <a:r>
              <a:rPr lang="en-US" b="1" i="0" dirty="0">
                <a:solidFill>
                  <a:srgbClr val="0D0D0D"/>
                </a:solidFill>
                <a:effectLst/>
                <a:latin typeface="Söhne"/>
              </a:rPr>
              <a:t>4.Use Strong, Unique Passwords</a:t>
            </a:r>
            <a:r>
              <a:rPr lang="en-US" b="0" i="0" dirty="0">
                <a:solidFill>
                  <a:srgbClr val="0D0D0D"/>
                </a:solidFill>
                <a:effectLst/>
                <a:latin typeface="Söhne"/>
              </a:rPr>
              <a:t>: Use strong, unique passwords for all accounts and consider using a password manager to help manage them.</a:t>
            </a:r>
          </a:p>
          <a:p>
            <a:pPr marL="0" indent="0" algn="l">
              <a:buNone/>
            </a:pPr>
            <a:r>
              <a:rPr lang="en-US" b="1" i="0" dirty="0">
                <a:solidFill>
                  <a:srgbClr val="0D0D0D"/>
                </a:solidFill>
                <a:effectLst/>
                <a:latin typeface="Söhne"/>
              </a:rPr>
              <a:t>5.Enable Two-Factor Authentication (2FA)</a:t>
            </a:r>
            <a:r>
              <a:rPr lang="en-US" b="0" i="0" dirty="0">
                <a:solidFill>
                  <a:srgbClr val="0D0D0D"/>
                </a:solidFill>
                <a:effectLst/>
                <a:latin typeface="Söhne"/>
              </a:rPr>
              <a:t>: Enable 2FA on all accounts that support it, adding an extra layer of security even if a keylogger captures your password.</a:t>
            </a:r>
          </a:p>
          <a:p>
            <a:pPr marL="0" indent="0" algn="l">
              <a:buNone/>
            </a:pPr>
            <a:r>
              <a:rPr lang="en-US" b="1" i="0" dirty="0">
                <a:solidFill>
                  <a:srgbClr val="0D0D0D"/>
                </a:solidFill>
                <a:effectLst/>
                <a:latin typeface="Söhne"/>
              </a:rPr>
              <a:t>6.Be Wary of Phishing</a:t>
            </a:r>
            <a:r>
              <a:rPr lang="en-US" b="0" i="0" dirty="0">
                <a:solidFill>
                  <a:srgbClr val="0D0D0D"/>
                </a:solidFill>
                <a:effectLst/>
                <a:latin typeface="Söhne"/>
              </a:rPr>
              <a:t>: Be cautious of phishing attempts that may trick you into installing keyloggers or providing your login credentials.</a:t>
            </a:r>
          </a:p>
          <a:p>
            <a:pPr marL="0" indent="0" algn="l">
              <a:buNone/>
            </a:pPr>
            <a:r>
              <a:rPr lang="en-US" b="1" i="0" dirty="0">
                <a:solidFill>
                  <a:srgbClr val="0D0D0D"/>
                </a:solidFill>
                <a:effectLst/>
                <a:latin typeface="Söhne"/>
              </a:rPr>
              <a:t>7.Regularly Check for Keyloggers</a:t>
            </a:r>
            <a:r>
              <a:rPr lang="en-US" b="0" i="0" dirty="0">
                <a:solidFill>
                  <a:srgbClr val="0D0D0D"/>
                </a:solidFill>
                <a:effectLst/>
                <a:latin typeface="Söhne"/>
              </a:rPr>
              <a:t>: Use reputable anti-keylogger software to regularly scan your system for any signs of keylogger activity.</a:t>
            </a:r>
          </a:p>
          <a:p>
            <a:pPr marL="0" indent="0" algn="l">
              <a:buNone/>
            </a:pPr>
            <a:r>
              <a:rPr lang="en-US" b="1" i="0" dirty="0">
                <a:solidFill>
                  <a:srgbClr val="0D0D0D"/>
                </a:solidFill>
                <a:effectLst/>
                <a:latin typeface="Söhne"/>
              </a:rPr>
              <a:t>8.Use Virtual Keyboards</a:t>
            </a:r>
            <a:r>
              <a:rPr lang="en-US" b="0" i="0" dirty="0">
                <a:solidFill>
                  <a:srgbClr val="0D0D0D"/>
                </a:solidFill>
                <a:effectLst/>
                <a:latin typeface="Söhne"/>
              </a:rPr>
              <a:t>: When entering sensitive information, such as passwords, consider using a virtual keyboard to help protect against hardware-based keyloggers.</a:t>
            </a:r>
          </a:p>
          <a:p>
            <a:pPr marL="0" indent="0" algn="l">
              <a:buNone/>
            </a:pPr>
            <a:r>
              <a:rPr lang="en-US" b="1" i="0" dirty="0">
                <a:solidFill>
                  <a:srgbClr val="0D0D0D"/>
                </a:solidFill>
                <a:effectLst/>
                <a:latin typeface="Söhne"/>
              </a:rPr>
              <a:t>9.Limit Administrative Privileges</a:t>
            </a:r>
            <a:r>
              <a:rPr lang="en-US" b="0" i="0" dirty="0">
                <a:solidFill>
                  <a:srgbClr val="0D0D0D"/>
                </a:solidFill>
                <a:effectLst/>
                <a:latin typeface="Söhne"/>
              </a:rPr>
              <a:t>: Avoid using accounts with administrative privileges for everyday tasks to minimize the impact of a keylogger compromising your system.</a:t>
            </a:r>
          </a:p>
          <a:p>
            <a:endParaRPr lang="en-IN" dirty="0"/>
          </a:p>
        </p:txBody>
      </p:sp>
    </p:spTree>
    <p:extLst>
      <p:ext uri="{BB962C8B-B14F-4D97-AF65-F5344CB8AC3E}">
        <p14:creationId xmlns:p14="http://schemas.microsoft.com/office/powerpoint/2010/main" val="798312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46B41C-4343-CE97-BB4A-D14971C010E5}"/>
              </a:ext>
            </a:extLst>
          </p:cNvPr>
          <p:cNvSpPr>
            <a:spLocks noGrp="1"/>
          </p:cNvSpPr>
          <p:nvPr>
            <p:ph type="title"/>
          </p:nvPr>
        </p:nvSpPr>
        <p:spPr>
          <a:xfrm>
            <a:off x="838200" y="365126"/>
            <a:ext cx="10515600" cy="1069780"/>
          </a:xfrm>
        </p:spPr>
        <p:txBody>
          <a:bodyPr/>
          <a:lstStyle/>
          <a:p>
            <a:r>
              <a:rPr lang="en-IN" b="1" dirty="0"/>
              <a:t>SYSTEM APPROACH</a:t>
            </a:r>
          </a:p>
        </p:txBody>
      </p:sp>
      <p:sp>
        <p:nvSpPr>
          <p:cNvPr id="3" name="Content Placeholder 2">
            <a:extLst>
              <a:ext uri="{FF2B5EF4-FFF2-40B4-BE49-F238E27FC236}">
                <a16:creationId xmlns:a16="http://schemas.microsoft.com/office/drawing/2014/main" xmlns="" id="{B515D85A-9A30-0D56-1F70-B9BD42211F7D}"/>
              </a:ext>
            </a:extLst>
          </p:cNvPr>
          <p:cNvSpPr>
            <a:spLocks noGrp="1"/>
          </p:cNvSpPr>
          <p:nvPr>
            <p:ph idx="1"/>
          </p:nvPr>
        </p:nvSpPr>
        <p:spPr>
          <a:xfrm>
            <a:off x="211015" y="1659988"/>
            <a:ext cx="11816862" cy="5022165"/>
          </a:xfrm>
        </p:spPr>
        <p:txBody>
          <a:bodyPr>
            <a:normAutofit fontScale="92500" lnSpcReduction="10000"/>
          </a:bodyPr>
          <a:lstStyle/>
          <a:p>
            <a:pPr algn="l"/>
            <a:r>
              <a:rPr lang="en-US" b="0" i="0" dirty="0">
                <a:solidFill>
                  <a:srgbClr val="0D0D0D"/>
                </a:solidFill>
                <a:effectLst/>
                <a:latin typeface="Söhne"/>
              </a:rPr>
              <a:t>A comprehensive security system approach to mitigate the risks associated with keyloggers involves multiple layers of defense. Here's a proposed approach:</a:t>
            </a:r>
          </a:p>
          <a:p>
            <a:pPr algn="l">
              <a:buFont typeface="+mj-lt"/>
              <a:buAutoNum type="arabicPeriod"/>
            </a:pPr>
            <a:r>
              <a:rPr lang="en-US" b="1" i="0" dirty="0">
                <a:solidFill>
                  <a:srgbClr val="0D0D0D"/>
                </a:solidFill>
                <a:effectLst/>
                <a:latin typeface="Söhne"/>
              </a:rPr>
              <a:t>Endpoint Security</a:t>
            </a:r>
            <a:r>
              <a:rPr lang="en-US" b="0" i="0" dirty="0">
                <a:solidFill>
                  <a:srgbClr val="0D0D0D"/>
                </a:solidFill>
                <a:effectLst/>
                <a:latin typeface="Söhne"/>
              </a:rPr>
              <a:t>: Use endpoint security solutions, such as antivirus software, anti-malware programs, and host-based intrusion detection systems (HIDS), to detect and prevent keyloggers from being installed or running on your devices.</a:t>
            </a:r>
          </a:p>
          <a:p>
            <a:pPr algn="l">
              <a:buFont typeface="+mj-lt"/>
              <a:buAutoNum type="arabicPeriod"/>
            </a:pPr>
            <a:r>
              <a:rPr lang="en-US" b="1" i="0" dirty="0">
                <a:solidFill>
                  <a:srgbClr val="0D0D0D"/>
                </a:solidFill>
                <a:effectLst/>
                <a:latin typeface="Söhne"/>
              </a:rPr>
              <a:t>Network Security</a:t>
            </a:r>
            <a:r>
              <a:rPr lang="en-US" b="0" i="0" dirty="0">
                <a:solidFill>
                  <a:srgbClr val="0D0D0D"/>
                </a:solidFill>
                <a:effectLst/>
                <a:latin typeface="Söhne"/>
              </a:rPr>
              <a:t>: Implement network security measures, such as firewalls, intrusion detection and prevention systems (IDPS), and secure network protocols, to prevent keyloggers from communicating with remote servers.</a:t>
            </a:r>
          </a:p>
          <a:p>
            <a:pPr algn="l">
              <a:buFont typeface="+mj-lt"/>
              <a:buAutoNum type="arabicPeriod"/>
            </a:pPr>
            <a:r>
              <a:rPr lang="en-US" b="1" i="0" dirty="0">
                <a:solidFill>
                  <a:srgbClr val="0D0D0D"/>
                </a:solidFill>
                <a:effectLst/>
                <a:latin typeface="Söhne"/>
              </a:rPr>
              <a:t>User Education</a:t>
            </a:r>
            <a:r>
              <a:rPr lang="en-US" b="0" i="0" dirty="0">
                <a:solidFill>
                  <a:srgbClr val="0D0D0D"/>
                </a:solidFill>
                <a:effectLst/>
                <a:latin typeface="Söhne"/>
              </a:rPr>
              <a:t>: Educate users about the risks of keyloggers and best practices for avoiding them, such as avoiding suspicious links and attachments, using strong passwords, and being cautious of phishing attempts.</a:t>
            </a:r>
          </a:p>
          <a:p>
            <a:endParaRPr lang="en-IN" dirty="0"/>
          </a:p>
        </p:txBody>
      </p:sp>
    </p:spTree>
    <p:extLst>
      <p:ext uri="{BB962C8B-B14F-4D97-AF65-F5344CB8AC3E}">
        <p14:creationId xmlns:p14="http://schemas.microsoft.com/office/powerpoint/2010/main" val="409012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7E6989FB-95E0-C369-2147-B4D7260F9263}"/>
              </a:ext>
            </a:extLst>
          </p:cNvPr>
          <p:cNvSpPr txBox="1"/>
          <p:nvPr/>
        </p:nvSpPr>
        <p:spPr>
          <a:xfrm>
            <a:off x="112543" y="393896"/>
            <a:ext cx="11929402" cy="6555641"/>
          </a:xfrm>
          <a:prstGeom prst="rect">
            <a:avLst/>
          </a:prstGeom>
          <a:noFill/>
        </p:spPr>
        <p:txBody>
          <a:bodyPr wrap="square">
            <a:spAutoFit/>
          </a:bodyPr>
          <a:lstStyle/>
          <a:p>
            <a:pPr algn="l"/>
            <a:r>
              <a:rPr lang="en-US" sz="2800" b="1" i="0" dirty="0">
                <a:solidFill>
                  <a:srgbClr val="0D0D0D"/>
                </a:solidFill>
                <a:effectLst/>
                <a:latin typeface="Söhne"/>
              </a:rPr>
              <a:t>4.Access Control</a:t>
            </a:r>
            <a:r>
              <a:rPr lang="en-US" sz="2800" b="0" i="0" dirty="0">
                <a:solidFill>
                  <a:srgbClr val="0D0D0D"/>
                </a:solidFill>
                <a:effectLst/>
                <a:latin typeface="Söhne"/>
              </a:rPr>
              <a:t>: Use strong authentication methods, such as multi-factor authentication (MFA), to control access to sensitive systems and data, reducing the impact of keyloggers compromising user credentials.</a:t>
            </a:r>
          </a:p>
          <a:p>
            <a:pPr algn="l"/>
            <a:r>
              <a:rPr lang="en-US" sz="2800" b="1" i="0" dirty="0">
                <a:solidFill>
                  <a:srgbClr val="0D0D0D"/>
                </a:solidFill>
                <a:effectLst/>
                <a:latin typeface="Söhne"/>
              </a:rPr>
              <a:t>5.Data Encryption</a:t>
            </a:r>
            <a:r>
              <a:rPr lang="en-US" sz="2800" b="0" i="0" dirty="0">
                <a:solidFill>
                  <a:srgbClr val="0D0D0D"/>
                </a:solidFill>
                <a:effectLst/>
                <a:latin typeface="Söhne"/>
              </a:rPr>
              <a:t>: Encrypt sensitive data both in transit and at rest to protect it from being captured by keyloggers or intercepted by attackers.</a:t>
            </a:r>
          </a:p>
          <a:p>
            <a:pPr algn="l"/>
            <a:r>
              <a:rPr lang="en-US" sz="2800" b="1" i="0" dirty="0">
                <a:solidFill>
                  <a:srgbClr val="0D0D0D"/>
                </a:solidFill>
                <a:effectLst/>
                <a:latin typeface="Söhne"/>
              </a:rPr>
              <a:t>6.Regular Audits and Monitoring</a:t>
            </a:r>
            <a:r>
              <a:rPr lang="en-US" sz="2800" b="0" i="0" dirty="0">
                <a:solidFill>
                  <a:srgbClr val="0D0D0D"/>
                </a:solidFill>
                <a:effectLst/>
                <a:latin typeface="Söhne"/>
              </a:rPr>
              <a:t>: Conduct regular audits of systems and networks to detect and remove any keyloggers that may have been installed. Implement continuous monitoring to detect and respond to keylogger activity in real-time.</a:t>
            </a:r>
          </a:p>
          <a:p>
            <a:pPr algn="l"/>
            <a:r>
              <a:rPr lang="en-US" sz="2800" b="1" i="0" dirty="0">
                <a:solidFill>
                  <a:srgbClr val="0D0D0D"/>
                </a:solidFill>
                <a:effectLst/>
                <a:latin typeface="Söhne"/>
              </a:rPr>
              <a:t>7.Incident Response Plan</a:t>
            </a:r>
            <a:r>
              <a:rPr lang="en-US" sz="2800" b="0" i="0" dirty="0">
                <a:solidFill>
                  <a:srgbClr val="0D0D0D"/>
                </a:solidFill>
                <a:effectLst/>
                <a:latin typeface="Söhne"/>
              </a:rPr>
              <a:t>: Develop and maintain an incident response plan specific to keylogger attacks, including procedures for detecting, containing, and eradicating keyloggers from affected systems.</a:t>
            </a:r>
          </a:p>
          <a:p>
            <a:pPr algn="l"/>
            <a:r>
              <a:rPr lang="en-US" sz="2800" b="1" i="0" dirty="0">
                <a:solidFill>
                  <a:srgbClr val="0D0D0D"/>
                </a:solidFill>
                <a:effectLst/>
                <a:latin typeface="Söhne"/>
              </a:rPr>
              <a:t>8.Backup and Recovery</a:t>
            </a:r>
            <a:r>
              <a:rPr lang="en-US" sz="2800" b="0" i="0" dirty="0">
                <a:solidFill>
                  <a:srgbClr val="0D0D0D"/>
                </a:solidFill>
                <a:effectLst/>
                <a:latin typeface="Söhne"/>
              </a:rPr>
              <a:t>: Regularly backup important data and ensure that backups are stored securely to prevent loss in case of a keylogger attack or other security incident.</a:t>
            </a:r>
          </a:p>
        </p:txBody>
      </p:sp>
    </p:spTree>
    <p:extLst>
      <p:ext uri="{BB962C8B-B14F-4D97-AF65-F5344CB8AC3E}">
        <p14:creationId xmlns:p14="http://schemas.microsoft.com/office/powerpoint/2010/main" val="606629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292BA0-ECCC-8EAD-1A9D-4BD9206DA9D1}"/>
              </a:ext>
            </a:extLst>
          </p:cNvPr>
          <p:cNvSpPr>
            <a:spLocks noGrp="1"/>
          </p:cNvSpPr>
          <p:nvPr>
            <p:ph type="title"/>
          </p:nvPr>
        </p:nvSpPr>
        <p:spPr/>
        <p:txBody>
          <a:bodyPr/>
          <a:lstStyle/>
          <a:p>
            <a:r>
              <a:rPr lang="en-IN" b="1" dirty="0"/>
              <a:t>ALGORITHM &amp; DEPLOYMENT</a:t>
            </a:r>
          </a:p>
        </p:txBody>
      </p:sp>
      <p:pic>
        <p:nvPicPr>
          <p:cNvPr id="1026" name="Picture 2" descr="Flowchart of Keylogging implementation">
            <a:extLst>
              <a:ext uri="{FF2B5EF4-FFF2-40B4-BE49-F238E27FC236}">
                <a16:creationId xmlns:a16="http://schemas.microsoft.com/office/drawing/2014/main" xmlns="" id="{A8FC8850-C1EA-4866-CD61-5DCE1E7125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39816" y="1690688"/>
            <a:ext cx="7709095" cy="4843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A365DCF-5648-BE24-C575-CDD3298CFE76}"/>
              </a:ext>
            </a:extLst>
          </p:cNvPr>
          <p:cNvSpPr txBox="1"/>
          <p:nvPr/>
        </p:nvSpPr>
        <p:spPr>
          <a:xfrm>
            <a:off x="309489" y="759656"/>
            <a:ext cx="11619914" cy="5693866"/>
          </a:xfrm>
          <a:prstGeom prst="rect">
            <a:avLst/>
          </a:prstGeom>
          <a:noFill/>
        </p:spPr>
        <p:txBody>
          <a:bodyPr wrap="square">
            <a:spAutoFit/>
          </a:bodyPr>
          <a:lstStyle/>
          <a:p>
            <a:pPr algn="l"/>
            <a:r>
              <a:rPr lang="en-US" sz="2800" b="0" i="0" dirty="0">
                <a:solidFill>
                  <a:srgbClr val="0D0D0D"/>
                </a:solidFill>
                <a:effectLst/>
                <a:latin typeface="Söhne"/>
              </a:rPr>
              <a:t>When considering algorithms and deployment strategies to combat keyloggers, several approaches can be effective:</a:t>
            </a:r>
          </a:p>
          <a:p>
            <a:pPr algn="l"/>
            <a:endParaRPr lang="en-US" sz="2800" b="0" i="0" dirty="0">
              <a:solidFill>
                <a:srgbClr val="0D0D0D"/>
              </a:solidFill>
              <a:effectLst/>
              <a:latin typeface="Söhne"/>
            </a:endParaRPr>
          </a:p>
          <a:p>
            <a:pPr algn="l">
              <a:buFont typeface="+mj-lt"/>
              <a:buAutoNum type="arabicPeriod"/>
            </a:pPr>
            <a:r>
              <a:rPr lang="en-US" sz="2800" b="1" i="0" dirty="0">
                <a:solidFill>
                  <a:srgbClr val="0D0D0D"/>
                </a:solidFill>
                <a:effectLst/>
                <a:latin typeface="Söhne"/>
              </a:rPr>
              <a:t>Algorithm-Based Detection</a:t>
            </a:r>
            <a:r>
              <a:rPr lang="en-US" sz="2800" b="0" i="0" dirty="0">
                <a:solidFill>
                  <a:srgbClr val="0D0D0D"/>
                </a:solidFill>
                <a:effectLst/>
                <a:latin typeface="Söhne"/>
              </a:rPr>
              <a:t>: Use algorithms to detect anomalies in keystroke patterns, such as sudden changes in typing speed or unusual key combinations, which may indicate the presence of a keylogger. Machine learning algorithms, such as anomaly detection or pattern recognition algorithms, can be trained to identify these patterns.</a:t>
            </a:r>
          </a:p>
          <a:p>
            <a:pPr algn="l">
              <a:buFont typeface="+mj-lt"/>
              <a:buAutoNum type="arabicPeriod"/>
            </a:pPr>
            <a:r>
              <a:rPr lang="en-US" sz="2800" b="1" i="0" dirty="0">
                <a:solidFill>
                  <a:srgbClr val="0D0D0D"/>
                </a:solidFill>
                <a:effectLst/>
                <a:latin typeface="Söhne"/>
              </a:rPr>
              <a:t>Signature-Based Detection</a:t>
            </a:r>
            <a:r>
              <a:rPr lang="en-US" sz="2800" b="0" i="0" dirty="0">
                <a:solidFill>
                  <a:srgbClr val="0D0D0D"/>
                </a:solidFill>
                <a:effectLst/>
                <a:latin typeface="Söhne"/>
              </a:rPr>
              <a:t>: Use signature-based detection to identify known keyloggers based on their unique characteristics or signatures. This approach relies on regularly updated databases of keylogger signatures to detect and prevent known threats.</a:t>
            </a:r>
          </a:p>
          <a:p>
            <a:endParaRPr lang="en-IN" sz="2800" dirty="0"/>
          </a:p>
        </p:txBody>
      </p:sp>
    </p:spTree>
    <p:extLst>
      <p:ext uri="{BB962C8B-B14F-4D97-AF65-F5344CB8AC3E}">
        <p14:creationId xmlns:p14="http://schemas.microsoft.com/office/powerpoint/2010/main" val="4136310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1810</Words>
  <Application>Microsoft Office PowerPoint</Application>
  <PresentationFormat>Custom</PresentationFormat>
  <Paragraphs>93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KEYLOGGER AND SECURITY</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PowerPoint Presentation</vt:lpstr>
      <vt:lpstr>PowerPoint Presentation</vt:lpstr>
      <vt:lpstr>RESULT</vt:lpstr>
      <vt:lpstr>PowerPoint Presentation</vt:lpstr>
      <vt:lpstr>CONCLUSION</vt:lpstr>
      <vt:lpstr>PowerPoint Presentation</vt:lpstr>
      <vt:lpstr>FUTURE SCOPE</vt:lpstr>
      <vt:lpstr>PowerPoint Presentation</vt:lpstr>
      <vt:lpstr>PowerPoint Presentation</vt:lpstr>
      <vt:lpstr>REFERENCES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AND SECURITY</dc:title>
  <dc:creator>Admin</dc:creator>
  <cp:lastModifiedBy>Win 0</cp:lastModifiedBy>
  <cp:revision>4</cp:revision>
  <dcterms:created xsi:type="dcterms:W3CDTF">2024-04-02T17:53:02Z</dcterms:created>
  <dcterms:modified xsi:type="dcterms:W3CDTF">2024-04-05T10:24:33Z</dcterms:modified>
</cp:coreProperties>
</file>