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337" r:id="rId4"/>
    <p:sldId id="272" r:id="rId5"/>
    <p:sldId id="276" r:id="rId6"/>
    <p:sldId id="283" r:id="rId7"/>
    <p:sldId id="353" r:id="rId8"/>
    <p:sldId id="354" r:id="rId9"/>
    <p:sldId id="284" r:id="rId10"/>
    <p:sldId id="346" r:id="rId11"/>
    <p:sldId id="347" r:id="rId12"/>
    <p:sldId id="348" r:id="rId13"/>
    <p:sldId id="286" r:id="rId14"/>
    <p:sldId id="349" r:id="rId15"/>
    <p:sldId id="350" r:id="rId16"/>
    <p:sldId id="351" r:id="rId17"/>
    <p:sldId id="305" r:id="rId18"/>
    <p:sldId id="355" r:id="rId19"/>
    <p:sldId id="306" r:id="rId20"/>
    <p:sldId id="307" r:id="rId21"/>
    <p:sldId id="308" r:id="rId22"/>
    <p:sldId id="309" r:id="rId23"/>
    <p:sldId id="310" r:id="rId24"/>
    <p:sldId id="366" r:id="rId25"/>
    <p:sldId id="356" r:id="rId26"/>
    <p:sldId id="316" r:id="rId27"/>
    <p:sldId id="317" r:id="rId28"/>
    <p:sldId id="318" r:id="rId29"/>
    <p:sldId id="320" r:id="rId30"/>
    <p:sldId id="321" r:id="rId31"/>
    <p:sldId id="324" r:id="rId32"/>
    <p:sldId id="325" r:id="rId33"/>
    <p:sldId id="326" r:id="rId34"/>
    <p:sldId id="367" r:id="rId35"/>
    <p:sldId id="357" r:id="rId36"/>
    <p:sldId id="358" r:id="rId37"/>
    <p:sldId id="359" r:id="rId38"/>
    <p:sldId id="361" r:id="rId39"/>
    <p:sldId id="362" r:id="rId40"/>
    <p:sldId id="363" r:id="rId41"/>
    <p:sldId id="364" r:id="rId42"/>
    <p:sldId id="335" r:id="rId43"/>
    <p:sldId id="33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 autoAdjust="0"/>
    <p:restoredTop sz="86323" autoAdjust="0"/>
  </p:normalViewPr>
  <p:slideViewPr>
    <p:cSldViewPr>
      <p:cViewPr varScale="1">
        <p:scale>
          <a:sx n="73" d="100"/>
          <a:sy n="73" d="100"/>
        </p:scale>
        <p:origin x="-1493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6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7A0F-FA66-442B-A8D6-468D032BDBDB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7AFBE-EB83-4548-AFC8-EEB157C2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34107-CB51-4AD2-BE69-AC024950DE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733C15-4F12-4DFE-96AC-32D405A3C33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BC558D-A0F7-4E32-B9C5-5D9177E6315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1EEC5-8431-440B-A52D-DDB0CCC8A11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2EFDA-475C-4CB0-AF08-7BD89D182D5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81CA34-E5EC-4698-B8F9-254F9BE39BB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91F4AF-7090-42FD-B972-681D58AFDF9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85B260-31E9-4E7D-AA40-579DF3F069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2AFFE8-4B77-4B5B-A05B-ADC6E092D8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http://www.aiaccess.net/English/Glossaries/GlosMod/e_gm_bias_variance.htm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D76558-D586-4D65-9330-474D8F5E6E9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FE7CE-1819-46ED-A564-59AB91583C9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685FA2-D3B4-44E8-86E6-80BFE83FE03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Note: these figures don’t work in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C8C787-45E5-4CBE-9362-5BE8E6B6FB2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C107C-4571-44D9-B079-F866659C5DF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You can only get generalization through assumptions.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653EE8-55F2-40EA-90A5-0CA14AF9C79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0AAFB-E457-4994-9159-E6D72D5935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893205-50B9-4E4A-93BD-B2F9431F86E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CEF60-8AFD-49C6-8A3D-6ACCE72233B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509A0-D7A9-422C-995B-B9D49719D3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F6A8EE-D375-4012-9B41-38DAA64CB65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2DF000-F099-49F2-AC9F-829F00A8A7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Maximizes a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7E6757-045F-4B58-AD6F-2B5E5F05725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4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6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B591-342E-4BEF-9EEB-4021E477FA83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792E-7E31-4E10-B24A-A7D163DE5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softwa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Introduction to Machine Learning for Computer Vision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alpha val="20000"/>
            </a:schemeClr>
          </a:solidFill>
        </p:spPr>
        <p:txBody>
          <a:bodyPr rtlCol="0">
            <a:normAutofit/>
          </a:bodyPr>
          <a:lstStyle/>
          <a:p>
            <a:pPr lvl="0"/>
            <a:r>
              <a:rPr lang="en-US" sz="2400" dirty="0" smtClean="0"/>
              <a:t>Slides adapted from James Hays, Lana </a:t>
            </a:r>
            <a:r>
              <a:rPr lang="en-US" sz="2400" dirty="0" err="1" smtClean="0"/>
              <a:t>Lazebnik</a:t>
            </a:r>
            <a:r>
              <a:rPr lang="en-US" sz="2400" smtClean="0"/>
              <a:t>,</a:t>
            </a:r>
            <a:r>
              <a:rPr lang="en-US" sz="2400" baseline="0" smtClean="0"/>
              <a:t> </a:t>
            </a:r>
            <a:r>
              <a:rPr lang="en-US" sz="2400" baseline="0" dirty="0" smtClean="0"/>
              <a:t>and Derek </a:t>
            </a:r>
            <a:r>
              <a:rPr lang="en-US" sz="2400" baseline="0" dirty="0" err="1" smtClean="0"/>
              <a:t>Hoeim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Categorization: Steps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84838" y="12954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Training Labels</a:t>
            </a:r>
          </a:p>
        </p:txBody>
      </p:sp>
      <p:grpSp>
        <p:nvGrpSpPr>
          <p:cNvPr id="9220" name="Group 12"/>
          <p:cNvGrpSpPr>
            <a:grpSpLocks/>
          </p:cNvGrpSpPr>
          <p:nvPr/>
        </p:nvGrpSpPr>
        <p:grpSpPr bwMode="auto">
          <a:xfrm>
            <a:off x="76200" y="1874838"/>
            <a:ext cx="2438400" cy="2849562"/>
            <a:chOff x="228600" y="1417320"/>
            <a:chExt cx="2438400" cy="2849880"/>
          </a:xfrm>
        </p:grpSpPr>
        <p:pic>
          <p:nvPicPr>
            <p:cNvPr id="92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28850"/>
              <a:ext cx="1324907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295650"/>
              <a:ext cx="12382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762250"/>
              <a:ext cx="1428750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457450"/>
              <a:ext cx="129540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TextBox 7"/>
            <p:cNvSpPr txBox="1">
              <a:spLocks noChangeArrowheads="1"/>
            </p:cNvSpPr>
            <p:nvPr/>
          </p:nvSpPr>
          <p:spPr bwMode="auto">
            <a:xfrm>
              <a:off x="457200" y="1417320"/>
              <a:ext cx="18288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000000"/>
                  </a:solidFill>
                </a:rPr>
                <a:t>Training Images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638800" y="2743200"/>
            <a:ext cx="1600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Classifier Training</a:t>
            </a:r>
          </a:p>
        </p:txBody>
      </p:sp>
      <p:sp>
        <p:nvSpPr>
          <p:cNvPr id="9222" name="TextBox 13"/>
          <p:cNvSpPr txBox="1">
            <a:spLocks noChangeArrowheads="1"/>
          </p:cNvSpPr>
          <p:nvPr/>
        </p:nvSpPr>
        <p:spPr bwMode="auto">
          <a:xfrm>
            <a:off x="3632200" y="12954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7432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Image Features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908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292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6248400" y="2286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3152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24800" y="281940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Trained Classifier</a:t>
            </a:r>
          </a:p>
        </p:txBody>
      </p:sp>
    </p:spTree>
    <p:extLst>
      <p:ext uri="{BB962C8B-B14F-4D97-AF65-F5344CB8AC3E}">
        <p14:creationId xmlns:p14="http://schemas.microsoft.com/office/powerpoint/2010/main" val="30388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Categorization: Steps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84838" y="12954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Training Labels</a:t>
            </a:r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76200" y="1874838"/>
            <a:ext cx="2438400" cy="2849562"/>
            <a:chOff x="228600" y="1417320"/>
            <a:chExt cx="2438400" cy="2849880"/>
          </a:xfrm>
        </p:grpSpPr>
        <p:pic>
          <p:nvPicPr>
            <p:cNvPr id="102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28850"/>
              <a:ext cx="1324907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295650"/>
              <a:ext cx="12382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762250"/>
              <a:ext cx="1428750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457450"/>
              <a:ext cx="129540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9" name="TextBox 7"/>
            <p:cNvSpPr txBox="1">
              <a:spLocks noChangeArrowheads="1"/>
            </p:cNvSpPr>
            <p:nvPr/>
          </p:nvSpPr>
          <p:spPr bwMode="auto">
            <a:xfrm>
              <a:off x="457200" y="1417320"/>
              <a:ext cx="18288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000000"/>
                  </a:solidFill>
                </a:rPr>
                <a:t>Training Images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638800" y="2743200"/>
            <a:ext cx="1600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Classifier Training</a:t>
            </a:r>
          </a:p>
        </p:txBody>
      </p:sp>
      <p:sp>
        <p:nvSpPr>
          <p:cNvPr id="10246" name="TextBox 13"/>
          <p:cNvSpPr txBox="1">
            <a:spLocks noChangeArrowheads="1"/>
          </p:cNvSpPr>
          <p:nvPr/>
        </p:nvSpPr>
        <p:spPr bwMode="auto">
          <a:xfrm>
            <a:off x="3632200" y="12954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7432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Image Features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908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292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6248400" y="2286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24475"/>
            <a:ext cx="1428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43200" y="54102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Image Features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133600" y="5715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3810000" y="4648200"/>
            <a:ext cx="132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10255" name="TextBox 21"/>
          <p:cNvSpPr txBox="1">
            <a:spLocks noChangeArrowheads="1"/>
          </p:cNvSpPr>
          <p:nvPr/>
        </p:nvSpPr>
        <p:spPr bwMode="auto">
          <a:xfrm>
            <a:off x="457200" y="6365875"/>
            <a:ext cx="168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</a:rPr>
              <a:t>Test Image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73152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24800" y="281940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Trained Classifier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81600" y="54102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Trained Classifier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572000" y="5715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010400" y="5715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0000" y="5897563"/>
            <a:ext cx="139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Outdoor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588250" y="5364163"/>
            <a:ext cx="1555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635875" y="5227638"/>
            <a:ext cx="14478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0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84838" y="12954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Training Labels</a:t>
            </a:r>
          </a:p>
        </p:txBody>
      </p:sp>
      <p:grpSp>
        <p:nvGrpSpPr>
          <p:cNvPr id="13316" name="Group 12"/>
          <p:cNvGrpSpPr>
            <a:grpSpLocks/>
          </p:cNvGrpSpPr>
          <p:nvPr/>
        </p:nvGrpSpPr>
        <p:grpSpPr bwMode="auto">
          <a:xfrm>
            <a:off x="76200" y="1874838"/>
            <a:ext cx="2438400" cy="2849562"/>
            <a:chOff x="228600" y="1417320"/>
            <a:chExt cx="2438400" cy="2849880"/>
          </a:xfrm>
        </p:grpSpPr>
        <p:pic>
          <p:nvPicPr>
            <p:cNvPr id="133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28850"/>
              <a:ext cx="1324907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295650"/>
              <a:ext cx="12382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762250"/>
              <a:ext cx="1428750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457450"/>
              <a:ext cx="129540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1" name="TextBox 7"/>
            <p:cNvSpPr txBox="1">
              <a:spLocks noChangeArrowheads="1"/>
            </p:cNvSpPr>
            <p:nvPr/>
          </p:nvSpPr>
          <p:spPr bwMode="auto">
            <a:xfrm>
              <a:off x="457200" y="1417320"/>
              <a:ext cx="18288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000000"/>
                  </a:solidFill>
                </a:rPr>
                <a:t>Training Images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638800" y="2743200"/>
            <a:ext cx="1600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Classifier Training</a:t>
            </a:r>
          </a:p>
        </p:txBody>
      </p:sp>
      <p:sp>
        <p:nvSpPr>
          <p:cNvPr id="13318" name="TextBox 13"/>
          <p:cNvSpPr txBox="1">
            <a:spLocks noChangeArrowheads="1"/>
          </p:cNvSpPr>
          <p:nvPr/>
        </p:nvSpPr>
        <p:spPr bwMode="auto">
          <a:xfrm>
            <a:off x="3632200" y="12954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7432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Image Features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908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292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6248400" y="2286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3152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24800" y="281940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Trained Classifier</a:t>
            </a:r>
          </a:p>
        </p:txBody>
      </p:sp>
      <p:sp>
        <p:nvSpPr>
          <p:cNvPr id="31" name="Oval 30"/>
          <p:cNvSpPr/>
          <p:nvPr/>
        </p:nvSpPr>
        <p:spPr>
          <a:xfrm>
            <a:off x="3048000" y="2209800"/>
            <a:ext cx="2133600" cy="1905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725863" cy="3962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Previous lectures covered different feature representations for images. Options include: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Raw pixels</a:t>
            </a:r>
          </a:p>
          <a:p>
            <a:pPr lvl="1"/>
            <a:r>
              <a:rPr lang="en-US" dirty="0" smtClean="0"/>
              <a:t>Histograms</a:t>
            </a:r>
          </a:p>
          <a:p>
            <a:pPr lvl="2"/>
            <a:r>
              <a:rPr lang="en-US" dirty="0" smtClean="0"/>
              <a:t>Intensity values</a:t>
            </a:r>
          </a:p>
          <a:p>
            <a:pPr lvl="2"/>
            <a:r>
              <a:rPr lang="en-US" dirty="0" smtClean="0"/>
              <a:t>Visual words (e.g., SIFT)</a:t>
            </a:r>
          </a:p>
          <a:p>
            <a:pPr lvl="1"/>
            <a:r>
              <a:rPr lang="en-US" dirty="0" smtClean="0"/>
              <a:t>Global image descriptors</a:t>
            </a:r>
          </a:p>
          <a:p>
            <a:pPr lvl="2"/>
            <a:r>
              <a:rPr lang="en-US" dirty="0" smtClean="0"/>
              <a:t>E.g., GIST descriptors</a:t>
            </a:r>
          </a:p>
          <a:p>
            <a:pPr lvl="1"/>
            <a:r>
              <a:rPr lang="en-US" dirty="0" smtClean="0"/>
              <a:t>…</a:t>
            </a:r>
          </a:p>
        </p:txBody>
      </p:sp>
      <p:pic>
        <p:nvPicPr>
          <p:cNvPr id="4" name="Picture 2" descr="C:\Documents and Settings\Derek Hoiem\My Documents\Classes\Spring10 - Computer Vision\figs\child_in_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2043113"/>
            <a:ext cx="2446337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2" t="12444" r="33333" b="43111"/>
          <a:stretch>
            <a:fillRect/>
          </a:stretch>
        </p:blipFill>
        <p:spPr bwMode="auto">
          <a:xfrm>
            <a:off x="6781800" y="1981200"/>
            <a:ext cx="2079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2" descr="0681_gist_photoshopp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38600"/>
            <a:ext cx="2241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38600"/>
            <a:ext cx="23891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914400" y="5410200"/>
            <a:ext cx="2743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you pick a feature representation?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0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General Principles of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Coverage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Ensure that all relevant info is captured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Concision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Minimize number of features without sacrificing coverage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Directness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Ideal features are independently useful for prediction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1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&amp; Visual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Training labels dictate that two examples are the same or different, in some sense</a:t>
            </a:r>
          </a:p>
          <a:p>
            <a:pPr lvl="1">
              <a:defRPr/>
            </a:pPr>
            <a:r>
              <a:rPr lang="en-US" dirty="0" smtClean="0"/>
              <a:t>“outdoor” “indoor”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Features and distance measures define visual similarity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Classifiers try to learn weights or parameters for features and distance measures so that visual similarity predicts label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Classifiers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84838" y="12954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Training Labels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76200" y="1874838"/>
            <a:ext cx="2438400" cy="2849562"/>
            <a:chOff x="228600" y="1417320"/>
            <a:chExt cx="2438400" cy="2849880"/>
          </a:xfrm>
        </p:grpSpPr>
        <p:pic>
          <p:nvPicPr>
            <p:cNvPr id="1639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28850"/>
              <a:ext cx="1324907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295650"/>
              <a:ext cx="12382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762250"/>
              <a:ext cx="1428750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457450"/>
              <a:ext cx="129540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3" name="TextBox 7"/>
            <p:cNvSpPr txBox="1">
              <a:spLocks noChangeArrowheads="1"/>
            </p:cNvSpPr>
            <p:nvPr/>
          </p:nvSpPr>
          <p:spPr bwMode="auto">
            <a:xfrm>
              <a:off x="457200" y="1417320"/>
              <a:ext cx="18288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>
                  <a:solidFill>
                    <a:srgbClr val="000000"/>
                  </a:solidFill>
                </a:rPr>
                <a:t>Training Images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638800" y="2743200"/>
            <a:ext cx="1600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Classifier Training</a:t>
            </a:r>
          </a:p>
        </p:txBody>
      </p:sp>
      <p:sp>
        <p:nvSpPr>
          <p:cNvPr id="16390" name="TextBox 13"/>
          <p:cNvSpPr txBox="1">
            <a:spLocks noChangeArrowheads="1"/>
          </p:cNvSpPr>
          <p:nvPr/>
        </p:nvSpPr>
        <p:spPr bwMode="auto">
          <a:xfrm>
            <a:off x="3632200" y="12954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7432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</a:rPr>
              <a:t>Image Features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908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0292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6248400" y="2286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315200" y="3048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24800" y="2819400"/>
            <a:ext cx="1143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</a:rPr>
              <a:t>Trained Classifier</a:t>
            </a:r>
          </a:p>
        </p:txBody>
      </p:sp>
      <p:sp>
        <p:nvSpPr>
          <p:cNvPr id="31" name="Oval 30"/>
          <p:cNvSpPr/>
          <p:nvPr/>
        </p:nvSpPr>
        <p:spPr>
          <a:xfrm>
            <a:off x="5334000" y="2286000"/>
            <a:ext cx="2133600" cy="1905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/>
            <a:r>
              <a:rPr lang="en-GB" dirty="0" smtClean="0"/>
              <a:t>Classification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82000" cy="5135563"/>
          </a:xfrm>
        </p:spPr>
        <p:txBody>
          <a:bodyPr/>
          <a:lstStyle/>
          <a:p>
            <a:pPr eaLnBrk="1" hangingPunct="1"/>
            <a:r>
              <a:rPr lang="en-GB" dirty="0" smtClean="0"/>
              <a:t>Assign input vector to one of two or more classes</a:t>
            </a:r>
          </a:p>
          <a:p>
            <a:pPr eaLnBrk="1" hangingPunct="1"/>
            <a:r>
              <a:rPr lang="en-GB" dirty="0" smtClean="0"/>
              <a:t>Any decision rule divides input space into </a:t>
            </a:r>
            <a:r>
              <a:rPr lang="en-GB" i="1" dirty="0" smtClean="0"/>
              <a:t>decision regions</a:t>
            </a:r>
            <a:r>
              <a:rPr lang="en-GB" dirty="0" smtClean="0"/>
              <a:t> separated by </a:t>
            </a:r>
            <a:r>
              <a:rPr lang="en-GB" i="1" dirty="0" smtClean="0"/>
              <a:t>decision boundaries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  <p:pic>
        <p:nvPicPr>
          <p:cNvPr id="90116" name="Picture 7" descr="decision-reg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405188"/>
            <a:ext cx="44672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208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classifiers to choose from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SVM</a:t>
            </a:r>
          </a:p>
          <a:p>
            <a:r>
              <a:rPr lang="en-US" sz="2800" dirty="0" smtClean="0"/>
              <a:t>Neural networks</a:t>
            </a:r>
          </a:p>
          <a:p>
            <a:r>
              <a:rPr lang="en-US" sz="2800" dirty="0" smtClean="0"/>
              <a:t>Naïve Bayes</a:t>
            </a:r>
          </a:p>
          <a:p>
            <a:r>
              <a:rPr lang="en-US" sz="2800" dirty="0" smtClean="0"/>
              <a:t>Bayesian network</a:t>
            </a:r>
          </a:p>
          <a:p>
            <a:r>
              <a:rPr lang="en-US" sz="2800" dirty="0" smtClean="0"/>
              <a:t>Logistic regression</a:t>
            </a:r>
          </a:p>
          <a:p>
            <a:r>
              <a:rPr lang="en-US" sz="2800" dirty="0" smtClean="0"/>
              <a:t>Randomized Forests</a:t>
            </a:r>
          </a:p>
          <a:p>
            <a:r>
              <a:rPr lang="en-US" sz="2800" dirty="0" smtClean="0"/>
              <a:t>Boosted Decision Trees</a:t>
            </a:r>
          </a:p>
          <a:p>
            <a:r>
              <a:rPr lang="en-US" sz="2800" dirty="0" smtClean="0"/>
              <a:t>K-nearest neighbor</a:t>
            </a:r>
          </a:p>
          <a:p>
            <a:r>
              <a:rPr lang="en-US" sz="2800" dirty="0" smtClean="0"/>
              <a:t>RBMs</a:t>
            </a:r>
          </a:p>
          <a:p>
            <a:r>
              <a:rPr lang="en-US" sz="2800" dirty="0" smtClean="0"/>
              <a:t>Etc.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24400" y="1676400"/>
            <a:ext cx="3821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0000"/>
                </a:solidFill>
              </a:rPr>
              <a:t>Which is the best one?</a:t>
            </a:r>
          </a:p>
        </p:txBody>
      </p:sp>
    </p:spTree>
    <p:extLst>
      <p:ext uri="{BB962C8B-B14F-4D97-AF65-F5344CB8AC3E}">
        <p14:creationId xmlns:p14="http://schemas.microsoft.com/office/powerpoint/2010/main" val="367692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Nearest Neighbor Classifier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 smtClean="0"/>
              <a:t>Assign label of nearest training data point to each test data point 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870200"/>
            <a:ext cx="5630863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387600" y="6051550"/>
            <a:ext cx="4367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Voronoi partitioning of feature space </a:t>
            </a:r>
          </a:p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for two-category 2D and 3D data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727200" y="5829300"/>
            <a:ext cx="919163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800">
                <a:solidFill>
                  <a:srgbClr val="000000"/>
                </a:solidFill>
                <a:latin typeface="Tahoma" pitchFamily="34" charset="0"/>
              </a:rPr>
              <a:t>from Duda </a:t>
            </a:r>
            <a:r>
              <a:rPr lang="en-US" sz="800" i="1">
                <a:solidFill>
                  <a:srgbClr val="000000"/>
                </a:solidFill>
                <a:latin typeface="Tahoma" pitchFamily="34" charset="0"/>
              </a:rPr>
              <a:t>et al.</a:t>
            </a:r>
          </a:p>
        </p:txBody>
      </p:sp>
    </p:spTree>
    <p:extLst>
      <p:ext uri="{BB962C8B-B14F-4D97-AF65-F5344CB8AC3E}">
        <p14:creationId xmlns:p14="http://schemas.microsoft.com/office/powerpoint/2010/main" val="37599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Machine </a:t>
            </a:r>
            <a:r>
              <a:rPr lang="en-US" dirty="0"/>
              <a:t>L</a:t>
            </a:r>
            <a:r>
              <a:rPr lang="en-US" dirty="0" smtClean="0"/>
              <a:t>earning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Core Idea: Making predictions or decisions from data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This overview will not go in to depth about the statistical underpinnings of learning methods. </a:t>
            </a:r>
          </a:p>
        </p:txBody>
      </p:sp>
    </p:spTree>
    <p:extLst>
      <p:ext uri="{BB962C8B-B14F-4D97-AF65-F5344CB8AC3E}">
        <p14:creationId xmlns:p14="http://schemas.microsoft.com/office/powerpoint/2010/main" val="18990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</a:p>
        </p:txBody>
      </p:sp>
      <p:sp>
        <p:nvSpPr>
          <p:cNvPr id="9216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92167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168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169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170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171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172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173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174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2175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2176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2177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2178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2179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2180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2181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184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x2</a:t>
              </a:r>
            </a:p>
          </p:txBody>
        </p:sp>
        <p:sp>
          <p:nvSpPr>
            <p:cNvPr id="92185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x1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+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4103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1-nearest neighbor</a:t>
            </a:r>
          </a:p>
        </p:txBody>
      </p:sp>
      <p:sp>
        <p:nvSpPr>
          <p:cNvPr id="93192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93193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3194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3195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3196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3197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3198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3199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3200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3201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3202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3203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3204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3205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3206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3207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10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x2</a:t>
              </a:r>
            </a:p>
          </p:txBody>
        </p:sp>
        <p:sp>
          <p:nvSpPr>
            <p:cNvPr id="93211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x1</a:t>
              </a:r>
            </a:p>
          </p:txBody>
        </p:sp>
      </p:grpSp>
      <p:sp>
        <p:nvSpPr>
          <p:cNvPr id="93188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+</a:t>
            </a:r>
          </a:p>
        </p:txBody>
      </p:sp>
      <p:sp>
        <p:nvSpPr>
          <p:cNvPr id="93189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5867400" y="2438400"/>
            <a:ext cx="381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3048000"/>
            <a:ext cx="5334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3-nearest neighbor</a:t>
            </a:r>
          </a:p>
        </p:txBody>
      </p:sp>
      <p:sp>
        <p:nvSpPr>
          <p:cNvPr id="94216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94217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4218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4219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4220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4221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4222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4223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4224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4225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4226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4227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4228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4229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4230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4231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34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x2</a:t>
              </a:r>
            </a:p>
          </p:txBody>
        </p:sp>
        <p:sp>
          <p:nvSpPr>
            <p:cNvPr id="94235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x1</a:t>
              </a:r>
            </a:p>
          </p:txBody>
        </p:sp>
      </p:grpSp>
      <p:sp>
        <p:nvSpPr>
          <p:cNvPr id="94212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+</a:t>
            </a:r>
          </a:p>
        </p:txBody>
      </p:sp>
      <p:sp>
        <p:nvSpPr>
          <p:cNvPr id="94213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5486400" y="2438400"/>
            <a:ext cx="1066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248400" y="2971800"/>
            <a:ext cx="1447800" cy="685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5-nearest neighbor</a:t>
            </a:r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95240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5241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5242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5243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5244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5245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5246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5247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5248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5249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5250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5251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5252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5253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95254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57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x2</a:t>
              </a:r>
            </a:p>
          </p:txBody>
        </p:sp>
        <p:sp>
          <p:nvSpPr>
            <p:cNvPr id="95258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x1</a:t>
              </a:r>
            </a:p>
          </p:txBody>
        </p:sp>
      </p:grpSp>
      <p:sp>
        <p:nvSpPr>
          <p:cNvPr id="95236" name="TextBox 23"/>
          <p:cNvSpPr txBox="1">
            <a:spLocks noChangeArrowheads="1"/>
          </p:cNvSpPr>
          <p:nvPr/>
        </p:nvSpPr>
        <p:spPr bwMode="auto">
          <a:xfrm>
            <a:off x="5867400" y="2667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+</a:t>
            </a:r>
          </a:p>
        </p:txBody>
      </p:sp>
      <p:sp>
        <p:nvSpPr>
          <p:cNvPr id="95237" name="TextBox 28"/>
          <p:cNvSpPr txBox="1">
            <a:spLocks noChangeArrowheads="1"/>
          </p:cNvSpPr>
          <p:nvPr/>
        </p:nvSpPr>
        <p:spPr bwMode="auto">
          <a:xfrm>
            <a:off x="6996113" y="3124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+</a:t>
            </a:r>
          </a:p>
        </p:txBody>
      </p:sp>
      <p:sp>
        <p:nvSpPr>
          <p:cNvPr id="30" name="Oval 29"/>
          <p:cNvSpPr/>
          <p:nvPr/>
        </p:nvSpPr>
        <p:spPr>
          <a:xfrm rot="2565105">
            <a:off x="5334000" y="2286000"/>
            <a:ext cx="1447800" cy="1143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0" y="2743200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Classification: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Simple to implement</a:t>
            </a:r>
          </a:p>
          <a:p>
            <a:pPr lvl="1"/>
            <a:r>
              <a:rPr lang="en-US" dirty="0" smtClean="0"/>
              <a:t>Work well</a:t>
            </a:r>
          </a:p>
          <a:p>
            <a:pPr lvl="1"/>
            <a:r>
              <a:rPr lang="en-US" dirty="0" smtClean="0"/>
              <a:t>Easily can handle multi-class problems</a:t>
            </a:r>
          </a:p>
          <a:p>
            <a:pPr lvl="2"/>
            <a:r>
              <a:rPr lang="en-US" dirty="0" smtClean="0"/>
              <a:t>Need tie-breaking procedure</a:t>
            </a:r>
          </a:p>
          <a:p>
            <a:pPr lvl="2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Must save all training examples</a:t>
            </a:r>
          </a:p>
          <a:p>
            <a:pPr lvl="1"/>
            <a:r>
              <a:rPr lang="en-US" dirty="0" smtClean="0"/>
              <a:t>Need complex data structure to make testing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Classification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	Given some set of features with corresponding labels, learn a function to predict the labels from the features</a:t>
            </a:r>
          </a:p>
        </p:txBody>
      </p:sp>
      <p:grpSp>
        <p:nvGrpSpPr>
          <p:cNvPr id="17412" name="Group 14"/>
          <p:cNvGrpSpPr>
            <a:grpSpLocks/>
          </p:cNvGrpSpPr>
          <p:nvPr/>
        </p:nvGrpSpPr>
        <p:grpSpPr bwMode="auto">
          <a:xfrm>
            <a:off x="609600" y="3200400"/>
            <a:ext cx="4038600" cy="3417888"/>
            <a:chOff x="4267200" y="2667000"/>
            <a:chExt cx="4038600" cy="3417332"/>
          </a:xfrm>
        </p:grpSpPr>
        <p:sp>
          <p:nvSpPr>
            <p:cNvPr id="17417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18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19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20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21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22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23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24" name="TextBox 11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25" name="TextBox 12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7426" name="TextBox 13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7427" name="TextBox 14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7428" name="TextBox 15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7429" name="TextBox 16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2" name="TextBox 19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17433" name="TextBox 20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x1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609600" y="4038600"/>
            <a:ext cx="5943600" cy="2133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17425660">
            <a:off x="4094163" y="4838700"/>
            <a:ext cx="639762" cy="3444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6546465">
            <a:off x="3832225" y="5564188"/>
            <a:ext cx="638175" cy="3460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3048000"/>
            <a:ext cx="251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There are *many* methods for linear classification. We will briefly cover one of the most popular methods: support vector machines (SVM)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57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Classifiers: Linear SVM</a:t>
            </a:r>
          </a:p>
        </p:txBody>
      </p:sp>
      <p:sp>
        <p:nvSpPr>
          <p:cNvPr id="100358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decision</a:t>
            </a:r>
            <a:br>
              <a:rPr lang="en-US" dirty="0" smtClean="0"/>
            </a:br>
            <a:r>
              <a:rPr lang="en-US" dirty="0" smtClean="0"/>
              <a:t>boundary is better?</a:t>
            </a:r>
          </a:p>
        </p:txBody>
      </p:sp>
      <p:grpSp>
        <p:nvGrpSpPr>
          <p:cNvPr id="100355" name="Group 14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100359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0360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0361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0362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0363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0364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0365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0366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0367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0368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0369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0370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0371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374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x2</a:t>
              </a:r>
            </a:p>
          </p:txBody>
        </p:sp>
        <p:sp>
          <p:nvSpPr>
            <p:cNvPr id="100375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x1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724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48200" y="2781300"/>
            <a:ext cx="4267200" cy="7239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Classifiers: Linear SVM</a:t>
            </a:r>
          </a:p>
        </p:txBody>
      </p:sp>
      <p:sp>
        <p:nvSpPr>
          <p:cNvPr id="101386" name="Content Placeholder 2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SVM finds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decision boundary that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maximizes the margin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Margin: the distance</a:t>
            </a:r>
            <a:br>
              <a:rPr lang="en-US" dirty="0" smtClean="0"/>
            </a:br>
            <a:r>
              <a:rPr lang="en-US" dirty="0" smtClean="0"/>
              <a:t>between the examples</a:t>
            </a:r>
            <a:br>
              <a:rPr lang="en-US" dirty="0" smtClean="0"/>
            </a:br>
            <a:r>
              <a:rPr lang="en-US" dirty="0" smtClean="0"/>
              <a:t>and the decision boundary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Examples closest to the decision boundary are called </a:t>
            </a:r>
            <a:r>
              <a:rPr lang="en-US" i="1" dirty="0" smtClean="0"/>
              <a:t>support vectors</a:t>
            </a:r>
            <a:endParaRPr lang="en-US" dirty="0" smtClean="0"/>
          </a:p>
        </p:txBody>
      </p:sp>
      <p:grpSp>
        <p:nvGrpSpPr>
          <p:cNvPr id="101379" name="Group 14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101387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1388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1389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1390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1391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1392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1393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1394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1395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1396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1397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1398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1399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402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x2</a:t>
              </a:r>
            </a:p>
          </p:txBody>
        </p:sp>
        <p:sp>
          <p:nvSpPr>
            <p:cNvPr id="101403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x1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724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76800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89488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97575" y="254952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56475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35775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Classifiers: Linear SVM</a:t>
            </a:r>
          </a:p>
        </p:txBody>
      </p:sp>
      <p:sp>
        <p:nvSpPr>
          <p:cNvPr id="102411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can handle</a:t>
            </a:r>
            <a:r>
              <a:rPr lang="en-US" dirty="0"/>
              <a:t>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few outliers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SVM packages,</a:t>
            </a:r>
            <a:br>
              <a:rPr lang="en-US" dirty="0" smtClean="0"/>
            </a:br>
            <a:r>
              <a:rPr lang="en-US" dirty="0" smtClean="0"/>
              <a:t>there is a 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(usually C) that controls</a:t>
            </a:r>
            <a:br>
              <a:rPr lang="en-US" dirty="0" smtClean="0"/>
            </a:br>
            <a:r>
              <a:rPr lang="en-US" dirty="0" smtClean="0"/>
              <a:t>the trade-off between maximizing the margin and handling outliers</a:t>
            </a:r>
          </a:p>
        </p:txBody>
      </p:sp>
      <p:grpSp>
        <p:nvGrpSpPr>
          <p:cNvPr id="102403" name="Group 14"/>
          <p:cNvGrpSpPr>
            <a:grpSpLocks/>
          </p:cNvGrpSpPr>
          <p:nvPr/>
        </p:nvGrpSpPr>
        <p:grpSpPr bwMode="auto">
          <a:xfrm>
            <a:off x="4495800" y="1447800"/>
            <a:ext cx="4038600" cy="3417888"/>
            <a:chOff x="4267200" y="2667000"/>
            <a:chExt cx="4038600" cy="3417332"/>
          </a:xfrm>
        </p:grpSpPr>
        <p:sp>
          <p:nvSpPr>
            <p:cNvPr id="102412" name="TextBox 15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2413" name="TextBox 16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2414" name="TextBox 17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2415" name="TextBox 18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2416" name="TextBox 19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2417" name="TextBox 20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2418" name="TextBox 21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2419" name="TextBox 22"/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2420" name="TextBox 23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2421" name="TextBox 24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2422" name="TextBox 25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2423" name="TextBox 26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2424" name="TextBox 2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sp>
          <p:nvSpPr>
            <p:cNvPr id="102425" name="TextBox 28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B050"/>
                  </a:solidFill>
                </a:rPr>
                <a:t>o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28" name="TextBox 32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x2</a:t>
              </a:r>
            </a:p>
          </p:txBody>
        </p:sp>
        <p:sp>
          <p:nvSpPr>
            <p:cNvPr id="102429" name="TextBox 33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x1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472440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76800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89488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997575" y="25336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56475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35775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6629400" y="1962150"/>
            <a:ext cx="5334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Line 4"/>
          <p:cNvSpPr>
            <a:spLocks noChangeShapeType="1"/>
          </p:cNvSpPr>
          <p:nvPr/>
        </p:nvSpPr>
        <p:spPr bwMode="auto">
          <a:xfrm flipV="1">
            <a:off x="2254250" y="31432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" name="Line 5"/>
          <p:cNvSpPr>
            <a:spLocks noChangeShapeType="1"/>
          </p:cNvSpPr>
          <p:nvPr/>
        </p:nvSpPr>
        <p:spPr bwMode="auto">
          <a:xfrm flipV="1">
            <a:off x="633413" y="4754563"/>
            <a:ext cx="3319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2" name="AutoShape 6"/>
          <p:cNvSpPr>
            <a:spLocks noChangeArrowheads="1"/>
          </p:cNvSpPr>
          <p:nvPr/>
        </p:nvSpPr>
        <p:spPr bwMode="auto">
          <a:xfrm>
            <a:off x="2284413" y="397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53" name="AutoShape 7"/>
          <p:cNvSpPr>
            <a:spLocks noChangeArrowheads="1"/>
          </p:cNvSpPr>
          <p:nvPr/>
        </p:nvSpPr>
        <p:spPr bwMode="auto">
          <a:xfrm>
            <a:off x="1709738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54" name="AutoShape 8"/>
          <p:cNvSpPr>
            <a:spLocks noChangeArrowheads="1"/>
          </p:cNvSpPr>
          <p:nvPr/>
        </p:nvSpPr>
        <p:spPr bwMode="auto">
          <a:xfrm>
            <a:off x="1862138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55" name="AutoShape 9"/>
          <p:cNvSpPr>
            <a:spLocks noChangeArrowheads="1"/>
          </p:cNvSpPr>
          <p:nvPr/>
        </p:nvSpPr>
        <p:spPr bwMode="auto">
          <a:xfrm>
            <a:off x="2395538" y="535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56" name="AutoShape 10"/>
          <p:cNvSpPr>
            <a:spLocks noChangeArrowheads="1"/>
          </p:cNvSpPr>
          <p:nvPr/>
        </p:nvSpPr>
        <p:spPr bwMode="auto">
          <a:xfrm>
            <a:off x="1976438" y="40211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57" name="AutoShape 11"/>
          <p:cNvSpPr>
            <a:spLocks noChangeArrowheads="1"/>
          </p:cNvSpPr>
          <p:nvPr/>
        </p:nvSpPr>
        <p:spPr bwMode="auto">
          <a:xfrm>
            <a:off x="1481138" y="4649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58" name="AutoShape 12"/>
          <p:cNvSpPr>
            <a:spLocks noChangeArrowheads="1"/>
          </p:cNvSpPr>
          <p:nvPr/>
        </p:nvSpPr>
        <p:spPr bwMode="auto">
          <a:xfrm>
            <a:off x="1900238" y="539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59" name="AutoShape 13"/>
          <p:cNvSpPr>
            <a:spLocks noChangeArrowheads="1"/>
          </p:cNvSpPr>
          <p:nvPr/>
        </p:nvSpPr>
        <p:spPr bwMode="auto">
          <a:xfrm>
            <a:off x="2395538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0" name="AutoShape 14"/>
          <p:cNvSpPr>
            <a:spLocks noChangeArrowheads="1"/>
          </p:cNvSpPr>
          <p:nvPr/>
        </p:nvSpPr>
        <p:spPr bwMode="auto">
          <a:xfrm>
            <a:off x="3297238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1" name="AutoShape 15"/>
          <p:cNvSpPr>
            <a:spLocks noChangeArrowheads="1"/>
          </p:cNvSpPr>
          <p:nvPr/>
        </p:nvSpPr>
        <p:spPr bwMode="auto">
          <a:xfrm>
            <a:off x="3157538" y="5621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2" name="AutoShape 16"/>
          <p:cNvSpPr>
            <a:spLocks noChangeArrowheads="1"/>
          </p:cNvSpPr>
          <p:nvPr/>
        </p:nvSpPr>
        <p:spPr bwMode="auto">
          <a:xfrm>
            <a:off x="909638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3" name="AutoShape 17"/>
          <p:cNvSpPr>
            <a:spLocks noChangeArrowheads="1"/>
          </p:cNvSpPr>
          <p:nvPr/>
        </p:nvSpPr>
        <p:spPr bwMode="auto">
          <a:xfrm>
            <a:off x="2420938" y="5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4" name="AutoShape 18"/>
          <p:cNvSpPr>
            <a:spLocks noChangeArrowheads="1"/>
          </p:cNvSpPr>
          <p:nvPr/>
        </p:nvSpPr>
        <p:spPr bwMode="auto">
          <a:xfrm>
            <a:off x="3386138" y="514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5" name="AutoShape 19"/>
          <p:cNvSpPr>
            <a:spLocks noChangeArrowheads="1"/>
          </p:cNvSpPr>
          <p:nvPr/>
        </p:nvSpPr>
        <p:spPr bwMode="auto">
          <a:xfrm>
            <a:off x="1449388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6" name="AutoShape 20"/>
          <p:cNvSpPr>
            <a:spLocks noChangeArrowheads="1"/>
          </p:cNvSpPr>
          <p:nvPr/>
        </p:nvSpPr>
        <p:spPr bwMode="auto">
          <a:xfrm>
            <a:off x="1138238" y="520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7" name="AutoShape 21"/>
          <p:cNvSpPr>
            <a:spLocks noChangeArrowheads="1"/>
          </p:cNvSpPr>
          <p:nvPr/>
        </p:nvSpPr>
        <p:spPr bwMode="auto">
          <a:xfrm>
            <a:off x="1195388" y="3678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8" name="AutoShape 22"/>
          <p:cNvSpPr>
            <a:spLocks noChangeArrowheads="1"/>
          </p:cNvSpPr>
          <p:nvPr/>
        </p:nvSpPr>
        <p:spPr bwMode="auto">
          <a:xfrm>
            <a:off x="2690813" y="481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69" name="AutoShape 23"/>
          <p:cNvSpPr>
            <a:spLocks noChangeArrowheads="1"/>
          </p:cNvSpPr>
          <p:nvPr/>
        </p:nvSpPr>
        <p:spPr bwMode="auto">
          <a:xfrm>
            <a:off x="2309813" y="49466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70" name="AutoShape 24"/>
          <p:cNvSpPr>
            <a:spLocks noChangeArrowheads="1"/>
          </p:cNvSpPr>
          <p:nvPr/>
        </p:nvSpPr>
        <p:spPr bwMode="auto">
          <a:xfrm>
            <a:off x="2595563" y="370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71" name="Oval 25"/>
          <p:cNvSpPr>
            <a:spLocks noChangeArrowheads="1"/>
          </p:cNvSpPr>
          <p:nvPr/>
        </p:nvSpPr>
        <p:spPr bwMode="auto">
          <a:xfrm>
            <a:off x="1300163" y="37941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72" name="AutoShape 26"/>
          <p:cNvSpPr>
            <a:spLocks noChangeArrowheads="1"/>
          </p:cNvSpPr>
          <p:nvPr/>
        </p:nvSpPr>
        <p:spPr bwMode="auto">
          <a:xfrm>
            <a:off x="1347788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73" name="AutoShape 27"/>
          <p:cNvSpPr>
            <a:spLocks noChangeArrowheads="1"/>
          </p:cNvSpPr>
          <p:nvPr/>
        </p:nvSpPr>
        <p:spPr bwMode="auto">
          <a:xfrm>
            <a:off x="3271838" y="3811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74" name="Line 28"/>
          <p:cNvSpPr>
            <a:spLocks noChangeShapeType="1"/>
          </p:cNvSpPr>
          <p:nvPr/>
        </p:nvSpPr>
        <p:spPr bwMode="auto">
          <a:xfrm flipH="1" flipV="1">
            <a:off x="6292850" y="28956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5" name="Line 29"/>
          <p:cNvSpPr>
            <a:spLocks noChangeShapeType="1"/>
          </p:cNvSpPr>
          <p:nvPr/>
        </p:nvSpPr>
        <p:spPr bwMode="auto">
          <a:xfrm>
            <a:off x="6262688" y="4983163"/>
            <a:ext cx="2347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6" name="AutoShape 30"/>
          <p:cNvSpPr>
            <a:spLocks noChangeArrowheads="1"/>
          </p:cNvSpPr>
          <p:nvPr/>
        </p:nvSpPr>
        <p:spPr bwMode="auto">
          <a:xfrm>
            <a:off x="6561138" y="4346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77" name="AutoShape 31"/>
          <p:cNvSpPr>
            <a:spLocks noChangeArrowheads="1"/>
          </p:cNvSpPr>
          <p:nvPr/>
        </p:nvSpPr>
        <p:spPr bwMode="auto">
          <a:xfrm>
            <a:off x="5986463" y="4703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78" name="AutoShape 32"/>
          <p:cNvSpPr>
            <a:spLocks noChangeArrowheads="1"/>
          </p:cNvSpPr>
          <p:nvPr/>
        </p:nvSpPr>
        <p:spPr bwMode="auto">
          <a:xfrm>
            <a:off x="636746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79" name="AutoShape 33"/>
          <p:cNvSpPr>
            <a:spLocks noChangeArrowheads="1"/>
          </p:cNvSpPr>
          <p:nvPr/>
        </p:nvSpPr>
        <p:spPr bwMode="auto">
          <a:xfrm>
            <a:off x="718661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0" name="AutoShape 34"/>
          <p:cNvSpPr>
            <a:spLocks noChangeArrowheads="1"/>
          </p:cNvSpPr>
          <p:nvPr/>
        </p:nvSpPr>
        <p:spPr bwMode="auto">
          <a:xfrm>
            <a:off x="6253163" y="43926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1" name="AutoShape 35"/>
          <p:cNvSpPr>
            <a:spLocks noChangeArrowheads="1"/>
          </p:cNvSpPr>
          <p:nvPr/>
        </p:nvSpPr>
        <p:spPr bwMode="auto">
          <a:xfrm>
            <a:off x="6462713" y="4668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2" name="AutoShape 36"/>
          <p:cNvSpPr>
            <a:spLocks noChangeArrowheads="1"/>
          </p:cNvSpPr>
          <p:nvPr/>
        </p:nvSpPr>
        <p:spPr bwMode="auto">
          <a:xfrm>
            <a:off x="6691313" y="529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3" name="AutoShape 37"/>
          <p:cNvSpPr>
            <a:spLocks noChangeArrowheads="1"/>
          </p:cNvSpPr>
          <p:nvPr/>
        </p:nvSpPr>
        <p:spPr bwMode="auto">
          <a:xfrm>
            <a:off x="6672263" y="47926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4" name="AutoShape 38"/>
          <p:cNvSpPr>
            <a:spLocks noChangeArrowheads="1"/>
          </p:cNvSpPr>
          <p:nvPr/>
        </p:nvSpPr>
        <p:spPr bwMode="auto">
          <a:xfrm>
            <a:off x="827881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5" name="AutoShape 39"/>
          <p:cNvSpPr>
            <a:spLocks noChangeArrowheads="1"/>
          </p:cNvSpPr>
          <p:nvPr/>
        </p:nvSpPr>
        <p:spPr bwMode="auto">
          <a:xfrm>
            <a:off x="8139113" y="5640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6" name="AutoShape 40"/>
          <p:cNvSpPr>
            <a:spLocks noChangeArrowheads="1"/>
          </p:cNvSpPr>
          <p:nvPr/>
        </p:nvSpPr>
        <p:spPr bwMode="auto">
          <a:xfrm>
            <a:off x="7662863" y="339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7" name="AutoShape 41"/>
          <p:cNvSpPr>
            <a:spLocks noChangeArrowheads="1"/>
          </p:cNvSpPr>
          <p:nvPr/>
        </p:nvSpPr>
        <p:spPr bwMode="auto">
          <a:xfrm>
            <a:off x="7669213" y="4656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8" name="AutoShape 42"/>
          <p:cNvSpPr>
            <a:spLocks noChangeArrowheads="1"/>
          </p:cNvSpPr>
          <p:nvPr/>
        </p:nvSpPr>
        <p:spPr bwMode="auto">
          <a:xfrm>
            <a:off x="8367713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89" name="AutoShape 43"/>
          <p:cNvSpPr>
            <a:spLocks noChangeArrowheads="1"/>
          </p:cNvSpPr>
          <p:nvPr/>
        </p:nvSpPr>
        <p:spPr bwMode="auto">
          <a:xfrm>
            <a:off x="719296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90" name="AutoShape 44"/>
          <p:cNvSpPr>
            <a:spLocks noChangeArrowheads="1"/>
          </p:cNvSpPr>
          <p:nvPr/>
        </p:nvSpPr>
        <p:spPr bwMode="auto">
          <a:xfrm>
            <a:off x="7796213" y="533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91" name="AutoShape 45"/>
          <p:cNvSpPr>
            <a:spLocks noChangeArrowheads="1"/>
          </p:cNvSpPr>
          <p:nvPr/>
        </p:nvSpPr>
        <p:spPr bwMode="auto">
          <a:xfrm>
            <a:off x="7586663" y="3602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92" name="AutoShape 46"/>
          <p:cNvSpPr>
            <a:spLocks noChangeArrowheads="1"/>
          </p:cNvSpPr>
          <p:nvPr/>
        </p:nvSpPr>
        <p:spPr bwMode="auto">
          <a:xfrm>
            <a:off x="6196013" y="5108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93" name="AutoShape 47"/>
          <p:cNvSpPr>
            <a:spLocks noChangeArrowheads="1"/>
          </p:cNvSpPr>
          <p:nvPr/>
        </p:nvSpPr>
        <p:spPr bwMode="auto">
          <a:xfrm>
            <a:off x="5815013" y="52419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94" name="AutoShape 48"/>
          <p:cNvSpPr>
            <a:spLocks noChangeArrowheads="1"/>
          </p:cNvSpPr>
          <p:nvPr/>
        </p:nvSpPr>
        <p:spPr bwMode="auto">
          <a:xfrm>
            <a:off x="7577138" y="37274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95" name="AutoShape 49"/>
          <p:cNvSpPr>
            <a:spLocks noChangeArrowheads="1"/>
          </p:cNvSpPr>
          <p:nvPr/>
        </p:nvSpPr>
        <p:spPr bwMode="auto">
          <a:xfrm>
            <a:off x="7129463" y="325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96" name="AutoShape 50"/>
          <p:cNvSpPr>
            <a:spLocks noChangeArrowheads="1"/>
          </p:cNvSpPr>
          <p:nvPr/>
        </p:nvSpPr>
        <p:spPr bwMode="auto">
          <a:xfrm>
            <a:off x="8253413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497" name="Line 51"/>
          <p:cNvSpPr>
            <a:spLocks noChangeShapeType="1"/>
          </p:cNvSpPr>
          <p:nvPr/>
        </p:nvSpPr>
        <p:spPr bwMode="auto">
          <a:xfrm flipH="1">
            <a:off x="5045075" y="49847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8" name="Line 52"/>
          <p:cNvSpPr>
            <a:spLocks noChangeShapeType="1"/>
          </p:cNvSpPr>
          <p:nvPr/>
        </p:nvSpPr>
        <p:spPr bwMode="auto">
          <a:xfrm>
            <a:off x="6281738" y="36322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9" name="Line 53"/>
          <p:cNvSpPr>
            <a:spLocks noChangeShapeType="1"/>
          </p:cNvSpPr>
          <p:nvPr/>
        </p:nvSpPr>
        <p:spPr bwMode="auto">
          <a:xfrm flipV="1">
            <a:off x="6510338" y="50038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00" name="Line 54"/>
          <p:cNvSpPr>
            <a:spLocks noChangeShapeType="1"/>
          </p:cNvSpPr>
          <p:nvPr/>
        </p:nvSpPr>
        <p:spPr bwMode="auto">
          <a:xfrm flipV="1">
            <a:off x="4814888" y="36703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01" name="Line 55"/>
          <p:cNvSpPr>
            <a:spLocks noChangeShapeType="1"/>
          </p:cNvSpPr>
          <p:nvPr/>
        </p:nvSpPr>
        <p:spPr bwMode="auto">
          <a:xfrm>
            <a:off x="4795838" y="45085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02" name="AutoShape 56"/>
          <p:cNvSpPr>
            <a:spLocks noChangeArrowheads="1"/>
          </p:cNvSpPr>
          <p:nvPr/>
        </p:nvSpPr>
        <p:spPr bwMode="auto">
          <a:xfrm>
            <a:off x="3767138" y="29464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4503" name="Text Box 57"/>
          <p:cNvSpPr txBox="1">
            <a:spLocks noChangeArrowheads="1"/>
          </p:cNvSpPr>
          <p:nvPr/>
        </p:nvSpPr>
        <p:spPr bwMode="auto">
          <a:xfrm>
            <a:off x="3767138" y="36322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l-GR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φ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04504" name="Rectangle 59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Nonlinear SVMs</a:t>
            </a:r>
          </a:p>
        </p:txBody>
      </p:sp>
      <p:sp>
        <p:nvSpPr>
          <p:cNvPr id="104505" name="Rectangle 60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077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 dirty="0" smtClean="0">
                <a:ea typeface="宋体" pitchFamily="2" charset="-122"/>
              </a:rPr>
              <a:t>General idea: the original input space can always be mapped to some higher-dimensional feature space where the training set is separable: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3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Machine Learning is applied in many fields:</a:t>
            </a:r>
          </a:p>
          <a:p>
            <a:pPr lvl="1"/>
            <a:r>
              <a:rPr lang="en-US" dirty="0" smtClean="0"/>
              <a:t>Bioinformatics</a:t>
            </a:r>
          </a:p>
          <a:p>
            <a:pPr lvl="2"/>
            <a:r>
              <a:rPr lang="en-US" dirty="0" smtClean="0"/>
              <a:t>Genomics, Proteomics</a:t>
            </a:r>
          </a:p>
          <a:p>
            <a:pPr lvl="1"/>
            <a:r>
              <a:rPr lang="en-US" dirty="0" smtClean="0"/>
              <a:t>High Energy Physics</a:t>
            </a:r>
          </a:p>
          <a:p>
            <a:pPr lvl="1"/>
            <a:r>
              <a:rPr lang="en-US" dirty="0" smtClean="0"/>
              <a:t>OCR</a:t>
            </a:r>
          </a:p>
          <a:p>
            <a:pPr lvl="1"/>
            <a:r>
              <a:rPr lang="en-US" dirty="0" smtClean="0"/>
              <a:t>High Energy Physics</a:t>
            </a:r>
          </a:p>
          <a:p>
            <a:pPr lvl="1"/>
            <a:r>
              <a:rPr lang="en-US" dirty="0" smtClean="0"/>
              <a:t>Market Analysis</a:t>
            </a:r>
          </a:p>
          <a:p>
            <a:pPr lvl="1"/>
            <a:r>
              <a:rPr lang="en-US" dirty="0" smtClean="0"/>
              <a:t>Text Categorization / Mining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Nonlinear SVMs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i="1" dirty="0"/>
              <a:t>The kernel trick</a:t>
            </a:r>
            <a:r>
              <a:rPr lang="en-US" dirty="0"/>
              <a:t>: instead of explicitly computing the lifting transformation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), </a:t>
            </a:r>
            <a:r>
              <a:rPr lang="en-US" dirty="0"/>
              <a:t>define a kernel function K such that</a:t>
            </a:r>
            <a:br>
              <a:rPr lang="en-US" dirty="0"/>
            </a:br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		       </a:t>
            </a:r>
            <a:r>
              <a:rPr lang="en-US" i="1" dirty="0">
                <a:latin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i="1" baseline="-14000" dirty="0">
                <a:latin typeface="Times New Roman" pitchFamily="18" charset="0"/>
              </a:rPr>
              <a:t>i</a:t>
            </a:r>
            <a:r>
              <a:rPr lang="en-US" sz="800" i="1" baseline="-25000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sz="800" i="1" dirty="0">
                <a:latin typeface="Times New Roman" pitchFamily="18" charset="0"/>
                <a:cs typeface="Arial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x</a:t>
            </a:r>
            <a:r>
              <a:rPr lang="en-US" i="1" baseline="-12000" dirty="0" err="1">
                <a:latin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b="1" i="1" dirty="0">
                <a:latin typeface="Times New Roman" pitchFamily="18" charset="0"/>
              </a:rPr>
              <a:t> =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i="1" baseline="-14000" dirty="0">
                <a:latin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baseline="-25000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·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</a:rPr>
              <a:t>x</a:t>
            </a:r>
            <a:r>
              <a:rPr lang="en-US" i="1" baseline="-12000" dirty="0" err="1">
                <a:latin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buFontTx/>
              <a:buChar char="•"/>
            </a:pPr>
            <a:endParaRPr lang="en-US" sz="900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This </a:t>
            </a:r>
            <a:r>
              <a:rPr lang="en-US" dirty="0"/>
              <a:t>gives a nonlinear decision boundary in the original feature </a:t>
            </a:r>
            <a:r>
              <a:rPr lang="en-US" dirty="0" smtClean="0"/>
              <a:t>space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30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SVMs for Image Classification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US" dirty="0" smtClean="0"/>
              <a:t>Pick an image representation (in our case, bag of visual words represented as a histogram)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Pick a kernel function for that representation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Compute the matrix of pairwise kernel values between each training example (SVM packages with built-in kernel functions will do this for you.)</a:t>
            </a:r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Train SVM solver to obtain model (support vectors and weights)</a:t>
            </a:r>
          </a:p>
          <a:p>
            <a:pPr marL="533400" indent="-533400">
              <a:buFontTx/>
              <a:buAutoNum type="arabicPeriod"/>
            </a:pPr>
            <a:r>
              <a:rPr lang="en-US" b="1" dirty="0" smtClean="0"/>
              <a:t>Testing:</a:t>
            </a:r>
            <a:r>
              <a:rPr lang="en-US" dirty="0" smtClean="0"/>
              <a:t> Using your trained model and a new example, SVM will predict value of the decision function</a:t>
            </a:r>
          </a:p>
        </p:txBody>
      </p:sp>
    </p:spTree>
    <p:extLst>
      <p:ext uri="{BB962C8B-B14F-4D97-AF65-F5344CB8AC3E}">
        <p14:creationId xmlns:p14="http://schemas.microsoft.com/office/powerpoint/2010/main" val="5171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multi-class SVMs?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Unfortunately, there is no “definitive” multi-class SVM formulation. Two main strategies that use multiple two-class SVMs: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One vs. all (OVA)</a:t>
            </a:r>
          </a:p>
          <a:p>
            <a:pPr lvl="1"/>
            <a:r>
              <a:rPr lang="en-US" dirty="0" err="1" smtClean="0"/>
              <a:t>Traning</a:t>
            </a:r>
            <a:r>
              <a:rPr lang="en-US" dirty="0" smtClean="0"/>
              <a:t>: learn an SVM for each class vs. mix of the others</a:t>
            </a:r>
          </a:p>
          <a:p>
            <a:pPr lvl="1"/>
            <a:r>
              <a:rPr lang="en-US" dirty="0" smtClean="0"/>
              <a:t>Testing: apply each SVM to test example and assign to it the class of the SVM that returns the highest decision value</a:t>
            </a:r>
          </a:p>
          <a:p>
            <a:pPr>
              <a:buFontTx/>
              <a:buChar char="•"/>
            </a:pPr>
            <a:r>
              <a:rPr lang="en-US" dirty="0" smtClean="0"/>
              <a:t>One vs. one (OVO)</a:t>
            </a:r>
          </a:p>
          <a:p>
            <a:pPr lvl="1"/>
            <a:r>
              <a:rPr lang="en-US" dirty="0" smtClean="0"/>
              <a:t>Training: learn an SVM for each pair of classes</a:t>
            </a:r>
          </a:p>
          <a:p>
            <a:pPr lvl="1"/>
            <a:r>
              <a:rPr lang="en-US" dirty="0" smtClean="0"/>
              <a:t>Testing: each learned SVM “votes” for a class to assign to the test example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7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SVMs: Pros and cons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715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Many publicly available SVM packages: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http://www.kernel-machines.org/software</a:t>
            </a:r>
            <a:endParaRPr lang="en-US" dirty="0" smtClean="0"/>
          </a:p>
          <a:p>
            <a:pPr lvl="1"/>
            <a:r>
              <a:rPr lang="en-US" dirty="0" smtClean="0"/>
              <a:t>Kernel-based framework is very powerful, flexible</a:t>
            </a:r>
          </a:p>
          <a:p>
            <a:pPr lvl="1"/>
            <a:r>
              <a:rPr lang="en-US" dirty="0" smtClean="0"/>
              <a:t>SVMs work very well in practice, even with very small training sample sizes</a:t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“direct” multi-class SVM, must combine two-class SVMs</a:t>
            </a:r>
          </a:p>
          <a:p>
            <a:pPr lvl="1"/>
            <a:r>
              <a:rPr lang="en-US" dirty="0" smtClean="0"/>
              <a:t>Computation, memory </a:t>
            </a:r>
          </a:p>
          <a:p>
            <a:pPr lvl="2"/>
            <a:r>
              <a:rPr lang="en-US" dirty="0" smtClean="0"/>
              <a:t>During training time, must compute matrix of kernel values for every pair of examples</a:t>
            </a:r>
          </a:p>
          <a:p>
            <a:pPr lvl="2"/>
            <a:r>
              <a:rPr lang="en-US" dirty="0" smtClean="0"/>
              <a:t>Learning can take a very long time for large-scale problems</a:t>
            </a:r>
          </a:p>
        </p:txBody>
      </p:sp>
    </p:spTree>
    <p:extLst>
      <p:ext uri="{BB962C8B-B14F-4D97-AF65-F5344CB8AC3E}">
        <p14:creationId xmlns:p14="http://schemas.microsoft.com/office/powerpoint/2010/main" val="2271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KNN and SVM are two example methods</a:t>
            </a:r>
          </a:p>
          <a:p>
            <a:pPr lvl="1"/>
            <a:r>
              <a:rPr lang="en-US" dirty="0" smtClean="0"/>
              <a:t>Rather popular</a:t>
            </a:r>
          </a:p>
          <a:p>
            <a:pPr lvl="1"/>
            <a:endParaRPr lang="en-US" dirty="0"/>
          </a:p>
          <a:p>
            <a:r>
              <a:rPr lang="en-US" dirty="0" smtClean="0"/>
              <a:t>There are many others</a:t>
            </a:r>
          </a:p>
          <a:p>
            <a:pPr lvl="1"/>
            <a:r>
              <a:rPr lang="en-US" sz="2400" dirty="0" smtClean="0"/>
              <a:t>Neural networks, Naïve </a:t>
            </a:r>
            <a:r>
              <a:rPr lang="en-US" sz="2400" dirty="0"/>
              <a:t>Bayes</a:t>
            </a:r>
          </a:p>
          <a:p>
            <a:pPr lvl="1"/>
            <a:r>
              <a:rPr lang="en-US" sz="2400" dirty="0"/>
              <a:t>Bayesian </a:t>
            </a:r>
            <a:r>
              <a:rPr lang="en-US" sz="2400" dirty="0" smtClean="0"/>
              <a:t>network, Logistic </a:t>
            </a:r>
            <a:r>
              <a:rPr lang="en-US" sz="2400" dirty="0"/>
              <a:t>regression</a:t>
            </a:r>
          </a:p>
          <a:p>
            <a:pPr lvl="1"/>
            <a:r>
              <a:rPr lang="en-US" sz="2400" dirty="0"/>
              <a:t>Randomized </a:t>
            </a:r>
            <a:r>
              <a:rPr lang="en-US" sz="2400" dirty="0" smtClean="0"/>
              <a:t>Forests, Boosted </a:t>
            </a:r>
            <a:r>
              <a:rPr lang="en-US" sz="2400" dirty="0"/>
              <a:t>Decision Trees</a:t>
            </a:r>
          </a:p>
          <a:p>
            <a:pPr lvl="1"/>
            <a:r>
              <a:rPr lang="en-US" sz="2400" dirty="0" smtClean="0"/>
              <a:t>Etc.</a:t>
            </a:r>
          </a:p>
          <a:p>
            <a:pPr lvl="1"/>
            <a:endParaRPr lang="en-US" sz="2400" dirty="0"/>
          </a:p>
          <a:p>
            <a:r>
              <a:rPr lang="en-US" dirty="0" smtClean="0"/>
              <a:t>There are issues to consider no matter which algorithm is selected…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r>
              <a:rPr lang="en-US" dirty="0" smtClean="0"/>
              <a:t>Generalization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458200" cy="91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How well does a learned model generalize from the data it was trained on to a new test set?</a:t>
            </a:r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066800"/>
            <a:ext cx="4229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66800"/>
            <a:ext cx="609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TextBox 6"/>
          <p:cNvSpPr txBox="1">
            <a:spLocks noChangeArrowheads="1"/>
          </p:cNvSpPr>
          <p:nvPr/>
        </p:nvSpPr>
        <p:spPr bwMode="auto">
          <a:xfrm>
            <a:off x="1828800" y="4724400"/>
            <a:ext cx="293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Training set (labels known)</a:t>
            </a:r>
          </a:p>
        </p:txBody>
      </p:sp>
      <p:sp>
        <p:nvSpPr>
          <p:cNvPr id="76807" name="TextBox 7"/>
          <p:cNvSpPr txBox="1">
            <a:spLocks noChangeArrowheads="1"/>
          </p:cNvSpPr>
          <p:nvPr/>
        </p:nvSpPr>
        <p:spPr bwMode="auto">
          <a:xfrm>
            <a:off x="5945188" y="4724400"/>
            <a:ext cx="2665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</a:rPr>
              <a:t>Test set (labels unknown)</a:t>
            </a:r>
          </a:p>
        </p:txBody>
      </p:sp>
    </p:spTree>
    <p:extLst>
      <p:ext uri="{BB962C8B-B14F-4D97-AF65-F5344CB8AC3E}">
        <p14:creationId xmlns:p14="http://schemas.microsoft.com/office/powerpoint/2010/main" val="11896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4"/>
          <p:cNvSpPr>
            <a:spLocks noGrp="1"/>
          </p:cNvSpPr>
          <p:nvPr>
            <p:ph type="title"/>
          </p:nvPr>
        </p:nvSpPr>
        <p:spPr>
          <a:xfrm>
            <a:off x="457200" y="198437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Generalization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7435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Components of generalization error </a:t>
            </a:r>
          </a:p>
          <a:p>
            <a:pPr lvl="1" eaLnBrk="1" hangingPunct="1"/>
            <a:r>
              <a:rPr lang="en-US" sz="2000" b="1" dirty="0" smtClean="0"/>
              <a:t>Bias:</a:t>
            </a:r>
            <a:r>
              <a:rPr lang="en-US" sz="2000" dirty="0" smtClean="0"/>
              <a:t> how much the average model over all training sets differ from the true model?</a:t>
            </a:r>
          </a:p>
          <a:p>
            <a:pPr lvl="2" eaLnBrk="1" hangingPunct="1"/>
            <a:r>
              <a:rPr lang="en-US" sz="2000" dirty="0" smtClean="0"/>
              <a:t>Error due to inaccurate assumptions/simplifications made by the model</a:t>
            </a:r>
          </a:p>
          <a:p>
            <a:pPr lvl="1" eaLnBrk="1" hangingPunct="1"/>
            <a:r>
              <a:rPr lang="en-US" sz="2000" b="1" dirty="0" smtClean="0"/>
              <a:t>Variance:</a:t>
            </a:r>
            <a:r>
              <a:rPr lang="en-US" sz="2000" dirty="0" smtClean="0"/>
              <a:t> how much models estimated from different training sets differ from each other</a:t>
            </a:r>
          </a:p>
          <a:p>
            <a:pPr eaLnBrk="1" hangingPunct="1"/>
            <a:r>
              <a:rPr lang="en-US" sz="2400" b="1" dirty="0" err="1" smtClean="0"/>
              <a:t>Underfitting</a:t>
            </a:r>
            <a:r>
              <a:rPr lang="en-US" sz="2400" b="1" dirty="0" smtClean="0"/>
              <a:t>:</a:t>
            </a:r>
            <a:r>
              <a:rPr lang="en-US" sz="2400" dirty="0" smtClean="0"/>
              <a:t> model is too “simple” to represent all the relevant class characteristics</a:t>
            </a:r>
          </a:p>
          <a:p>
            <a:pPr lvl="1" eaLnBrk="1" hangingPunct="1"/>
            <a:r>
              <a:rPr lang="en-US" sz="2000" dirty="0" smtClean="0"/>
              <a:t>High bias and low variance</a:t>
            </a:r>
          </a:p>
          <a:p>
            <a:pPr lvl="1" eaLnBrk="1" hangingPunct="1"/>
            <a:r>
              <a:rPr lang="en-US" sz="2000" dirty="0" smtClean="0"/>
              <a:t>High training error and high test error</a:t>
            </a:r>
          </a:p>
          <a:p>
            <a:pPr eaLnBrk="1" hangingPunct="1"/>
            <a:r>
              <a:rPr lang="en-US" sz="2400" b="1" dirty="0" err="1" smtClean="0"/>
              <a:t>Overfitting</a:t>
            </a:r>
            <a:r>
              <a:rPr lang="en-US" sz="2400" b="1" dirty="0" smtClean="0"/>
              <a:t>:</a:t>
            </a:r>
            <a:r>
              <a:rPr lang="en-US" sz="2400" dirty="0" smtClean="0"/>
              <a:t> model is too “complex” and fits irrelevant characteristics (noise) in the data</a:t>
            </a:r>
          </a:p>
          <a:p>
            <a:pPr lvl="1" eaLnBrk="1" hangingPunct="1"/>
            <a:r>
              <a:rPr lang="en-US" sz="2000" dirty="0" smtClean="0"/>
              <a:t>Low bias and high variance</a:t>
            </a:r>
          </a:p>
          <a:p>
            <a:pPr lvl="1" eaLnBrk="1" hangingPunct="1"/>
            <a:r>
              <a:rPr lang="en-US" sz="2000" dirty="0" smtClean="0"/>
              <a:t>Low training error and high test error</a:t>
            </a:r>
          </a:p>
        </p:txBody>
      </p:sp>
    </p:spTree>
    <p:extLst>
      <p:ext uri="{BB962C8B-B14F-4D97-AF65-F5344CB8AC3E}">
        <p14:creationId xmlns:p14="http://schemas.microsoft.com/office/powerpoint/2010/main" val="139820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524000"/>
            <a:ext cx="4572000" cy="4495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Models with too few parameters are inaccurate because of a large bias (not enough flexibility).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Models with too many parameters are inaccurate because of a large variance (too much sensitivity to the sample).</a:t>
            </a:r>
          </a:p>
        </p:txBody>
      </p:sp>
      <p:pic>
        <p:nvPicPr>
          <p:cNvPr id="79876" name="Picture 2" descr="C:\Users\hays\Desktop\143 Computer Vision\slides\09\bias_variance_bias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5900"/>
            <a:ext cx="35718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3" descr="C:\Users\hays\Desktop\143 Computer Vision\slides\09\bias_variance_var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0163"/>
            <a:ext cx="357187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10200" y="5410200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</a:rPr>
              <a:t>Training error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86400" y="4343400"/>
            <a:ext cx="124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Test error</a:t>
            </a:r>
          </a:p>
        </p:txBody>
      </p:sp>
      <p:sp>
        <p:nvSpPr>
          <p:cNvPr id="18" name="Freeform 17"/>
          <p:cNvSpPr/>
          <p:nvPr/>
        </p:nvSpPr>
        <p:spPr>
          <a:xfrm>
            <a:off x="1816100" y="4791075"/>
            <a:ext cx="4284663" cy="1155700"/>
          </a:xfrm>
          <a:custGeom>
            <a:avLst/>
            <a:gdLst>
              <a:gd name="connsiteX0" fmla="*/ 0 w 4283901"/>
              <a:gd name="connsiteY0" fmla="*/ 0 h 1156249"/>
              <a:gd name="connsiteX1" fmla="*/ 313151 w 4283901"/>
              <a:gd name="connsiteY1" fmla="*/ 162839 h 1156249"/>
              <a:gd name="connsiteX2" fmla="*/ 375781 w 4283901"/>
              <a:gd name="connsiteY2" fmla="*/ 200417 h 1156249"/>
              <a:gd name="connsiteX3" fmla="*/ 413359 w 4283901"/>
              <a:gd name="connsiteY3" fmla="*/ 212943 h 1156249"/>
              <a:gd name="connsiteX4" fmla="*/ 488515 w 4283901"/>
              <a:gd name="connsiteY4" fmla="*/ 263047 h 1156249"/>
              <a:gd name="connsiteX5" fmla="*/ 563671 w 4283901"/>
              <a:gd name="connsiteY5" fmla="*/ 300625 h 1156249"/>
              <a:gd name="connsiteX6" fmla="*/ 601249 w 4283901"/>
              <a:gd name="connsiteY6" fmla="*/ 325677 h 1156249"/>
              <a:gd name="connsiteX7" fmla="*/ 701458 w 4283901"/>
              <a:gd name="connsiteY7" fmla="*/ 363255 h 1156249"/>
              <a:gd name="connsiteX8" fmla="*/ 751562 w 4283901"/>
              <a:gd name="connsiteY8" fmla="*/ 375781 h 1156249"/>
              <a:gd name="connsiteX9" fmla="*/ 789140 w 4283901"/>
              <a:gd name="connsiteY9" fmla="*/ 388307 h 1156249"/>
              <a:gd name="connsiteX10" fmla="*/ 1027134 w 4283901"/>
              <a:gd name="connsiteY10" fmla="*/ 413359 h 1156249"/>
              <a:gd name="connsiteX11" fmla="*/ 1114816 w 4283901"/>
              <a:gd name="connsiteY11" fmla="*/ 450937 h 1156249"/>
              <a:gd name="connsiteX12" fmla="*/ 1189973 w 4283901"/>
              <a:gd name="connsiteY12" fmla="*/ 501042 h 1156249"/>
              <a:gd name="connsiteX13" fmla="*/ 1227551 w 4283901"/>
              <a:gd name="connsiteY13" fmla="*/ 526094 h 1156249"/>
              <a:gd name="connsiteX14" fmla="*/ 1265129 w 4283901"/>
              <a:gd name="connsiteY14" fmla="*/ 538620 h 1156249"/>
              <a:gd name="connsiteX15" fmla="*/ 1302707 w 4283901"/>
              <a:gd name="connsiteY15" fmla="*/ 563672 h 1156249"/>
              <a:gd name="connsiteX16" fmla="*/ 1427967 w 4283901"/>
              <a:gd name="connsiteY16" fmla="*/ 601250 h 1156249"/>
              <a:gd name="connsiteX17" fmla="*/ 1515649 w 4283901"/>
              <a:gd name="connsiteY17" fmla="*/ 613776 h 1156249"/>
              <a:gd name="connsiteX18" fmla="*/ 1590805 w 4283901"/>
              <a:gd name="connsiteY18" fmla="*/ 626302 h 1156249"/>
              <a:gd name="connsiteX19" fmla="*/ 1703540 w 4283901"/>
              <a:gd name="connsiteY19" fmla="*/ 651354 h 1156249"/>
              <a:gd name="connsiteX20" fmla="*/ 1816274 w 4283901"/>
              <a:gd name="connsiteY20" fmla="*/ 688932 h 1156249"/>
              <a:gd name="connsiteX21" fmla="*/ 1903956 w 4283901"/>
              <a:gd name="connsiteY21" fmla="*/ 713984 h 1156249"/>
              <a:gd name="connsiteX22" fmla="*/ 1929008 w 4283901"/>
              <a:gd name="connsiteY22" fmla="*/ 751562 h 1156249"/>
              <a:gd name="connsiteX23" fmla="*/ 2016690 w 4283901"/>
              <a:gd name="connsiteY23" fmla="*/ 789140 h 1156249"/>
              <a:gd name="connsiteX24" fmla="*/ 2066794 w 4283901"/>
              <a:gd name="connsiteY24" fmla="*/ 801666 h 1156249"/>
              <a:gd name="connsiteX25" fmla="*/ 2104373 w 4283901"/>
              <a:gd name="connsiteY25" fmla="*/ 814192 h 1156249"/>
              <a:gd name="connsiteX26" fmla="*/ 2229633 w 4283901"/>
              <a:gd name="connsiteY26" fmla="*/ 826718 h 1156249"/>
              <a:gd name="connsiteX27" fmla="*/ 2342367 w 4283901"/>
              <a:gd name="connsiteY27" fmla="*/ 839244 h 1156249"/>
              <a:gd name="connsiteX28" fmla="*/ 2430049 w 4283901"/>
              <a:gd name="connsiteY28" fmla="*/ 864296 h 1156249"/>
              <a:gd name="connsiteX29" fmla="*/ 2505205 w 4283901"/>
              <a:gd name="connsiteY29" fmla="*/ 889348 h 1156249"/>
              <a:gd name="connsiteX30" fmla="*/ 2580362 w 4283901"/>
              <a:gd name="connsiteY30" fmla="*/ 914400 h 1156249"/>
              <a:gd name="connsiteX31" fmla="*/ 2617940 w 4283901"/>
              <a:gd name="connsiteY31" fmla="*/ 926927 h 1156249"/>
              <a:gd name="connsiteX32" fmla="*/ 2668044 w 4283901"/>
              <a:gd name="connsiteY32" fmla="*/ 939453 h 1156249"/>
              <a:gd name="connsiteX33" fmla="*/ 2743200 w 4283901"/>
              <a:gd name="connsiteY33" fmla="*/ 964505 h 1156249"/>
              <a:gd name="connsiteX34" fmla="*/ 2793304 w 4283901"/>
              <a:gd name="connsiteY34" fmla="*/ 977031 h 1156249"/>
              <a:gd name="connsiteX35" fmla="*/ 2830882 w 4283901"/>
              <a:gd name="connsiteY35" fmla="*/ 1002083 h 1156249"/>
              <a:gd name="connsiteX36" fmla="*/ 2956142 w 4283901"/>
              <a:gd name="connsiteY36" fmla="*/ 1039661 h 1156249"/>
              <a:gd name="connsiteX37" fmla="*/ 3031299 w 4283901"/>
              <a:gd name="connsiteY37" fmla="*/ 1052187 h 1156249"/>
              <a:gd name="connsiteX38" fmla="*/ 3219189 w 4283901"/>
              <a:gd name="connsiteY38" fmla="*/ 1114817 h 1156249"/>
              <a:gd name="connsiteX39" fmla="*/ 3306871 w 4283901"/>
              <a:gd name="connsiteY39" fmla="*/ 1139869 h 1156249"/>
              <a:gd name="connsiteX40" fmla="*/ 3382027 w 4283901"/>
              <a:gd name="connsiteY40" fmla="*/ 1152395 h 1156249"/>
              <a:gd name="connsiteX41" fmla="*/ 4283901 w 4283901"/>
              <a:gd name="connsiteY41" fmla="*/ 1152395 h 115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83901" h="1156249">
                <a:moveTo>
                  <a:pt x="0" y="0"/>
                </a:moveTo>
                <a:cubicBezTo>
                  <a:pt x="135194" y="45068"/>
                  <a:pt x="39042" y="10556"/>
                  <a:pt x="313151" y="162839"/>
                </a:cubicBezTo>
                <a:cubicBezTo>
                  <a:pt x="334433" y="174663"/>
                  <a:pt x="354005" y="189529"/>
                  <a:pt x="375781" y="200417"/>
                </a:cubicBezTo>
                <a:cubicBezTo>
                  <a:pt x="387591" y="206322"/>
                  <a:pt x="401817" y="206531"/>
                  <a:pt x="413359" y="212943"/>
                </a:cubicBezTo>
                <a:cubicBezTo>
                  <a:pt x="439679" y="227565"/>
                  <a:pt x="461585" y="249582"/>
                  <a:pt x="488515" y="263047"/>
                </a:cubicBezTo>
                <a:cubicBezTo>
                  <a:pt x="513567" y="275573"/>
                  <a:pt x="539187" y="287023"/>
                  <a:pt x="563671" y="300625"/>
                </a:cubicBezTo>
                <a:cubicBezTo>
                  <a:pt x="576831" y="307936"/>
                  <a:pt x="587784" y="318944"/>
                  <a:pt x="601249" y="325677"/>
                </a:cubicBezTo>
                <a:cubicBezTo>
                  <a:pt x="618901" y="334503"/>
                  <a:pt x="676160" y="356027"/>
                  <a:pt x="701458" y="363255"/>
                </a:cubicBezTo>
                <a:cubicBezTo>
                  <a:pt x="718011" y="367984"/>
                  <a:pt x="735009" y="371052"/>
                  <a:pt x="751562" y="375781"/>
                </a:cubicBezTo>
                <a:cubicBezTo>
                  <a:pt x="764258" y="379408"/>
                  <a:pt x="776193" y="385718"/>
                  <a:pt x="789140" y="388307"/>
                </a:cubicBezTo>
                <a:cubicBezTo>
                  <a:pt x="859270" y="402333"/>
                  <a:pt x="962050" y="407935"/>
                  <a:pt x="1027134" y="413359"/>
                </a:cubicBezTo>
                <a:cubicBezTo>
                  <a:pt x="1066009" y="426317"/>
                  <a:pt x="1076120" y="427720"/>
                  <a:pt x="1114816" y="450937"/>
                </a:cubicBezTo>
                <a:cubicBezTo>
                  <a:pt x="1140634" y="466428"/>
                  <a:pt x="1164921" y="484340"/>
                  <a:pt x="1189973" y="501042"/>
                </a:cubicBezTo>
                <a:cubicBezTo>
                  <a:pt x="1202499" y="509393"/>
                  <a:pt x="1213269" y="521333"/>
                  <a:pt x="1227551" y="526094"/>
                </a:cubicBezTo>
                <a:cubicBezTo>
                  <a:pt x="1240077" y="530269"/>
                  <a:pt x="1253319" y="532715"/>
                  <a:pt x="1265129" y="538620"/>
                </a:cubicBezTo>
                <a:cubicBezTo>
                  <a:pt x="1278594" y="545353"/>
                  <a:pt x="1288950" y="557558"/>
                  <a:pt x="1302707" y="563672"/>
                </a:cubicBezTo>
                <a:cubicBezTo>
                  <a:pt x="1325333" y="573728"/>
                  <a:pt x="1397137" y="595644"/>
                  <a:pt x="1427967" y="601250"/>
                </a:cubicBezTo>
                <a:cubicBezTo>
                  <a:pt x="1457015" y="606531"/>
                  <a:pt x="1486468" y="609287"/>
                  <a:pt x="1515649" y="613776"/>
                </a:cubicBezTo>
                <a:cubicBezTo>
                  <a:pt x="1540751" y="617638"/>
                  <a:pt x="1565817" y="621759"/>
                  <a:pt x="1590805" y="626302"/>
                </a:cubicBezTo>
                <a:cubicBezTo>
                  <a:pt x="1618726" y="631378"/>
                  <a:pt x="1674498" y="642418"/>
                  <a:pt x="1703540" y="651354"/>
                </a:cubicBezTo>
                <a:cubicBezTo>
                  <a:pt x="1741399" y="663003"/>
                  <a:pt x="1777846" y="679325"/>
                  <a:pt x="1816274" y="688932"/>
                </a:cubicBezTo>
                <a:cubicBezTo>
                  <a:pt x="1879187" y="704660"/>
                  <a:pt x="1850046" y="696014"/>
                  <a:pt x="1903956" y="713984"/>
                </a:cubicBezTo>
                <a:cubicBezTo>
                  <a:pt x="1912307" y="726510"/>
                  <a:pt x="1917443" y="741924"/>
                  <a:pt x="1929008" y="751562"/>
                </a:cubicBezTo>
                <a:cubicBezTo>
                  <a:pt x="1946435" y="766085"/>
                  <a:pt x="1992854" y="782330"/>
                  <a:pt x="2016690" y="789140"/>
                </a:cubicBezTo>
                <a:cubicBezTo>
                  <a:pt x="2033243" y="793869"/>
                  <a:pt x="2050241" y="796937"/>
                  <a:pt x="2066794" y="801666"/>
                </a:cubicBezTo>
                <a:cubicBezTo>
                  <a:pt x="2079490" y="805293"/>
                  <a:pt x="2091323" y="812184"/>
                  <a:pt x="2104373" y="814192"/>
                </a:cubicBezTo>
                <a:cubicBezTo>
                  <a:pt x="2145847" y="820573"/>
                  <a:pt x="2187902" y="822325"/>
                  <a:pt x="2229633" y="826718"/>
                </a:cubicBezTo>
                <a:lnTo>
                  <a:pt x="2342367" y="839244"/>
                </a:lnTo>
                <a:cubicBezTo>
                  <a:pt x="2468655" y="881340"/>
                  <a:pt x="2272766" y="817111"/>
                  <a:pt x="2430049" y="864296"/>
                </a:cubicBezTo>
                <a:cubicBezTo>
                  <a:pt x="2455342" y="871884"/>
                  <a:pt x="2480153" y="880997"/>
                  <a:pt x="2505205" y="889348"/>
                </a:cubicBezTo>
                <a:lnTo>
                  <a:pt x="2580362" y="914400"/>
                </a:lnTo>
                <a:cubicBezTo>
                  <a:pt x="2592888" y="918576"/>
                  <a:pt x="2605131" y="923725"/>
                  <a:pt x="2617940" y="926927"/>
                </a:cubicBezTo>
                <a:cubicBezTo>
                  <a:pt x="2634641" y="931102"/>
                  <a:pt x="2651555" y="934506"/>
                  <a:pt x="2668044" y="939453"/>
                </a:cubicBezTo>
                <a:cubicBezTo>
                  <a:pt x="2693337" y="947041"/>
                  <a:pt x="2717581" y="958100"/>
                  <a:pt x="2743200" y="964505"/>
                </a:cubicBezTo>
                <a:lnTo>
                  <a:pt x="2793304" y="977031"/>
                </a:lnTo>
                <a:cubicBezTo>
                  <a:pt x="2805830" y="985382"/>
                  <a:pt x="2817125" y="995969"/>
                  <a:pt x="2830882" y="1002083"/>
                </a:cubicBezTo>
                <a:cubicBezTo>
                  <a:pt x="2857026" y="1013702"/>
                  <a:pt x="2923019" y="1033036"/>
                  <a:pt x="2956142" y="1039661"/>
                </a:cubicBezTo>
                <a:cubicBezTo>
                  <a:pt x="2981047" y="1044642"/>
                  <a:pt x="3006247" y="1048012"/>
                  <a:pt x="3031299" y="1052187"/>
                </a:cubicBezTo>
                <a:lnTo>
                  <a:pt x="3219189" y="1114817"/>
                </a:lnTo>
                <a:cubicBezTo>
                  <a:pt x="3255004" y="1126755"/>
                  <a:pt x="3267550" y="1132005"/>
                  <a:pt x="3306871" y="1139869"/>
                </a:cubicBezTo>
                <a:cubicBezTo>
                  <a:pt x="3331775" y="1144850"/>
                  <a:pt x="3356632" y="1152069"/>
                  <a:pt x="3382027" y="1152395"/>
                </a:cubicBezTo>
                <a:cubicBezTo>
                  <a:pt x="3682627" y="1156249"/>
                  <a:pt x="3983276" y="1152395"/>
                  <a:pt x="4283901" y="115239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FF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28800" y="2987675"/>
            <a:ext cx="4422775" cy="1252538"/>
          </a:xfrm>
          <a:custGeom>
            <a:avLst/>
            <a:gdLst>
              <a:gd name="connsiteX0" fmla="*/ 0 w 4423249"/>
              <a:gd name="connsiteY0" fmla="*/ 0 h 1252602"/>
              <a:gd name="connsiteX1" fmla="*/ 62630 w 4423249"/>
              <a:gd name="connsiteY1" fmla="*/ 12526 h 1252602"/>
              <a:gd name="connsiteX2" fmla="*/ 162838 w 4423249"/>
              <a:gd name="connsiteY2" fmla="*/ 25052 h 1252602"/>
              <a:gd name="connsiteX3" fmla="*/ 237995 w 4423249"/>
              <a:gd name="connsiteY3" fmla="*/ 50104 h 1252602"/>
              <a:gd name="connsiteX4" fmla="*/ 275573 w 4423249"/>
              <a:gd name="connsiteY4" fmla="*/ 75156 h 1252602"/>
              <a:gd name="connsiteX5" fmla="*/ 313151 w 4423249"/>
              <a:gd name="connsiteY5" fmla="*/ 87682 h 1252602"/>
              <a:gd name="connsiteX6" fmla="*/ 713984 w 4423249"/>
              <a:gd name="connsiteY6" fmla="*/ 100208 h 1252602"/>
              <a:gd name="connsiteX7" fmla="*/ 789140 w 4423249"/>
              <a:gd name="connsiteY7" fmla="*/ 125260 h 1252602"/>
              <a:gd name="connsiteX8" fmla="*/ 926926 w 4423249"/>
              <a:gd name="connsiteY8" fmla="*/ 150312 h 1252602"/>
              <a:gd name="connsiteX9" fmla="*/ 989556 w 4423249"/>
              <a:gd name="connsiteY9" fmla="*/ 187890 h 1252602"/>
              <a:gd name="connsiteX10" fmla="*/ 1027134 w 4423249"/>
              <a:gd name="connsiteY10" fmla="*/ 200416 h 1252602"/>
              <a:gd name="connsiteX11" fmla="*/ 1102290 w 4423249"/>
              <a:gd name="connsiteY11" fmla="*/ 237994 h 1252602"/>
              <a:gd name="connsiteX12" fmla="*/ 1277655 w 4423249"/>
              <a:gd name="connsiteY12" fmla="*/ 250520 h 1252602"/>
              <a:gd name="connsiteX13" fmla="*/ 1352811 w 4423249"/>
              <a:gd name="connsiteY13" fmla="*/ 275572 h 1252602"/>
              <a:gd name="connsiteX14" fmla="*/ 1427967 w 4423249"/>
              <a:gd name="connsiteY14" fmla="*/ 350728 h 1252602"/>
              <a:gd name="connsiteX15" fmla="*/ 1503123 w 4423249"/>
              <a:gd name="connsiteY15" fmla="*/ 413358 h 1252602"/>
              <a:gd name="connsiteX16" fmla="*/ 1678488 w 4423249"/>
              <a:gd name="connsiteY16" fmla="*/ 450937 h 1252602"/>
              <a:gd name="connsiteX17" fmla="*/ 1778696 w 4423249"/>
              <a:gd name="connsiteY17" fmla="*/ 463463 h 1252602"/>
              <a:gd name="connsiteX18" fmla="*/ 1954060 w 4423249"/>
              <a:gd name="connsiteY18" fmla="*/ 488515 h 1252602"/>
              <a:gd name="connsiteX19" fmla="*/ 2029216 w 4423249"/>
              <a:gd name="connsiteY19" fmla="*/ 526093 h 1252602"/>
              <a:gd name="connsiteX20" fmla="*/ 2054268 w 4423249"/>
              <a:gd name="connsiteY20" fmla="*/ 563671 h 1252602"/>
              <a:gd name="connsiteX21" fmla="*/ 2091847 w 4423249"/>
              <a:gd name="connsiteY21" fmla="*/ 588723 h 1252602"/>
              <a:gd name="connsiteX22" fmla="*/ 2141951 w 4423249"/>
              <a:gd name="connsiteY22" fmla="*/ 626301 h 1252602"/>
              <a:gd name="connsiteX23" fmla="*/ 2179529 w 4423249"/>
              <a:gd name="connsiteY23" fmla="*/ 651353 h 1252602"/>
              <a:gd name="connsiteX24" fmla="*/ 2217107 w 4423249"/>
              <a:gd name="connsiteY24" fmla="*/ 688931 h 1252602"/>
              <a:gd name="connsiteX25" fmla="*/ 2292263 w 4423249"/>
              <a:gd name="connsiteY25" fmla="*/ 713983 h 1252602"/>
              <a:gd name="connsiteX26" fmla="*/ 2329841 w 4423249"/>
              <a:gd name="connsiteY26" fmla="*/ 739035 h 1252602"/>
              <a:gd name="connsiteX27" fmla="*/ 2505205 w 4423249"/>
              <a:gd name="connsiteY27" fmla="*/ 764087 h 1252602"/>
              <a:gd name="connsiteX28" fmla="*/ 2605414 w 4423249"/>
              <a:gd name="connsiteY28" fmla="*/ 814191 h 1252602"/>
              <a:gd name="connsiteX29" fmla="*/ 2655518 w 4423249"/>
              <a:gd name="connsiteY29" fmla="*/ 826717 h 1252602"/>
              <a:gd name="connsiteX30" fmla="*/ 2730674 w 4423249"/>
              <a:gd name="connsiteY30" fmla="*/ 851769 h 1252602"/>
              <a:gd name="connsiteX31" fmla="*/ 2793304 w 4423249"/>
              <a:gd name="connsiteY31" fmla="*/ 864295 h 1252602"/>
              <a:gd name="connsiteX32" fmla="*/ 2830882 w 4423249"/>
              <a:gd name="connsiteY32" fmla="*/ 889347 h 1252602"/>
              <a:gd name="connsiteX33" fmla="*/ 2880986 w 4423249"/>
              <a:gd name="connsiteY33" fmla="*/ 901874 h 1252602"/>
              <a:gd name="connsiteX34" fmla="*/ 2918564 w 4423249"/>
              <a:gd name="connsiteY34" fmla="*/ 914400 h 1252602"/>
              <a:gd name="connsiteX35" fmla="*/ 3006247 w 4423249"/>
              <a:gd name="connsiteY35" fmla="*/ 939452 h 1252602"/>
              <a:gd name="connsiteX36" fmla="*/ 3118981 w 4423249"/>
              <a:gd name="connsiteY36" fmla="*/ 989556 h 1252602"/>
              <a:gd name="connsiteX37" fmla="*/ 3156559 w 4423249"/>
              <a:gd name="connsiteY37" fmla="*/ 1002082 h 1252602"/>
              <a:gd name="connsiteX38" fmla="*/ 3194137 w 4423249"/>
              <a:gd name="connsiteY38" fmla="*/ 1014608 h 1252602"/>
              <a:gd name="connsiteX39" fmla="*/ 3231715 w 4423249"/>
              <a:gd name="connsiteY39" fmla="*/ 1039660 h 1252602"/>
              <a:gd name="connsiteX40" fmla="*/ 3306871 w 4423249"/>
              <a:gd name="connsiteY40" fmla="*/ 1064712 h 1252602"/>
              <a:gd name="connsiteX41" fmla="*/ 3294345 w 4423249"/>
              <a:gd name="connsiteY41" fmla="*/ 1027134 h 1252602"/>
              <a:gd name="connsiteX42" fmla="*/ 3344449 w 4423249"/>
              <a:gd name="connsiteY42" fmla="*/ 1039660 h 1252602"/>
              <a:gd name="connsiteX43" fmla="*/ 3419605 w 4423249"/>
              <a:gd name="connsiteY43" fmla="*/ 1052186 h 1252602"/>
              <a:gd name="connsiteX44" fmla="*/ 3544866 w 4423249"/>
              <a:gd name="connsiteY44" fmla="*/ 1152394 h 1252602"/>
              <a:gd name="connsiteX45" fmla="*/ 3582444 w 4423249"/>
              <a:gd name="connsiteY45" fmla="*/ 1177446 h 1252602"/>
              <a:gd name="connsiteX46" fmla="*/ 3695178 w 4423249"/>
              <a:gd name="connsiteY46" fmla="*/ 1215024 h 1252602"/>
              <a:gd name="connsiteX47" fmla="*/ 3732756 w 4423249"/>
              <a:gd name="connsiteY47" fmla="*/ 1227550 h 1252602"/>
              <a:gd name="connsiteX48" fmla="*/ 3770334 w 4423249"/>
              <a:gd name="connsiteY48" fmla="*/ 1252602 h 1252602"/>
              <a:gd name="connsiteX49" fmla="*/ 4058433 w 4423249"/>
              <a:gd name="connsiteY49" fmla="*/ 1240076 h 1252602"/>
              <a:gd name="connsiteX50" fmla="*/ 4096011 w 4423249"/>
              <a:gd name="connsiteY50" fmla="*/ 1215024 h 1252602"/>
              <a:gd name="connsiteX51" fmla="*/ 4171167 w 4423249"/>
              <a:gd name="connsiteY51" fmla="*/ 1189972 h 1252602"/>
              <a:gd name="connsiteX52" fmla="*/ 4271375 w 4423249"/>
              <a:gd name="connsiteY52" fmla="*/ 1152394 h 1252602"/>
              <a:gd name="connsiteX53" fmla="*/ 4296427 w 4423249"/>
              <a:gd name="connsiteY53" fmla="*/ 1114816 h 1252602"/>
              <a:gd name="connsiteX54" fmla="*/ 4334005 w 4423249"/>
              <a:gd name="connsiteY54" fmla="*/ 1089764 h 1252602"/>
              <a:gd name="connsiteX55" fmla="*/ 4396636 w 4423249"/>
              <a:gd name="connsiteY55" fmla="*/ 1039660 h 1252602"/>
              <a:gd name="connsiteX56" fmla="*/ 4421688 w 4423249"/>
              <a:gd name="connsiteY56" fmla="*/ 1002082 h 125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423249" h="1252602">
                <a:moveTo>
                  <a:pt x="0" y="0"/>
                </a:moveTo>
                <a:cubicBezTo>
                  <a:pt x="20877" y="4175"/>
                  <a:pt x="41587" y="9289"/>
                  <a:pt x="62630" y="12526"/>
                </a:cubicBezTo>
                <a:cubicBezTo>
                  <a:pt x="95901" y="17645"/>
                  <a:pt x="129923" y="17999"/>
                  <a:pt x="162838" y="25052"/>
                </a:cubicBezTo>
                <a:cubicBezTo>
                  <a:pt x="188659" y="30585"/>
                  <a:pt x="237995" y="50104"/>
                  <a:pt x="237995" y="50104"/>
                </a:cubicBezTo>
                <a:cubicBezTo>
                  <a:pt x="250521" y="58455"/>
                  <a:pt x="262108" y="68423"/>
                  <a:pt x="275573" y="75156"/>
                </a:cubicBezTo>
                <a:cubicBezTo>
                  <a:pt x="287383" y="81061"/>
                  <a:pt x="299969" y="86929"/>
                  <a:pt x="313151" y="87682"/>
                </a:cubicBezTo>
                <a:cubicBezTo>
                  <a:pt x="446610" y="95308"/>
                  <a:pt x="580373" y="96033"/>
                  <a:pt x="713984" y="100208"/>
                </a:cubicBezTo>
                <a:cubicBezTo>
                  <a:pt x="739036" y="108559"/>
                  <a:pt x="763092" y="120919"/>
                  <a:pt x="789140" y="125260"/>
                </a:cubicBezTo>
                <a:cubicBezTo>
                  <a:pt x="885296" y="141286"/>
                  <a:pt x="839392" y="132805"/>
                  <a:pt x="926926" y="150312"/>
                </a:cubicBezTo>
                <a:cubicBezTo>
                  <a:pt x="947803" y="162838"/>
                  <a:pt x="967780" y="177002"/>
                  <a:pt x="989556" y="187890"/>
                </a:cubicBezTo>
                <a:cubicBezTo>
                  <a:pt x="1001366" y="193795"/>
                  <a:pt x="1015324" y="194511"/>
                  <a:pt x="1027134" y="200416"/>
                </a:cubicBezTo>
                <a:cubicBezTo>
                  <a:pt x="1063512" y="218605"/>
                  <a:pt x="1061118" y="233150"/>
                  <a:pt x="1102290" y="237994"/>
                </a:cubicBezTo>
                <a:cubicBezTo>
                  <a:pt x="1160493" y="244841"/>
                  <a:pt x="1219200" y="246345"/>
                  <a:pt x="1277655" y="250520"/>
                </a:cubicBezTo>
                <a:cubicBezTo>
                  <a:pt x="1302707" y="258871"/>
                  <a:pt x="1334138" y="256899"/>
                  <a:pt x="1352811" y="275572"/>
                </a:cubicBezTo>
                <a:lnTo>
                  <a:pt x="1427967" y="350728"/>
                </a:lnTo>
                <a:cubicBezTo>
                  <a:pt x="1446875" y="369636"/>
                  <a:pt x="1475719" y="403393"/>
                  <a:pt x="1503123" y="413358"/>
                </a:cubicBezTo>
                <a:cubicBezTo>
                  <a:pt x="1547750" y="429586"/>
                  <a:pt x="1628544" y="443802"/>
                  <a:pt x="1678488" y="450937"/>
                </a:cubicBezTo>
                <a:cubicBezTo>
                  <a:pt x="1711812" y="455698"/>
                  <a:pt x="1745342" y="458915"/>
                  <a:pt x="1778696" y="463463"/>
                </a:cubicBezTo>
                <a:lnTo>
                  <a:pt x="1954060" y="488515"/>
                </a:lnTo>
                <a:cubicBezTo>
                  <a:pt x="1984623" y="498703"/>
                  <a:pt x="2004934" y="501811"/>
                  <a:pt x="2029216" y="526093"/>
                </a:cubicBezTo>
                <a:cubicBezTo>
                  <a:pt x="2039861" y="536738"/>
                  <a:pt x="2043623" y="553026"/>
                  <a:pt x="2054268" y="563671"/>
                </a:cubicBezTo>
                <a:cubicBezTo>
                  <a:pt x="2064913" y="574316"/>
                  <a:pt x="2079596" y="579973"/>
                  <a:pt x="2091847" y="588723"/>
                </a:cubicBezTo>
                <a:cubicBezTo>
                  <a:pt x="2108835" y="600857"/>
                  <a:pt x="2124963" y="614167"/>
                  <a:pt x="2141951" y="626301"/>
                </a:cubicBezTo>
                <a:cubicBezTo>
                  <a:pt x="2154201" y="635051"/>
                  <a:pt x="2167964" y="641715"/>
                  <a:pt x="2179529" y="651353"/>
                </a:cubicBezTo>
                <a:cubicBezTo>
                  <a:pt x="2193138" y="662694"/>
                  <a:pt x="2201622" y="680328"/>
                  <a:pt x="2217107" y="688931"/>
                </a:cubicBezTo>
                <a:cubicBezTo>
                  <a:pt x="2240191" y="701755"/>
                  <a:pt x="2270291" y="699335"/>
                  <a:pt x="2292263" y="713983"/>
                </a:cubicBezTo>
                <a:cubicBezTo>
                  <a:pt x="2304789" y="722334"/>
                  <a:pt x="2316376" y="732302"/>
                  <a:pt x="2329841" y="739035"/>
                </a:cubicBezTo>
                <a:cubicBezTo>
                  <a:pt x="2378036" y="763133"/>
                  <a:pt x="2470002" y="760887"/>
                  <a:pt x="2505205" y="764087"/>
                </a:cubicBezTo>
                <a:cubicBezTo>
                  <a:pt x="2538608" y="780788"/>
                  <a:pt x="2569183" y="805133"/>
                  <a:pt x="2605414" y="814191"/>
                </a:cubicBezTo>
                <a:cubicBezTo>
                  <a:pt x="2622115" y="818366"/>
                  <a:pt x="2639029" y="821770"/>
                  <a:pt x="2655518" y="826717"/>
                </a:cubicBezTo>
                <a:cubicBezTo>
                  <a:pt x="2680811" y="834305"/>
                  <a:pt x="2704780" y="846590"/>
                  <a:pt x="2730674" y="851769"/>
                </a:cubicBezTo>
                <a:lnTo>
                  <a:pt x="2793304" y="864295"/>
                </a:lnTo>
                <a:cubicBezTo>
                  <a:pt x="2805830" y="872646"/>
                  <a:pt x="2817045" y="883417"/>
                  <a:pt x="2830882" y="889347"/>
                </a:cubicBezTo>
                <a:cubicBezTo>
                  <a:pt x="2846705" y="896129"/>
                  <a:pt x="2864433" y="897144"/>
                  <a:pt x="2880986" y="901874"/>
                </a:cubicBezTo>
                <a:cubicBezTo>
                  <a:pt x="2893682" y="905501"/>
                  <a:pt x="2905868" y="910773"/>
                  <a:pt x="2918564" y="914400"/>
                </a:cubicBezTo>
                <a:cubicBezTo>
                  <a:pt x="3028672" y="945859"/>
                  <a:pt x="2916139" y="909417"/>
                  <a:pt x="3006247" y="939452"/>
                </a:cubicBezTo>
                <a:cubicBezTo>
                  <a:pt x="3065797" y="979152"/>
                  <a:pt x="3029543" y="959743"/>
                  <a:pt x="3118981" y="989556"/>
                </a:cubicBezTo>
                <a:lnTo>
                  <a:pt x="3156559" y="1002082"/>
                </a:lnTo>
                <a:cubicBezTo>
                  <a:pt x="3169085" y="1006257"/>
                  <a:pt x="3183151" y="1007284"/>
                  <a:pt x="3194137" y="1014608"/>
                </a:cubicBezTo>
                <a:cubicBezTo>
                  <a:pt x="3206663" y="1022959"/>
                  <a:pt x="3217958" y="1033546"/>
                  <a:pt x="3231715" y="1039660"/>
                </a:cubicBezTo>
                <a:cubicBezTo>
                  <a:pt x="3255846" y="1050385"/>
                  <a:pt x="3306871" y="1064712"/>
                  <a:pt x="3306871" y="1064712"/>
                </a:cubicBezTo>
                <a:cubicBezTo>
                  <a:pt x="3302696" y="1052186"/>
                  <a:pt x="3283359" y="1034458"/>
                  <a:pt x="3294345" y="1027134"/>
                </a:cubicBezTo>
                <a:cubicBezTo>
                  <a:pt x="3308669" y="1017585"/>
                  <a:pt x="3327568" y="1036284"/>
                  <a:pt x="3344449" y="1039660"/>
                </a:cubicBezTo>
                <a:cubicBezTo>
                  <a:pt x="3369353" y="1044641"/>
                  <a:pt x="3394553" y="1048011"/>
                  <a:pt x="3419605" y="1052186"/>
                </a:cubicBezTo>
                <a:cubicBezTo>
                  <a:pt x="3491000" y="1123580"/>
                  <a:pt x="3450057" y="1089188"/>
                  <a:pt x="3544866" y="1152394"/>
                </a:cubicBezTo>
                <a:cubicBezTo>
                  <a:pt x="3557392" y="1160745"/>
                  <a:pt x="3568162" y="1172685"/>
                  <a:pt x="3582444" y="1177446"/>
                </a:cubicBezTo>
                <a:lnTo>
                  <a:pt x="3695178" y="1215024"/>
                </a:lnTo>
                <a:cubicBezTo>
                  <a:pt x="3707704" y="1219199"/>
                  <a:pt x="3721770" y="1220226"/>
                  <a:pt x="3732756" y="1227550"/>
                </a:cubicBezTo>
                <a:lnTo>
                  <a:pt x="3770334" y="1252602"/>
                </a:lnTo>
                <a:cubicBezTo>
                  <a:pt x="3866367" y="1248427"/>
                  <a:pt x="3962943" y="1251094"/>
                  <a:pt x="4058433" y="1240076"/>
                </a:cubicBezTo>
                <a:cubicBezTo>
                  <a:pt x="4073388" y="1238350"/>
                  <a:pt x="4082254" y="1221138"/>
                  <a:pt x="4096011" y="1215024"/>
                </a:cubicBezTo>
                <a:cubicBezTo>
                  <a:pt x="4120142" y="1204299"/>
                  <a:pt x="4149195" y="1204620"/>
                  <a:pt x="4171167" y="1189972"/>
                </a:cubicBezTo>
                <a:cubicBezTo>
                  <a:pt x="4226459" y="1153110"/>
                  <a:pt x="4193983" y="1167872"/>
                  <a:pt x="4271375" y="1152394"/>
                </a:cubicBezTo>
                <a:cubicBezTo>
                  <a:pt x="4279726" y="1139868"/>
                  <a:pt x="4285782" y="1125461"/>
                  <a:pt x="4296427" y="1114816"/>
                </a:cubicBezTo>
                <a:cubicBezTo>
                  <a:pt x="4307072" y="1104171"/>
                  <a:pt x="4322249" y="1099168"/>
                  <a:pt x="4334005" y="1089764"/>
                </a:cubicBezTo>
                <a:cubicBezTo>
                  <a:pt x="4423249" y="1018370"/>
                  <a:pt x="4280976" y="1116767"/>
                  <a:pt x="4396636" y="1039660"/>
                </a:cubicBezTo>
                <a:lnTo>
                  <a:pt x="4421688" y="1002082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00200" y="2133600"/>
            <a:ext cx="149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Underfitting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62600" y="2133600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Overfitting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2096294" y="2780506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599907" y="3239294"/>
            <a:ext cx="1295400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76400" y="2514600"/>
            <a:ext cx="53340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4038600"/>
            <a:ext cx="57531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1933" name="Group 12"/>
          <p:cNvGrpSpPr>
            <a:grpSpLocks/>
          </p:cNvGrpSpPr>
          <p:nvPr/>
        </p:nvGrpSpPr>
        <p:grpSpPr bwMode="auto">
          <a:xfrm>
            <a:off x="1420813" y="2771775"/>
            <a:ext cx="5329237" cy="3629025"/>
            <a:chOff x="1535668" y="2667794"/>
            <a:chExt cx="5328262" cy="3630493"/>
          </a:xfrm>
        </p:grpSpPr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304640" y="4267054"/>
              <a:ext cx="320010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05487" y="5867901"/>
              <a:ext cx="44187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3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1326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8193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1072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rgbClr val="000000"/>
                  </a:solidFill>
                </a:rPr>
                <a:t>Low Bias</a:t>
              </a:r>
            </a:p>
            <a:p>
              <a:pPr eaLnBrk="1" hangingPunct="1"/>
              <a:r>
                <a:rPr 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8193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10406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rgbClr val="000000"/>
                  </a:solidFill>
                </a:rPr>
                <a:t>High Bias</a:t>
              </a:r>
            </a:p>
            <a:p>
              <a:pPr eaLnBrk="1" hangingPunct="1"/>
              <a:r>
                <a:rPr 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81940" name="TextBox 10"/>
            <p:cNvSpPr txBox="1">
              <a:spLocks noChangeArrowheads="1"/>
            </p:cNvSpPr>
            <p:nvPr/>
          </p:nvSpPr>
          <p:spPr bwMode="auto">
            <a:xfrm rot="-5400000">
              <a:off x="1371520" y="414163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6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22" grpId="0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</a:p>
        </p:txBody>
      </p:sp>
      <p:sp>
        <p:nvSpPr>
          <p:cNvPr id="10" name="Freeform 9"/>
          <p:cNvSpPr/>
          <p:nvPr/>
        </p:nvSpPr>
        <p:spPr>
          <a:xfrm>
            <a:off x="1941513" y="3957638"/>
            <a:ext cx="4359275" cy="1827212"/>
          </a:xfrm>
          <a:custGeom>
            <a:avLst/>
            <a:gdLst>
              <a:gd name="connsiteX0" fmla="*/ 0 w 4359058"/>
              <a:gd name="connsiteY0" fmla="*/ 0 h 1826490"/>
              <a:gd name="connsiteX1" fmla="*/ 413359 w 4359058"/>
              <a:gd name="connsiteY1" fmla="*/ 12526 h 1826490"/>
              <a:gd name="connsiteX2" fmla="*/ 450937 w 4359058"/>
              <a:gd name="connsiteY2" fmla="*/ 25052 h 1826490"/>
              <a:gd name="connsiteX3" fmla="*/ 488515 w 4359058"/>
              <a:gd name="connsiteY3" fmla="*/ 50104 h 1826490"/>
              <a:gd name="connsiteX4" fmla="*/ 551145 w 4359058"/>
              <a:gd name="connsiteY4" fmla="*/ 62630 h 1826490"/>
              <a:gd name="connsiteX5" fmla="*/ 601250 w 4359058"/>
              <a:gd name="connsiteY5" fmla="*/ 75156 h 1826490"/>
              <a:gd name="connsiteX6" fmla="*/ 676406 w 4359058"/>
              <a:gd name="connsiteY6" fmla="*/ 100208 h 1826490"/>
              <a:gd name="connsiteX7" fmla="*/ 713984 w 4359058"/>
              <a:gd name="connsiteY7" fmla="*/ 137786 h 1826490"/>
              <a:gd name="connsiteX8" fmla="*/ 764088 w 4359058"/>
              <a:gd name="connsiteY8" fmla="*/ 150312 h 1826490"/>
              <a:gd name="connsiteX9" fmla="*/ 876822 w 4359058"/>
              <a:gd name="connsiteY9" fmla="*/ 187890 h 1826490"/>
              <a:gd name="connsiteX10" fmla="*/ 914400 w 4359058"/>
              <a:gd name="connsiteY10" fmla="*/ 200416 h 1826490"/>
              <a:gd name="connsiteX11" fmla="*/ 977030 w 4359058"/>
              <a:gd name="connsiteY11" fmla="*/ 212942 h 1826490"/>
              <a:gd name="connsiteX12" fmla="*/ 1052187 w 4359058"/>
              <a:gd name="connsiteY12" fmla="*/ 237994 h 1826490"/>
              <a:gd name="connsiteX13" fmla="*/ 1089765 w 4359058"/>
              <a:gd name="connsiteY13" fmla="*/ 250520 h 1826490"/>
              <a:gd name="connsiteX14" fmla="*/ 1127343 w 4359058"/>
              <a:gd name="connsiteY14" fmla="*/ 288098 h 1826490"/>
              <a:gd name="connsiteX15" fmla="*/ 1164921 w 4359058"/>
              <a:gd name="connsiteY15" fmla="*/ 300624 h 1826490"/>
              <a:gd name="connsiteX16" fmla="*/ 1202499 w 4359058"/>
              <a:gd name="connsiteY16" fmla="*/ 325676 h 1826490"/>
              <a:gd name="connsiteX17" fmla="*/ 1215025 w 4359058"/>
              <a:gd name="connsiteY17" fmla="*/ 363254 h 1826490"/>
              <a:gd name="connsiteX18" fmla="*/ 1240077 w 4359058"/>
              <a:gd name="connsiteY18" fmla="*/ 388307 h 1826490"/>
              <a:gd name="connsiteX19" fmla="*/ 1277655 w 4359058"/>
              <a:gd name="connsiteY19" fmla="*/ 413359 h 1826490"/>
              <a:gd name="connsiteX20" fmla="*/ 1390389 w 4359058"/>
              <a:gd name="connsiteY20" fmla="*/ 438411 h 1826490"/>
              <a:gd name="connsiteX21" fmla="*/ 1465545 w 4359058"/>
              <a:gd name="connsiteY21" fmla="*/ 463463 h 1826490"/>
              <a:gd name="connsiteX22" fmla="*/ 1503124 w 4359058"/>
              <a:gd name="connsiteY22" fmla="*/ 475989 h 1826490"/>
              <a:gd name="connsiteX23" fmla="*/ 1590806 w 4359058"/>
              <a:gd name="connsiteY23" fmla="*/ 576197 h 1826490"/>
              <a:gd name="connsiteX24" fmla="*/ 1665962 w 4359058"/>
              <a:gd name="connsiteY24" fmla="*/ 663879 h 1826490"/>
              <a:gd name="connsiteX25" fmla="*/ 1703540 w 4359058"/>
              <a:gd name="connsiteY25" fmla="*/ 739035 h 1826490"/>
              <a:gd name="connsiteX26" fmla="*/ 1816274 w 4359058"/>
              <a:gd name="connsiteY26" fmla="*/ 801665 h 1826490"/>
              <a:gd name="connsiteX27" fmla="*/ 1891430 w 4359058"/>
              <a:gd name="connsiteY27" fmla="*/ 839243 h 1826490"/>
              <a:gd name="connsiteX28" fmla="*/ 1916482 w 4359058"/>
              <a:gd name="connsiteY28" fmla="*/ 864296 h 1826490"/>
              <a:gd name="connsiteX29" fmla="*/ 1954061 w 4359058"/>
              <a:gd name="connsiteY29" fmla="*/ 889348 h 1826490"/>
              <a:gd name="connsiteX30" fmla="*/ 1979113 w 4359058"/>
              <a:gd name="connsiteY30" fmla="*/ 926926 h 1826490"/>
              <a:gd name="connsiteX31" fmla="*/ 2016691 w 4359058"/>
              <a:gd name="connsiteY31" fmla="*/ 964504 h 1826490"/>
              <a:gd name="connsiteX32" fmla="*/ 2041743 w 4359058"/>
              <a:gd name="connsiteY32" fmla="*/ 1002082 h 1826490"/>
              <a:gd name="connsiteX33" fmla="*/ 2079321 w 4359058"/>
              <a:gd name="connsiteY33" fmla="*/ 1027134 h 1826490"/>
              <a:gd name="connsiteX34" fmla="*/ 2141951 w 4359058"/>
              <a:gd name="connsiteY34" fmla="*/ 1089764 h 1826490"/>
              <a:gd name="connsiteX35" fmla="*/ 2204581 w 4359058"/>
              <a:gd name="connsiteY35" fmla="*/ 1202498 h 1826490"/>
              <a:gd name="connsiteX36" fmla="*/ 2229633 w 4359058"/>
              <a:gd name="connsiteY36" fmla="*/ 1240076 h 1826490"/>
              <a:gd name="connsiteX37" fmla="*/ 2329841 w 4359058"/>
              <a:gd name="connsiteY37" fmla="*/ 1327759 h 1826490"/>
              <a:gd name="connsiteX38" fmla="*/ 2404998 w 4359058"/>
              <a:gd name="connsiteY38" fmla="*/ 1352811 h 1826490"/>
              <a:gd name="connsiteX39" fmla="*/ 2442576 w 4359058"/>
              <a:gd name="connsiteY39" fmla="*/ 1365337 h 1826490"/>
              <a:gd name="connsiteX40" fmla="*/ 2467628 w 4359058"/>
              <a:gd name="connsiteY40" fmla="*/ 1402915 h 1826490"/>
              <a:gd name="connsiteX41" fmla="*/ 2592888 w 4359058"/>
              <a:gd name="connsiteY41" fmla="*/ 1440493 h 1826490"/>
              <a:gd name="connsiteX42" fmla="*/ 2668044 w 4359058"/>
              <a:gd name="connsiteY42" fmla="*/ 1465545 h 1826490"/>
              <a:gd name="connsiteX43" fmla="*/ 2743200 w 4359058"/>
              <a:gd name="connsiteY43" fmla="*/ 1503123 h 1826490"/>
              <a:gd name="connsiteX44" fmla="*/ 2931091 w 4359058"/>
              <a:gd name="connsiteY44" fmla="*/ 1515649 h 1826490"/>
              <a:gd name="connsiteX45" fmla="*/ 3118981 w 4359058"/>
              <a:gd name="connsiteY45" fmla="*/ 1553227 h 1826490"/>
              <a:gd name="connsiteX46" fmla="*/ 3206663 w 4359058"/>
              <a:gd name="connsiteY46" fmla="*/ 1615857 h 1826490"/>
              <a:gd name="connsiteX47" fmla="*/ 3306871 w 4359058"/>
              <a:gd name="connsiteY47" fmla="*/ 1640909 h 1826490"/>
              <a:gd name="connsiteX48" fmla="*/ 3369502 w 4359058"/>
              <a:gd name="connsiteY48" fmla="*/ 1665961 h 1826490"/>
              <a:gd name="connsiteX49" fmla="*/ 3933173 w 4359058"/>
              <a:gd name="connsiteY49" fmla="*/ 1691013 h 1826490"/>
              <a:gd name="connsiteX50" fmla="*/ 4008329 w 4359058"/>
              <a:gd name="connsiteY50" fmla="*/ 1653435 h 1826490"/>
              <a:gd name="connsiteX51" fmla="*/ 4083485 w 4359058"/>
              <a:gd name="connsiteY51" fmla="*/ 1628383 h 1826490"/>
              <a:gd name="connsiteX52" fmla="*/ 4121063 w 4359058"/>
              <a:gd name="connsiteY52" fmla="*/ 1603331 h 1826490"/>
              <a:gd name="connsiteX53" fmla="*/ 4196219 w 4359058"/>
              <a:gd name="connsiteY53" fmla="*/ 1578279 h 1826490"/>
              <a:gd name="connsiteX54" fmla="*/ 4271376 w 4359058"/>
              <a:gd name="connsiteY54" fmla="*/ 1540701 h 1826490"/>
              <a:gd name="connsiteX55" fmla="*/ 4308954 w 4359058"/>
              <a:gd name="connsiteY55" fmla="*/ 1515649 h 1826490"/>
              <a:gd name="connsiteX56" fmla="*/ 4359058 w 4359058"/>
              <a:gd name="connsiteY56" fmla="*/ 1465545 h 182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826490">
                <a:moveTo>
                  <a:pt x="0" y="0"/>
                </a:moveTo>
                <a:cubicBezTo>
                  <a:pt x="137786" y="4175"/>
                  <a:pt x="275722" y="4879"/>
                  <a:pt x="413359" y="12526"/>
                </a:cubicBezTo>
                <a:cubicBezTo>
                  <a:pt x="426542" y="13258"/>
                  <a:pt x="439127" y="19147"/>
                  <a:pt x="450937" y="25052"/>
                </a:cubicBezTo>
                <a:cubicBezTo>
                  <a:pt x="464402" y="31785"/>
                  <a:pt x="474419" y="44818"/>
                  <a:pt x="488515" y="50104"/>
                </a:cubicBezTo>
                <a:cubicBezTo>
                  <a:pt x="508450" y="57579"/>
                  <a:pt x="530362" y="58012"/>
                  <a:pt x="551145" y="62630"/>
                </a:cubicBezTo>
                <a:cubicBezTo>
                  <a:pt x="567951" y="66365"/>
                  <a:pt x="584760" y="70209"/>
                  <a:pt x="601250" y="75156"/>
                </a:cubicBezTo>
                <a:cubicBezTo>
                  <a:pt x="626543" y="82744"/>
                  <a:pt x="676406" y="100208"/>
                  <a:pt x="676406" y="100208"/>
                </a:cubicBezTo>
                <a:cubicBezTo>
                  <a:pt x="688932" y="112734"/>
                  <a:pt x="698604" y="128997"/>
                  <a:pt x="713984" y="137786"/>
                </a:cubicBezTo>
                <a:cubicBezTo>
                  <a:pt x="728931" y="146327"/>
                  <a:pt x="747599" y="145365"/>
                  <a:pt x="764088" y="150312"/>
                </a:cubicBezTo>
                <a:lnTo>
                  <a:pt x="876822" y="187890"/>
                </a:lnTo>
                <a:cubicBezTo>
                  <a:pt x="889348" y="192065"/>
                  <a:pt x="901453" y="197827"/>
                  <a:pt x="914400" y="200416"/>
                </a:cubicBezTo>
                <a:cubicBezTo>
                  <a:pt x="935277" y="204591"/>
                  <a:pt x="956490" y="207340"/>
                  <a:pt x="977030" y="212942"/>
                </a:cubicBezTo>
                <a:cubicBezTo>
                  <a:pt x="1002507" y="219890"/>
                  <a:pt x="1027135" y="229643"/>
                  <a:pt x="1052187" y="237994"/>
                </a:cubicBezTo>
                <a:lnTo>
                  <a:pt x="1089765" y="250520"/>
                </a:lnTo>
                <a:cubicBezTo>
                  <a:pt x="1102291" y="263046"/>
                  <a:pt x="1112604" y="278272"/>
                  <a:pt x="1127343" y="288098"/>
                </a:cubicBezTo>
                <a:cubicBezTo>
                  <a:pt x="1138329" y="295422"/>
                  <a:pt x="1153111" y="294719"/>
                  <a:pt x="1164921" y="300624"/>
                </a:cubicBezTo>
                <a:cubicBezTo>
                  <a:pt x="1178386" y="307357"/>
                  <a:pt x="1189973" y="317325"/>
                  <a:pt x="1202499" y="325676"/>
                </a:cubicBezTo>
                <a:cubicBezTo>
                  <a:pt x="1206674" y="338202"/>
                  <a:pt x="1208232" y="351932"/>
                  <a:pt x="1215025" y="363254"/>
                </a:cubicBezTo>
                <a:cubicBezTo>
                  <a:pt x="1221101" y="373381"/>
                  <a:pt x="1230855" y="380929"/>
                  <a:pt x="1240077" y="388307"/>
                </a:cubicBezTo>
                <a:cubicBezTo>
                  <a:pt x="1251832" y="397712"/>
                  <a:pt x="1264190" y="406626"/>
                  <a:pt x="1277655" y="413359"/>
                </a:cubicBezTo>
                <a:cubicBezTo>
                  <a:pt x="1313493" y="431278"/>
                  <a:pt x="1351902" y="428789"/>
                  <a:pt x="1390389" y="438411"/>
                </a:cubicBezTo>
                <a:cubicBezTo>
                  <a:pt x="1416008" y="444816"/>
                  <a:pt x="1440493" y="455112"/>
                  <a:pt x="1465545" y="463463"/>
                </a:cubicBezTo>
                <a:lnTo>
                  <a:pt x="1503124" y="475989"/>
                </a:lnTo>
                <a:cubicBezTo>
                  <a:pt x="1609595" y="546970"/>
                  <a:pt x="1444669" y="430060"/>
                  <a:pt x="1590806" y="576197"/>
                </a:cubicBezTo>
                <a:cubicBezTo>
                  <a:pt x="1643146" y="628537"/>
                  <a:pt x="1617755" y="599603"/>
                  <a:pt x="1665962" y="663879"/>
                </a:cubicBezTo>
                <a:cubicBezTo>
                  <a:pt x="1674897" y="690684"/>
                  <a:pt x="1680686" y="719038"/>
                  <a:pt x="1703540" y="739035"/>
                </a:cubicBezTo>
                <a:cubicBezTo>
                  <a:pt x="1808859" y="831189"/>
                  <a:pt x="1741723" y="764389"/>
                  <a:pt x="1816274" y="801665"/>
                </a:cubicBezTo>
                <a:cubicBezTo>
                  <a:pt x="1913402" y="850229"/>
                  <a:pt x="1796977" y="807759"/>
                  <a:pt x="1891430" y="839243"/>
                </a:cubicBezTo>
                <a:cubicBezTo>
                  <a:pt x="1899781" y="847594"/>
                  <a:pt x="1907260" y="856918"/>
                  <a:pt x="1916482" y="864296"/>
                </a:cubicBezTo>
                <a:cubicBezTo>
                  <a:pt x="1928238" y="873701"/>
                  <a:pt x="1943416" y="878703"/>
                  <a:pt x="1954061" y="889348"/>
                </a:cubicBezTo>
                <a:cubicBezTo>
                  <a:pt x="1964706" y="899993"/>
                  <a:pt x="1969475" y="915361"/>
                  <a:pt x="1979113" y="926926"/>
                </a:cubicBezTo>
                <a:cubicBezTo>
                  <a:pt x="1990454" y="940535"/>
                  <a:pt x="2005350" y="950895"/>
                  <a:pt x="2016691" y="964504"/>
                </a:cubicBezTo>
                <a:cubicBezTo>
                  <a:pt x="2026329" y="976069"/>
                  <a:pt x="2031098" y="991437"/>
                  <a:pt x="2041743" y="1002082"/>
                </a:cubicBezTo>
                <a:cubicBezTo>
                  <a:pt x="2052388" y="1012727"/>
                  <a:pt x="2067991" y="1017221"/>
                  <a:pt x="2079321" y="1027134"/>
                </a:cubicBezTo>
                <a:cubicBezTo>
                  <a:pt x="2101540" y="1046576"/>
                  <a:pt x="2121074" y="1068887"/>
                  <a:pt x="2141951" y="1089764"/>
                </a:cubicBezTo>
                <a:cubicBezTo>
                  <a:pt x="2163998" y="1155906"/>
                  <a:pt x="2147153" y="1116356"/>
                  <a:pt x="2204581" y="1202498"/>
                </a:cubicBezTo>
                <a:lnTo>
                  <a:pt x="2229633" y="1240076"/>
                </a:lnTo>
                <a:cubicBezTo>
                  <a:pt x="2258860" y="1283916"/>
                  <a:pt x="2267212" y="1306883"/>
                  <a:pt x="2329841" y="1327759"/>
                </a:cubicBezTo>
                <a:lnTo>
                  <a:pt x="2404998" y="1352811"/>
                </a:lnTo>
                <a:lnTo>
                  <a:pt x="2442576" y="1365337"/>
                </a:lnTo>
                <a:cubicBezTo>
                  <a:pt x="2450927" y="1377863"/>
                  <a:pt x="2454862" y="1394936"/>
                  <a:pt x="2467628" y="1402915"/>
                </a:cubicBezTo>
                <a:cubicBezTo>
                  <a:pt x="2494881" y="1419948"/>
                  <a:pt x="2559041" y="1430339"/>
                  <a:pt x="2592888" y="1440493"/>
                </a:cubicBezTo>
                <a:cubicBezTo>
                  <a:pt x="2618181" y="1448081"/>
                  <a:pt x="2646072" y="1450897"/>
                  <a:pt x="2668044" y="1465545"/>
                </a:cubicBezTo>
                <a:cubicBezTo>
                  <a:pt x="2692956" y="1482153"/>
                  <a:pt x="2712084" y="1499666"/>
                  <a:pt x="2743200" y="1503123"/>
                </a:cubicBezTo>
                <a:cubicBezTo>
                  <a:pt x="2805585" y="1510055"/>
                  <a:pt x="2868461" y="1511474"/>
                  <a:pt x="2931091" y="1515649"/>
                </a:cubicBezTo>
                <a:cubicBezTo>
                  <a:pt x="3042116" y="1552657"/>
                  <a:pt x="2980001" y="1537785"/>
                  <a:pt x="3118981" y="1553227"/>
                </a:cubicBezTo>
                <a:cubicBezTo>
                  <a:pt x="3291986" y="1639730"/>
                  <a:pt x="3054318" y="1514294"/>
                  <a:pt x="3206663" y="1615857"/>
                </a:cubicBezTo>
                <a:cubicBezTo>
                  <a:pt x="3224698" y="1627881"/>
                  <a:pt x="3295373" y="1637460"/>
                  <a:pt x="3306871" y="1640909"/>
                </a:cubicBezTo>
                <a:cubicBezTo>
                  <a:pt x="3328408" y="1647370"/>
                  <a:pt x="3348625" y="1657610"/>
                  <a:pt x="3369502" y="1665961"/>
                </a:cubicBezTo>
                <a:cubicBezTo>
                  <a:pt x="3530031" y="1826490"/>
                  <a:pt x="3400114" y="1714704"/>
                  <a:pt x="3933173" y="1691013"/>
                </a:cubicBezTo>
                <a:cubicBezTo>
                  <a:pt x="3971242" y="1689321"/>
                  <a:pt x="3975489" y="1668030"/>
                  <a:pt x="4008329" y="1653435"/>
                </a:cubicBezTo>
                <a:cubicBezTo>
                  <a:pt x="4032460" y="1642710"/>
                  <a:pt x="4061513" y="1643031"/>
                  <a:pt x="4083485" y="1628383"/>
                </a:cubicBezTo>
                <a:cubicBezTo>
                  <a:pt x="4096011" y="1620032"/>
                  <a:pt x="4107306" y="1609445"/>
                  <a:pt x="4121063" y="1603331"/>
                </a:cubicBezTo>
                <a:cubicBezTo>
                  <a:pt x="4145194" y="1592606"/>
                  <a:pt x="4174247" y="1592927"/>
                  <a:pt x="4196219" y="1578279"/>
                </a:cubicBezTo>
                <a:cubicBezTo>
                  <a:pt x="4303921" y="1506480"/>
                  <a:pt x="4167650" y="1592564"/>
                  <a:pt x="4271376" y="1540701"/>
                </a:cubicBezTo>
                <a:cubicBezTo>
                  <a:pt x="4284841" y="1533968"/>
                  <a:pt x="4296428" y="1524000"/>
                  <a:pt x="4308954" y="1515649"/>
                </a:cubicBezTo>
                <a:cubicBezTo>
                  <a:pt x="4339185" y="1470303"/>
                  <a:pt x="4320541" y="1484804"/>
                  <a:pt x="4359058" y="1465545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954213" y="2379663"/>
            <a:ext cx="4359275" cy="1257300"/>
          </a:xfrm>
          <a:custGeom>
            <a:avLst/>
            <a:gdLst>
              <a:gd name="connsiteX0" fmla="*/ 0 w 4359058"/>
              <a:gd name="connsiteY0" fmla="*/ 989556 h 1257062"/>
              <a:gd name="connsiteX1" fmla="*/ 100208 w 4359058"/>
              <a:gd name="connsiteY1" fmla="*/ 1039660 h 1257062"/>
              <a:gd name="connsiteX2" fmla="*/ 137787 w 4359058"/>
              <a:gd name="connsiteY2" fmla="*/ 1052187 h 1257062"/>
              <a:gd name="connsiteX3" fmla="*/ 338203 w 4359058"/>
              <a:gd name="connsiteY3" fmla="*/ 1077239 h 1257062"/>
              <a:gd name="connsiteX4" fmla="*/ 413359 w 4359058"/>
              <a:gd name="connsiteY4" fmla="*/ 1102291 h 1257062"/>
              <a:gd name="connsiteX5" fmla="*/ 450937 w 4359058"/>
              <a:gd name="connsiteY5" fmla="*/ 1114817 h 1257062"/>
              <a:gd name="connsiteX6" fmla="*/ 526093 w 4359058"/>
              <a:gd name="connsiteY6" fmla="*/ 1164921 h 1257062"/>
              <a:gd name="connsiteX7" fmla="*/ 739036 w 4359058"/>
              <a:gd name="connsiteY7" fmla="*/ 1215025 h 1257062"/>
              <a:gd name="connsiteX8" fmla="*/ 776614 w 4359058"/>
              <a:gd name="connsiteY8" fmla="*/ 1227551 h 1257062"/>
              <a:gd name="connsiteX9" fmla="*/ 876822 w 4359058"/>
              <a:gd name="connsiteY9" fmla="*/ 1252603 h 1257062"/>
              <a:gd name="connsiteX10" fmla="*/ 1252603 w 4359058"/>
              <a:gd name="connsiteY10" fmla="*/ 1240077 h 1257062"/>
              <a:gd name="connsiteX11" fmla="*/ 1327759 w 4359058"/>
              <a:gd name="connsiteY11" fmla="*/ 1177447 h 1257062"/>
              <a:gd name="connsiteX12" fmla="*/ 1402915 w 4359058"/>
              <a:gd name="connsiteY12" fmla="*/ 1152395 h 1257062"/>
              <a:gd name="connsiteX13" fmla="*/ 1453019 w 4359058"/>
              <a:gd name="connsiteY13" fmla="*/ 1139869 h 1257062"/>
              <a:gd name="connsiteX14" fmla="*/ 1565754 w 4359058"/>
              <a:gd name="connsiteY14" fmla="*/ 1127343 h 1257062"/>
              <a:gd name="connsiteX15" fmla="*/ 1653436 w 4359058"/>
              <a:gd name="connsiteY15" fmla="*/ 1114817 h 1257062"/>
              <a:gd name="connsiteX16" fmla="*/ 1766170 w 4359058"/>
              <a:gd name="connsiteY16" fmla="*/ 1077239 h 1257062"/>
              <a:gd name="connsiteX17" fmla="*/ 1803748 w 4359058"/>
              <a:gd name="connsiteY17" fmla="*/ 1064713 h 1257062"/>
              <a:gd name="connsiteX18" fmla="*/ 1891430 w 4359058"/>
              <a:gd name="connsiteY18" fmla="*/ 1052187 h 1257062"/>
              <a:gd name="connsiteX19" fmla="*/ 1916482 w 4359058"/>
              <a:gd name="connsiteY19" fmla="*/ 1027134 h 1257062"/>
              <a:gd name="connsiteX20" fmla="*/ 1979113 w 4359058"/>
              <a:gd name="connsiteY20" fmla="*/ 1014608 h 1257062"/>
              <a:gd name="connsiteX21" fmla="*/ 2091847 w 4359058"/>
              <a:gd name="connsiteY21" fmla="*/ 989556 h 1257062"/>
              <a:gd name="connsiteX22" fmla="*/ 2167003 w 4359058"/>
              <a:gd name="connsiteY22" fmla="*/ 939452 h 1257062"/>
              <a:gd name="connsiteX23" fmla="*/ 2204581 w 4359058"/>
              <a:gd name="connsiteY23" fmla="*/ 914400 h 1257062"/>
              <a:gd name="connsiteX24" fmla="*/ 2279737 w 4359058"/>
              <a:gd name="connsiteY24" fmla="*/ 889348 h 1257062"/>
              <a:gd name="connsiteX25" fmla="*/ 2317315 w 4359058"/>
              <a:gd name="connsiteY25" fmla="*/ 876822 h 1257062"/>
              <a:gd name="connsiteX26" fmla="*/ 2354893 w 4359058"/>
              <a:gd name="connsiteY26" fmla="*/ 851770 h 1257062"/>
              <a:gd name="connsiteX27" fmla="*/ 2480154 w 4359058"/>
              <a:gd name="connsiteY27" fmla="*/ 814192 h 1257062"/>
              <a:gd name="connsiteX28" fmla="*/ 2592888 w 4359058"/>
              <a:gd name="connsiteY28" fmla="*/ 789140 h 1257062"/>
              <a:gd name="connsiteX29" fmla="*/ 2668044 w 4359058"/>
              <a:gd name="connsiteY29" fmla="*/ 751562 h 1257062"/>
              <a:gd name="connsiteX30" fmla="*/ 2718148 w 4359058"/>
              <a:gd name="connsiteY30" fmla="*/ 739036 h 1257062"/>
              <a:gd name="connsiteX31" fmla="*/ 2768252 w 4359058"/>
              <a:gd name="connsiteY31" fmla="*/ 713984 h 1257062"/>
              <a:gd name="connsiteX32" fmla="*/ 2918565 w 4359058"/>
              <a:gd name="connsiteY32" fmla="*/ 688932 h 1257062"/>
              <a:gd name="connsiteX33" fmla="*/ 3043825 w 4359058"/>
              <a:gd name="connsiteY33" fmla="*/ 663880 h 1257062"/>
              <a:gd name="connsiteX34" fmla="*/ 3093929 w 4359058"/>
              <a:gd name="connsiteY34" fmla="*/ 651354 h 1257062"/>
              <a:gd name="connsiteX35" fmla="*/ 3169085 w 4359058"/>
              <a:gd name="connsiteY35" fmla="*/ 626302 h 1257062"/>
              <a:gd name="connsiteX36" fmla="*/ 3206663 w 4359058"/>
              <a:gd name="connsiteY36" fmla="*/ 613776 h 1257062"/>
              <a:gd name="connsiteX37" fmla="*/ 3256767 w 4359058"/>
              <a:gd name="connsiteY37" fmla="*/ 601250 h 1257062"/>
              <a:gd name="connsiteX38" fmla="*/ 3331924 w 4359058"/>
              <a:gd name="connsiteY38" fmla="*/ 576197 h 1257062"/>
              <a:gd name="connsiteX39" fmla="*/ 3369502 w 4359058"/>
              <a:gd name="connsiteY39" fmla="*/ 563671 h 1257062"/>
              <a:gd name="connsiteX40" fmla="*/ 3432132 w 4359058"/>
              <a:gd name="connsiteY40" fmla="*/ 551145 h 1257062"/>
              <a:gd name="connsiteX41" fmla="*/ 3507288 w 4359058"/>
              <a:gd name="connsiteY41" fmla="*/ 526093 h 1257062"/>
              <a:gd name="connsiteX42" fmla="*/ 3594970 w 4359058"/>
              <a:gd name="connsiteY42" fmla="*/ 501041 h 1257062"/>
              <a:gd name="connsiteX43" fmla="*/ 3645074 w 4359058"/>
              <a:gd name="connsiteY43" fmla="*/ 475989 h 1257062"/>
              <a:gd name="connsiteX44" fmla="*/ 3682652 w 4359058"/>
              <a:gd name="connsiteY44" fmla="*/ 463463 h 1257062"/>
              <a:gd name="connsiteX45" fmla="*/ 3770335 w 4359058"/>
              <a:gd name="connsiteY45" fmla="*/ 413359 h 1257062"/>
              <a:gd name="connsiteX46" fmla="*/ 3807913 w 4359058"/>
              <a:gd name="connsiteY46" fmla="*/ 400833 h 1257062"/>
              <a:gd name="connsiteX47" fmla="*/ 3983277 w 4359058"/>
              <a:gd name="connsiteY47" fmla="*/ 300625 h 1257062"/>
              <a:gd name="connsiteX48" fmla="*/ 4020855 w 4359058"/>
              <a:gd name="connsiteY48" fmla="*/ 275573 h 1257062"/>
              <a:gd name="connsiteX49" fmla="*/ 4058433 w 4359058"/>
              <a:gd name="connsiteY49" fmla="*/ 250521 h 1257062"/>
              <a:gd name="connsiteX50" fmla="*/ 4096011 w 4359058"/>
              <a:gd name="connsiteY50" fmla="*/ 237995 h 1257062"/>
              <a:gd name="connsiteX51" fmla="*/ 4133589 w 4359058"/>
              <a:gd name="connsiteY51" fmla="*/ 212943 h 1257062"/>
              <a:gd name="connsiteX52" fmla="*/ 4208745 w 4359058"/>
              <a:gd name="connsiteY52" fmla="*/ 187891 h 1257062"/>
              <a:gd name="connsiteX53" fmla="*/ 4233798 w 4359058"/>
              <a:gd name="connsiteY53" fmla="*/ 162839 h 1257062"/>
              <a:gd name="connsiteX54" fmla="*/ 4283902 w 4359058"/>
              <a:gd name="connsiteY54" fmla="*/ 87682 h 1257062"/>
              <a:gd name="connsiteX55" fmla="*/ 4321480 w 4359058"/>
              <a:gd name="connsiteY55" fmla="*/ 62630 h 1257062"/>
              <a:gd name="connsiteX56" fmla="*/ 4359058 w 4359058"/>
              <a:gd name="connsiteY56" fmla="*/ 0 h 12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359058" h="1257062">
                <a:moveTo>
                  <a:pt x="0" y="989556"/>
                </a:moveTo>
                <a:cubicBezTo>
                  <a:pt x="162987" y="1016720"/>
                  <a:pt x="17808" y="973740"/>
                  <a:pt x="100208" y="1039660"/>
                </a:cubicBezTo>
                <a:cubicBezTo>
                  <a:pt x="110519" y="1047908"/>
                  <a:pt x="124977" y="1048984"/>
                  <a:pt x="137787" y="1052187"/>
                </a:cubicBezTo>
                <a:cubicBezTo>
                  <a:pt x="211740" y="1070676"/>
                  <a:pt x="252648" y="1069461"/>
                  <a:pt x="338203" y="1077239"/>
                </a:cubicBezTo>
                <a:lnTo>
                  <a:pt x="413359" y="1102291"/>
                </a:lnTo>
                <a:cubicBezTo>
                  <a:pt x="425885" y="1106466"/>
                  <a:pt x="439951" y="1107493"/>
                  <a:pt x="450937" y="1114817"/>
                </a:cubicBezTo>
                <a:lnTo>
                  <a:pt x="526093" y="1164921"/>
                </a:lnTo>
                <a:cubicBezTo>
                  <a:pt x="587520" y="1257062"/>
                  <a:pt x="529631" y="1191758"/>
                  <a:pt x="739036" y="1215025"/>
                </a:cubicBezTo>
                <a:cubicBezTo>
                  <a:pt x="752159" y="1216483"/>
                  <a:pt x="763805" y="1224349"/>
                  <a:pt x="776614" y="1227551"/>
                </a:cubicBezTo>
                <a:lnTo>
                  <a:pt x="876822" y="1252603"/>
                </a:lnTo>
                <a:cubicBezTo>
                  <a:pt x="1002082" y="1248428"/>
                  <a:pt x="1127788" y="1251424"/>
                  <a:pt x="1252603" y="1240077"/>
                </a:cubicBezTo>
                <a:cubicBezTo>
                  <a:pt x="1279292" y="1237651"/>
                  <a:pt x="1309692" y="1187484"/>
                  <a:pt x="1327759" y="1177447"/>
                </a:cubicBezTo>
                <a:cubicBezTo>
                  <a:pt x="1350843" y="1164623"/>
                  <a:pt x="1377296" y="1158800"/>
                  <a:pt x="1402915" y="1152395"/>
                </a:cubicBezTo>
                <a:cubicBezTo>
                  <a:pt x="1419616" y="1148220"/>
                  <a:pt x="1436004" y="1142487"/>
                  <a:pt x="1453019" y="1139869"/>
                </a:cubicBezTo>
                <a:cubicBezTo>
                  <a:pt x="1490389" y="1134120"/>
                  <a:pt x="1528236" y="1132033"/>
                  <a:pt x="1565754" y="1127343"/>
                </a:cubicBezTo>
                <a:cubicBezTo>
                  <a:pt x="1595050" y="1123681"/>
                  <a:pt x="1624209" y="1118992"/>
                  <a:pt x="1653436" y="1114817"/>
                </a:cubicBezTo>
                <a:lnTo>
                  <a:pt x="1766170" y="1077239"/>
                </a:lnTo>
                <a:cubicBezTo>
                  <a:pt x="1778696" y="1073064"/>
                  <a:pt x="1790677" y="1066580"/>
                  <a:pt x="1803748" y="1064713"/>
                </a:cubicBezTo>
                <a:lnTo>
                  <a:pt x="1891430" y="1052187"/>
                </a:lnTo>
                <a:cubicBezTo>
                  <a:pt x="1899781" y="1043836"/>
                  <a:pt x="1905627" y="1031786"/>
                  <a:pt x="1916482" y="1027134"/>
                </a:cubicBezTo>
                <a:cubicBezTo>
                  <a:pt x="1936051" y="1018747"/>
                  <a:pt x="1958166" y="1018417"/>
                  <a:pt x="1979113" y="1014608"/>
                </a:cubicBezTo>
                <a:cubicBezTo>
                  <a:pt x="2000332" y="1010750"/>
                  <a:pt x="2064986" y="1004479"/>
                  <a:pt x="2091847" y="989556"/>
                </a:cubicBezTo>
                <a:cubicBezTo>
                  <a:pt x="2118167" y="974934"/>
                  <a:pt x="2141951" y="956153"/>
                  <a:pt x="2167003" y="939452"/>
                </a:cubicBezTo>
                <a:cubicBezTo>
                  <a:pt x="2179529" y="931101"/>
                  <a:pt x="2190299" y="919161"/>
                  <a:pt x="2204581" y="914400"/>
                </a:cubicBezTo>
                <a:lnTo>
                  <a:pt x="2279737" y="889348"/>
                </a:lnTo>
                <a:cubicBezTo>
                  <a:pt x="2292263" y="885173"/>
                  <a:pt x="2306329" y="884146"/>
                  <a:pt x="2317315" y="876822"/>
                </a:cubicBezTo>
                <a:cubicBezTo>
                  <a:pt x="2329841" y="868471"/>
                  <a:pt x="2341136" y="857884"/>
                  <a:pt x="2354893" y="851770"/>
                </a:cubicBezTo>
                <a:cubicBezTo>
                  <a:pt x="2386117" y="837893"/>
                  <a:pt x="2443719" y="822289"/>
                  <a:pt x="2480154" y="814192"/>
                </a:cubicBezTo>
                <a:cubicBezTo>
                  <a:pt x="2538271" y="801277"/>
                  <a:pt x="2539429" y="804414"/>
                  <a:pt x="2592888" y="789140"/>
                </a:cubicBezTo>
                <a:cubicBezTo>
                  <a:pt x="2698450" y="758979"/>
                  <a:pt x="2558250" y="798617"/>
                  <a:pt x="2668044" y="751562"/>
                </a:cubicBezTo>
                <a:cubicBezTo>
                  <a:pt x="2683867" y="744781"/>
                  <a:pt x="2702029" y="745081"/>
                  <a:pt x="2718148" y="739036"/>
                </a:cubicBezTo>
                <a:cubicBezTo>
                  <a:pt x="2735632" y="732480"/>
                  <a:pt x="2750768" y="720540"/>
                  <a:pt x="2768252" y="713984"/>
                </a:cubicBezTo>
                <a:cubicBezTo>
                  <a:pt x="2813354" y="697071"/>
                  <a:pt x="2874914" y="696207"/>
                  <a:pt x="2918565" y="688932"/>
                </a:cubicBezTo>
                <a:cubicBezTo>
                  <a:pt x="2960566" y="681932"/>
                  <a:pt x="3002516" y="674207"/>
                  <a:pt x="3043825" y="663880"/>
                </a:cubicBezTo>
                <a:cubicBezTo>
                  <a:pt x="3060526" y="659705"/>
                  <a:pt x="3077440" y="656301"/>
                  <a:pt x="3093929" y="651354"/>
                </a:cubicBezTo>
                <a:cubicBezTo>
                  <a:pt x="3119222" y="643766"/>
                  <a:pt x="3144033" y="634653"/>
                  <a:pt x="3169085" y="626302"/>
                </a:cubicBezTo>
                <a:cubicBezTo>
                  <a:pt x="3181611" y="622127"/>
                  <a:pt x="3193854" y="616978"/>
                  <a:pt x="3206663" y="613776"/>
                </a:cubicBezTo>
                <a:cubicBezTo>
                  <a:pt x="3223364" y="609601"/>
                  <a:pt x="3240278" y="606197"/>
                  <a:pt x="3256767" y="601250"/>
                </a:cubicBezTo>
                <a:cubicBezTo>
                  <a:pt x="3282061" y="593662"/>
                  <a:pt x="3306872" y="584548"/>
                  <a:pt x="3331924" y="576197"/>
                </a:cubicBezTo>
                <a:cubicBezTo>
                  <a:pt x="3344450" y="572022"/>
                  <a:pt x="3356555" y="566260"/>
                  <a:pt x="3369502" y="563671"/>
                </a:cubicBezTo>
                <a:cubicBezTo>
                  <a:pt x="3390379" y="559496"/>
                  <a:pt x="3411592" y="556747"/>
                  <a:pt x="3432132" y="551145"/>
                </a:cubicBezTo>
                <a:cubicBezTo>
                  <a:pt x="3457609" y="544197"/>
                  <a:pt x="3481669" y="532498"/>
                  <a:pt x="3507288" y="526093"/>
                </a:cubicBezTo>
                <a:cubicBezTo>
                  <a:pt x="3532713" y="519737"/>
                  <a:pt x="3569812" y="511823"/>
                  <a:pt x="3594970" y="501041"/>
                </a:cubicBezTo>
                <a:cubicBezTo>
                  <a:pt x="3612133" y="493685"/>
                  <a:pt x="3627911" y="483345"/>
                  <a:pt x="3645074" y="475989"/>
                </a:cubicBezTo>
                <a:cubicBezTo>
                  <a:pt x="3657210" y="470788"/>
                  <a:pt x="3670842" y="469368"/>
                  <a:pt x="3682652" y="463463"/>
                </a:cubicBezTo>
                <a:cubicBezTo>
                  <a:pt x="3808449" y="400564"/>
                  <a:pt x="3616612" y="479239"/>
                  <a:pt x="3770335" y="413359"/>
                </a:cubicBezTo>
                <a:cubicBezTo>
                  <a:pt x="3782471" y="408158"/>
                  <a:pt x="3795893" y="406297"/>
                  <a:pt x="3807913" y="400833"/>
                </a:cubicBezTo>
                <a:cubicBezTo>
                  <a:pt x="3907807" y="355427"/>
                  <a:pt x="3899013" y="356801"/>
                  <a:pt x="3983277" y="300625"/>
                </a:cubicBezTo>
                <a:lnTo>
                  <a:pt x="4020855" y="275573"/>
                </a:lnTo>
                <a:cubicBezTo>
                  <a:pt x="4033381" y="267222"/>
                  <a:pt x="4044151" y="255282"/>
                  <a:pt x="4058433" y="250521"/>
                </a:cubicBezTo>
                <a:cubicBezTo>
                  <a:pt x="4070959" y="246346"/>
                  <a:pt x="4084201" y="243900"/>
                  <a:pt x="4096011" y="237995"/>
                </a:cubicBezTo>
                <a:cubicBezTo>
                  <a:pt x="4109476" y="231262"/>
                  <a:pt x="4119832" y="219057"/>
                  <a:pt x="4133589" y="212943"/>
                </a:cubicBezTo>
                <a:cubicBezTo>
                  <a:pt x="4157720" y="202218"/>
                  <a:pt x="4208745" y="187891"/>
                  <a:pt x="4208745" y="187891"/>
                </a:cubicBezTo>
                <a:cubicBezTo>
                  <a:pt x="4217096" y="179540"/>
                  <a:pt x="4226712" y="172287"/>
                  <a:pt x="4233798" y="162839"/>
                </a:cubicBezTo>
                <a:cubicBezTo>
                  <a:pt x="4251863" y="138752"/>
                  <a:pt x="4258850" y="104383"/>
                  <a:pt x="4283902" y="87682"/>
                </a:cubicBezTo>
                <a:lnTo>
                  <a:pt x="4321480" y="62630"/>
                </a:lnTo>
                <a:cubicBezTo>
                  <a:pt x="4351711" y="17284"/>
                  <a:pt x="4339799" y="38517"/>
                  <a:pt x="4359058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86200" y="4495800"/>
            <a:ext cx="280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</a:rPr>
              <a:t>Many training examples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029200" y="3048000"/>
            <a:ext cx="2659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Few training examples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43100" y="1905000"/>
            <a:ext cx="57531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2952" name="Group 12"/>
          <p:cNvGrpSpPr>
            <a:grpSpLocks/>
          </p:cNvGrpSpPr>
          <p:nvPr/>
        </p:nvGrpSpPr>
        <p:grpSpPr bwMode="auto">
          <a:xfrm>
            <a:off x="1535113" y="2668588"/>
            <a:ext cx="5329237" cy="3629025"/>
            <a:chOff x="1535703" y="2667794"/>
            <a:chExt cx="5328227" cy="3630493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674" y="4267053"/>
              <a:ext cx="3200106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905520" y="5867900"/>
              <a:ext cx="4418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57" name="TextBox 7"/>
            <p:cNvSpPr txBox="1">
              <a:spLocks noChangeArrowheads="1"/>
            </p:cNvSpPr>
            <p:nvPr/>
          </p:nvSpPr>
          <p:spPr bwMode="auto">
            <a:xfrm>
              <a:off x="3550796" y="5867400"/>
              <a:ext cx="13260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Complexity</a:t>
              </a:r>
            </a:p>
          </p:txBody>
        </p:sp>
        <p:sp>
          <p:nvSpPr>
            <p:cNvPr id="82958" name="TextBox 8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10727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rgbClr val="000000"/>
                  </a:solidFill>
                </a:rPr>
                <a:t>Low Bias</a:t>
              </a:r>
            </a:p>
            <a:p>
              <a:pPr eaLnBrk="1" hangingPunct="1"/>
              <a:r>
                <a:rPr lang="en-US" sz="1100">
                  <a:solidFill>
                    <a:srgbClr val="000000"/>
                  </a:solidFill>
                </a:rPr>
                <a:t>High Variance</a:t>
              </a:r>
            </a:p>
          </p:txBody>
        </p:sp>
        <p:sp>
          <p:nvSpPr>
            <p:cNvPr id="82959" name="TextBox 9"/>
            <p:cNvSpPr txBox="1">
              <a:spLocks noChangeArrowheads="1"/>
            </p:cNvSpPr>
            <p:nvPr/>
          </p:nvSpPr>
          <p:spPr bwMode="auto">
            <a:xfrm>
              <a:off x="1676400" y="5867400"/>
              <a:ext cx="10406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100">
                  <a:solidFill>
                    <a:srgbClr val="000000"/>
                  </a:solidFill>
                </a:rPr>
                <a:t>High Bias</a:t>
              </a:r>
            </a:p>
            <a:p>
              <a:pPr eaLnBrk="1" hangingPunct="1"/>
              <a:r>
                <a:rPr lang="en-US" sz="1100">
                  <a:solidFill>
                    <a:srgbClr val="000000"/>
                  </a:solidFill>
                </a:rPr>
                <a:t>Low Variance</a:t>
              </a:r>
            </a:p>
          </p:txBody>
        </p:sp>
        <p:sp>
          <p:nvSpPr>
            <p:cNvPr id="82960" name="TextBox 10"/>
            <p:cNvSpPr txBox="1">
              <a:spLocks noChangeArrowheads="1"/>
            </p:cNvSpPr>
            <p:nvPr/>
          </p:nvSpPr>
          <p:spPr bwMode="auto">
            <a:xfrm rot="-5400000">
              <a:off x="1127593" y="4141670"/>
              <a:ext cx="1185483" cy="369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Test Error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43100" y="3810000"/>
            <a:ext cx="47625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75538" y="6581775"/>
            <a:ext cx="16684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cs typeface="+mn-cs"/>
              </a:rPr>
              <a:t>Hoiem</a:t>
            </a:r>
            <a:endParaRPr lang="en-US" sz="1200" dirty="0">
              <a:solidFill>
                <a:schemeClr val="bg1">
                  <a:lumMod val="65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5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2" descr="C:\Users\hays\Desktop\143 Computer Vision\slides\07\machine_learning_spect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807720" y="2438400"/>
            <a:ext cx="8153400" cy="15240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0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Training Size</a:t>
            </a:r>
          </a:p>
        </p:txBody>
      </p:sp>
      <p:sp>
        <p:nvSpPr>
          <p:cNvPr id="10" name="Freeform 9"/>
          <p:cNvSpPr/>
          <p:nvPr/>
        </p:nvSpPr>
        <p:spPr>
          <a:xfrm>
            <a:off x="1928813" y="3644900"/>
            <a:ext cx="4384675" cy="1349375"/>
          </a:xfrm>
          <a:custGeom>
            <a:avLst/>
            <a:gdLst>
              <a:gd name="connsiteX0" fmla="*/ 0 w 4384110"/>
              <a:gd name="connsiteY0" fmla="*/ 0 h 1349049"/>
              <a:gd name="connsiteX1" fmla="*/ 25052 w 4384110"/>
              <a:gd name="connsiteY1" fmla="*/ 112734 h 1349049"/>
              <a:gd name="connsiteX2" fmla="*/ 75156 w 4384110"/>
              <a:gd name="connsiteY2" fmla="*/ 187890 h 1349049"/>
              <a:gd name="connsiteX3" fmla="*/ 112734 w 4384110"/>
              <a:gd name="connsiteY3" fmla="*/ 212942 h 1349049"/>
              <a:gd name="connsiteX4" fmla="*/ 137787 w 4384110"/>
              <a:gd name="connsiteY4" fmla="*/ 237994 h 1349049"/>
              <a:gd name="connsiteX5" fmla="*/ 212943 w 4384110"/>
              <a:gd name="connsiteY5" fmla="*/ 263047 h 1349049"/>
              <a:gd name="connsiteX6" fmla="*/ 250521 w 4384110"/>
              <a:gd name="connsiteY6" fmla="*/ 275573 h 1349049"/>
              <a:gd name="connsiteX7" fmla="*/ 275573 w 4384110"/>
              <a:gd name="connsiteY7" fmla="*/ 313151 h 1349049"/>
              <a:gd name="connsiteX8" fmla="*/ 313151 w 4384110"/>
              <a:gd name="connsiteY8" fmla="*/ 325677 h 1349049"/>
              <a:gd name="connsiteX9" fmla="*/ 350729 w 4384110"/>
              <a:gd name="connsiteY9" fmla="*/ 350729 h 1349049"/>
              <a:gd name="connsiteX10" fmla="*/ 425885 w 4384110"/>
              <a:gd name="connsiteY10" fmla="*/ 375781 h 1349049"/>
              <a:gd name="connsiteX11" fmla="*/ 463463 w 4384110"/>
              <a:gd name="connsiteY11" fmla="*/ 388307 h 1349049"/>
              <a:gd name="connsiteX12" fmla="*/ 513567 w 4384110"/>
              <a:gd name="connsiteY12" fmla="*/ 400833 h 1349049"/>
              <a:gd name="connsiteX13" fmla="*/ 563671 w 4384110"/>
              <a:gd name="connsiteY13" fmla="*/ 425885 h 1349049"/>
              <a:gd name="connsiteX14" fmla="*/ 651354 w 4384110"/>
              <a:gd name="connsiteY14" fmla="*/ 450937 h 1349049"/>
              <a:gd name="connsiteX15" fmla="*/ 688932 w 4384110"/>
              <a:gd name="connsiteY15" fmla="*/ 475989 h 1349049"/>
              <a:gd name="connsiteX16" fmla="*/ 776614 w 4384110"/>
              <a:gd name="connsiteY16" fmla="*/ 501041 h 1349049"/>
              <a:gd name="connsiteX17" fmla="*/ 814192 w 4384110"/>
              <a:gd name="connsiteY17" fmla="*/ 526093 h 1349049"/>
              <a:gd name="connsiteX18" fmla="*/ 939452 w 4384110"/>
              <a:gd name="connsiteY18" fmla="*/ 563671 h 1349049"/>
              <a:gd name="connsiteX19" fmla="*/ 977030 w 4384110"/>
              <a:gd name="connsiteY19" fmla="*/ 588723 h 1349049"/>
              <a:gd name="connsiteX20" fmla="*/ 1064713 w 4384110"/>
              <a:gd name="connsiteY20" fmla="*/ 613775 h 1349049"/>
              <a:gd name="connsiteX21" fmla="*/ 1139869 w 4384110"/>
              <a:gd name="connsiteY21" fmla="*/ 638827 h 1349049"/>
              <a:gd name="connsiteX22" fmla="*/ 1177447 w 4384110"/>
              <a:gd name="connsiteY22" fmla="*/ 651353 h 1349049"/>
              <a:gd name="connsiteX23" fmla="*/ 1215025 w 4384110"/>
              <a:gd name="connsiteY23" fmla="*/ 676405 h 1349049"/>
              <a:gd name="connsiteX24" fmla="*/ 1277655 w 4384110"/>
              <a:gd name="connsiteY24" fmla="*/ 688931 h 1349049"/>
              <a:gd name="connsiteX25" fmla="*/ 1315233 w 4384110"/>
              <a:gd name="connsiteY25" fmla="*/ 713984 h 1349049"/>
              <a:gd name="connsiteX26" fmla="*/ 1402915 w 4384110"/>
              <a:gd name="connsiteY26" fmla="*/ 739036 h 1349049"/>
              <a:gd name="connsiteX27" fmla="*/ 1478071 w 4384110"/>
              <a:gd name="connsiteY27" fmla="*/ 789140 h 1349049"/>
              <a:gd name="connsiteX28" fmla="*/ 1515650 w 4384110"/>
              <a:gd name="connsiteY28" fmla="*/ 814192 h 1349049"/>
              <a:gd name="connsiteX29" fmla="*/ 1665962 w 4384110"/>
              <a:gd name="connsiteY29" fmla="*/ 864296 h 1349049"/>
              <a:gd name="connsiteX30" fmla="*/ 1703540 w 4384110"/>
              <a:gd name="connsiteY30" fmla="*/ 876822 h 1349049"/>
              <a:gd name="connsiteX31" fmla="*/ 1741118 w 4384110"/>
              <a:gd name="connsiteY31" fmla="*/ 889348 h 1349049"/>
              <a:gd name="connsiteX32" fmla="*/ 1853852 w 4384110"/>
              <a:gd name="connsiteY32" fmla="*/ 951978 h 1349049"/>
              <a:gd name="connsiteX33" fmla="*/ 1891430 w 4384110"/>
              <a:gd name="connsiteY33" fmla="*/ 977030 h 1349049"/>
              <a:gd name="connsiteX34" fmla="*/ 1929008 w 4384110"/>
              <a:gd name="connsiteY34" fmla="*/ 1014608 h 1349049"/>
              <a:gd name="connsiteX35" fmla="*/ 2004165 w 4384110"/>
              <a:gd name="connsiteY35" fmla="*/ 1039660 h 1349049"/>
              <a:gd name="connsiteX36" fmla="*/ 2041743 w 4384110"/>
              <a:gd name="connsiteY36" fmla="*/ 1052186 h 1349049"/>
              <a:gd name="connsiteX37" fmla="*/ 2718148 w 4384110"/>
              <a:gd name="connsiteY37" fmla="*/ 1077238 h 1349049"/>
              <a:gd name="connsiteX38" fmla="*/ 2956143 w 4384110"/>
              <a:gd name="connsiteY38" fmla="*/ 1102290 h 1349049"/>
              <a:gd name="connsiteX39" fmla="*/ 3018773 w 4384110"/>
              <a:gd name="connsiteY39" fmla="*/ 1114816 h 1349049"/>
              <a:gd name="connsiteX40" fmla="*/ 3081403 w 4384110"/>
              <a:gd name="connsiteY40" fmla="*/ 1152394 h 1349049"/>
              <a:gd name="connsiteX41" fmla="*/ 3331924 w 4384110"/>
              <a:gd name="connsiteY41" fmla="*/ 1189973 h 1349049"/>
              <a:gd name="connsiteX42" fmla="*/ 3457184 w 4384110"/>
              <a:gd name="connsiteY42" fmla="*/ 1215025 h 1349049"/>
              <a:gd name="connsiteX43" fmla="*/ 3507288 w 4384110"/>
              <a:gd name="connsiteY43" fmla="*/ 1227551 h 1349049"/>
              <a:gd name="connsiteX44" fmla="*/ 3620022 w 4384110"/>
              <a:gd name="connsiteY44" fmla="*/ 1240077 h 1349049"/>
              <a:gd name="connsiteX45" fmla="*/ 3657600 w 4384110"/>
              <a:gd name="connsiteY45" fmla="*/ 1252603 h 1349049"/>
              <a:gd name="connsiteX46" fmla="*/ 4296428 w 4384110"/>
              <a:gd name="connsiteY46" fmla="*/ 1277655 h 1349049"/>
              <a:gd name="connsiteX47" fmla="*/ 4384110 w 4384110"/>
              <a:gd name="connsiteY47" fmla="*/ 1315233 h 13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384110" h="1349049">
                <a:moveTo>
                  <a:pt x="0" y="0"/>
                </a:moveTo>
                <a:cubicBezTo>
                  <a:pt x="3399" y="20392"/>
                  <a:pt x="10368" y="86303"/>
                  <a:pt x="25052" y="112734"/>
                </a:cubicBezTo>
                <a:cubicBezTo>
                  <a:pt x="39674" y="139054"/>
                  <a:pt x="50104" y="171189"/>
                  <a:pt x="75156" y="187890"/>
                </a:cubicBezTo>
                <a:cubicBezTo>
                  <a:pt x="87682" y="196241"/>
                  <a:pt x="100978" y="203538"/>
                  <a:pt x="112734" y="212942"/>
                </a:cubicBezTo>
                <a:cubicBezTo>
                  <a:pt x="121956" y="220319"/>
                  <a:pt x="127224" y="232712"/>
                  <a:pt x="137787" y="237994"/>
                </a:cubicBezTo>
                <a:cubicBezTo>
                  <a:pt x="161406" y="249804"/>
                  <a:pt x="187891" y="254696"/>
                  <a:pt x="212943" y="263047"/>
                </a:cubicBezTo>
                <a:lnTo>
                  <a:pt x="250521" y="275573"/>
                </a:lnTo>
                <a:cubicBezTo>
                  <a:pt x="258872" y="288099"/>
                  <a:pt x="263818" y="303747"/>
                  <a:pt x="275573" y="313151"/>
                </a:cubicBezTo>
                <a:cubicBezTo>
                  <a:pt x="285883" y="321399"/>
                  <a:pt x="301341" y="319772"/>
                  <a:pt x="313151" y="325677"/>
                </a:cubicBezTo>
                <a:cubicBezTo>
                  <a:pt x="326616" y="332410"/>
                  <a:pt x="336972" y="344615"/>
                  <a:pt x="350729" y="350729"/>
                </a:cubicBezTo>
                <a:cubicBezTo>
                  <a:pt x="374860" y="361454"/>
                  <a:pt x="400833" y="367430"/>
                  <a:pt x="425885" y="375781"/>
                </a:cubicBezTo>
                <a:cubicBezTo>
                  <a:pt x="438411" y="379956"/>
                  <a:pt x="450654" y="385105"/>
                  <a:pt x="463463" y="388307"/>
                </a:cubicBezTo>
                <a:cubicBezTo>
                  <a:pt x="480164" y="392482"/>
                  <a:pt x="497448" y="394788"/>
                  <a:pt x="513567" y="400833"/>
                </a:cubicBezTo>
                <a:cubicBezTo>
                  <a:pt x="531051" y="407389"/>
                  <a:pt x="546508" y="418530"/>
                  <a:pt x="563671" y="425885"/>
                </a:cubicBezTo>
                <a:cubicBezTo>
                  <a:pt x="588827" y="436666"/>
                  <a:pt x="625931" y="444581"/>
                  <a:pt x="651354" y="450937"/>
                </a:cubicBezTo>
                <a:cubicBezTo>
                  <a:pt x="663880" y="459288"/>
                  <a:pt x="675467" y="469256"/>
                  <a:pt x="688932" y="475989"/>
                </a:cubicBezTo>
                <a:cubicBezTo>
                  <a:pt x="706902" y="484974"/>
                  <a:pt x="760561" y="497028"/>
                  <a:pt x="776614" y="501041"/>
                </a:cubicBezTo>
                <a:cubicBezTo>
                  <a:pt x="789140" y="509392"/>
                  <a:pt x="800355" y="520163"/>
                  <a:pt x="814192" y="526093"/>
                </a:cubicBezTo>
                <a:cubicBezTo>
                  <a:pt x="863207" y="547099"/>
                  <a:pt x="888932" y="529991"/>
                  <a:pt x="939452" y="563671"/>
                </a:cubicBezTo>
                <a:cubicBezTo>
                  <a:pt x="951978" y="572022"/>
                  <a:pt x="963565" y="581990"/>
                  <a:pt x="977030" y="588723"/>
                </a:cubicBezTo>
                <a:cubicBezTo>
                  <a:pt x="998079" y="599248"/>
                  <a:pt x="1044645" y="607755"/>
                  <a:pt x="1064713" y="613775"/>
                </a:cubicBezTo>
                <a:cubicBezTo>
                  <a:pt x="1090006" y="621363"/>
                  <a:pt x="1114817" y="630476"/>
                  <a:pt x="1139869" y="638827"/>
                </a:cubicBezTo>
                <a:cubicBezTo>
                  <a:pt x="1152395" y="643002"/>
                  <a:pt x="1166461" y="644029"/>
                  <a:pt x="1177447" y="651353"/>
                </a:cubicBezTo>
                <a:cubicBezTo>
                  <a:pt x="1189973" y="659704"/>
                  <a:pt x="1200929" y="671119"/>
                  <a:pt x="1215025" y="676405"/>
                </a:cubicBezTo>
                <a:cubicBezTo>
                  <a:pt x="1234960" y="683880"/>
                  <a:pt x="1256778" y="684756"/>
                  <a:pt x="1277655" y="688931"/>
                </a:cubicBezTo>
                <a:cubicBezTo>
                  <a:pt x="1290181" y="697282"/>
                  <a:pt x="1301396" y="708054"/>
                  <a:pt x="1315233" y="713984"/>
                </a:cubicBezTo>
                <a:cubicBezTo>
                  <a:pt x="1343613" y="726147"/>
                  <a:pt x="1375491" y="723800"/>
                  <a:pt x="1402915" y="739036"/>
                </a:cubicBezTo>
                <a:cubicBezTo>
                  <a:pt x="1429235" y="753658"/>
                  <a:pt x="1453019" y="772439"/>
                  <a:pt x="1478071" y="789140"/>
                </a:cubicBezTo>
                <a:cubicBezTo>
                  <a:pt x="1490597" y="797491"/>
                  <a:pt x="1501368" y="809431"/>
                  <a:pt x="1515650" y="814192"/>
                </a:cubicBezTo>
                <a:lnTo>
                  <a:pt x="1665962" y="864296"/>
                </a:lnTo>
                <a:lnTo>
                  <a:pt x="1703540" y="876822"/>
                </a:lnTo>
                <a:cubicBezTo>
                  <a:pt x="1716066" y="880997"/>
                  <a:pt x="1730132" y="882024"/>
                  <a:pt x="1741118" y="889348"/>
                </a:cubicBezTo>
                <a:cubicBezTo>
                  <a:pt x="1825817" y="945814"/>
                  <a:pt x="1720920" y="878127"/>
                  <a:pt x="1853852" y="951978"/>
                </a:cubicBezTo>
                <a:cubicBezTo>
                  <a:pt x="1867012" y="959289"/>
                  <a:pt x="1879865" y="967392"/>
                  <a:pt x="1891430" y="977030"/>
                </a:cubicBezTo>
                <a:cubicBezTo>
                  <a:pt x="1905039" y="988371"/>
                  <a:pt x="1913523" y="1006005"/>
                  <a:pt x="1929008" y="1014608"/>
                </a:cubicBezTo>
                <a:cubicBezTo>
                  <a:pt x="1952092" y="1027433"/>
                  <a:pt x="1979113" y="1031309"/>
                  <a:pt x="2004165" y="1039660"/>
                </a:cubicBezTo>
                <a:cubicBezTo>
                  <a:pt x="2016691" y="1043835"/>
                  <a:pt x="2028545" y="1051809"/>
                  <a:pt x="2041743" y="1052186"/>
                </a:cubicBezTo>
                <a:cubicBezTo>
                  <a:pt x="2559563" y="1066981"/>
                  <a:pt x="2334159" y="1057028"/>
                  <a:pt x="2718148" y="1077238"/>
                </a:cubicBezTo>
                <a:cubicBezTo>
                  <a:pt x="2825020" y="1112862"/>
                  <a:pt x="2713179" y="1079151"/>
                  <a:pt x="2956143" y="1102290"/>
                </a:cubicBezTo>
                <a:cubicBezTo>
                  <a:pt x="2977337" y="1104308"/>
                  <a:pt x="2997896" y="1110641"/>
                  <a:pt x="3018773" y="1114816"/>
                </a:cubicBezTo>
                <a:cubicBezTo>
                  <a:pt x="3039650" y="1127342"/>
                  <a:pt x="3059239" y="1142319"/>
                  <a:pt x="3081403" y="1152394"/>
                </a:cubicBezTo>
                <a:cubicBezTo>
                  <a:pt x="3170790" y="1193025"/>
                  <a:pt x="3222018" y="1182123"/>
                  <a:pt x="3331924" y="1189973"/>
                </a:cubicBezTo>
                <a:cubicBezTo>
                  <a:pt x="3373677" y="1198324"/>
                  <a:pt x="3415875" y="1204698"/>
                  <a:pt x="3457184" y="1215025"/>
                </a:cubicBezTo>
                <a:cubicBezTo>
                  <a:pt x="3473885" y="1219200"/>
                  <a:pt x="3490273" y="1224933"/>
                  <a:pt x="3507288" y="1227551"/>
                </a:cubicBezTo>
                <a:cubicBezTo>
                  <a:pt x="3544658" y="1233300"/>
                  <a:pt x="3582444" y="1235902"/>
                  <a:pt x="3620022" y="1240077"/>
                </a:cubicBezTo>
                <a:cubicBezTo>
                  <a:pt x="3632548" y="1244252"/>
                  <a:pt x="3644417" y="1251871"/>
                  <a:pt x="3657600" y="1252603"/>
                </a:cubicBezTo>
                <a:cubicBezTo>
                  <a:pt x="3870378" y="1264424"/>
                  <a:pt x="4296428" y="1277655"/>
                  <a:pt x="4296428" y="1277655"/>
                </a:cubicBezTo>
                <a:cubicBezTo>
                  <a:pt x="4376497" y="1331034"/>
                  <a:pt x="4350294" y="1349049"/>
                  <a:pt x="4384110" y="13152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916113" y="5308600"/>
            <a:ext cx="4371975" cy="541338"/>
          </a:xfrm>
          <a:custGeom>
            <a:avLst/>
            <a:gdLst>
              <a:gd name="connsiteX0" fmla="*/ 0 w 4371584"/>
              <a:gd name="connsiteY0" fmla="*/ 541208 h 541208"/>
              <a:gd name="connsiteX1" fmla="*/ 450937 w 4371584"/>
              <a:gd name="connsiteY1" fmla="*/ 528682 h 541208"/>
              <a:gd name="connsiteX2" fmla="*/ 563671 w 4371584"/>
              <a:gd name="connsiteY2" fmla="*/ 491104 h 541208"/>
              <a:gd name="connsiteX3" fmla="*/ 626302 w 4371584"/>
              <a:gd name="connsiteY3" fmla="*/ 478578 h 541208"/>
              <a:gd name="connsiteX4" fmla="*/ 776614 w 4371584"/>
              <a:gd name="connsiteY4" fmla="*/ 453526 h 541208"/>
              <a:gd name="connsiteX5" fmla="*/ 851770 w 4371584"/>
              <a:gd name="connsiteY5" fmla="*/ 415948 h 541208"/>
              <a:gd name="connsiteX6" fmla="*/ 889348 w 4371584"/>
              <a:gd name="connsiteY6" fmla="*/ 403421 h 541208"/>
              <a:gd name="connsiteX7" fmla="*/ 914400 w 4371584"/>
              <a:gd name="connsiteY7" fmla="*/ 365843 h 541208"/>
              <a:gd name="connsiteX8" fmla="*/ 951978 w 4371584"/>
              <a:gd name="connsiteY8" fmla="*/ 353317 h 541208"/>
              <a:gd name="connsiteX9" fmla="*/ 1052186 w 4371584"/>
              <a:gd name="connsiteY9" fmla="*/ 328265 h 541208"/>
              <a:gd name="connsiteX10" fmla="*/ 1177447 w 4371584"/>
              <a:gd name="connsiteY10" fmla="*/ 303213 h 541208"/>
              <a:gd name="connsiteX11" fmla="*/ 1778696 w 4371584"/>
              <a:gd name="connsiteY11" fmla="*/ 278161 h 541208"/>
              <a:gd name="connsiteX12" fmla="*/ 2167003 w 4371584"/>
              <a:gd name="connsiteY12" fmla="*/ 253109 h 541208"/>
              <a:gd name="connsiteX13" fmla="*/ 2217107 w 4371584"/>
              <a:gd name="connsiteY13" fmla="*/ 240583 h 541208"/>
              <a:gd name="connsiteX14" fmla="*/ 2342367 w 4371584"/>
              <a:gd name="connsiteY14" fmla="*/ 215531 h 541208"/>
              <a:gd name="connsiteX15" fmla="*/ 2392471 w 4371584"/>
              <a:gd name="connsiteY15" fmla="*/ 203005 h 541208"/>
              <a:gd name="connsiteX16" fmla="*/ 2592888 w 4371584"/>
              <a:gd name="connsiteY16" fmla="*/ 190479 h 541208"/>
              <a:gd name="connsiteX17" fmla="*/ 2680570 w 4371584"/>
              <a:gd name="connsiteY17" fmla="*/ 165427 h 541208"/>
              <a:gd name="connsiteX18" fmla="*/ 2743200 w 4371584"/>
              <a:gd name="connsiteY18" fmla="*/ 152901 h 541208"/>
              <a:gd name="connsiteX19" fmla="*/ 2793304 w 4371584"/>
              <a:gd name="connsiteY19" fmla="*/ 140375 h 541208"/>
              <a:gd name="connsiteX20" fmla="*/ 3068877 w 4371584"/>
              <a:gd name="connsiteY20" fmla="*/ 127849 h 541208"/>
              <a:gd name="connsiteX21" fmla="*/ 3519814 w 4371584"/>
              <a:gd name="connsiteY21" fmla="*/ 102797 h 541208"/>
              <a:gd name="connsiteX22" fmla="*/ 3807913 w 4371584"/>
              <a:gd name="connsiteY22" fmla="*/ 90271 h 541208"/>
              <a:gd name="connsiteX23" fmla="*/ 3945699 w 4371584"/>
              <a:gd name="connsiteY23" fmla="*/ 52693 h 541208"/>
              <a:gd name="connsiteX24" fmla="*/ 3983277 w 4371584"/>
              <a:gd name="connsiteY24" fmla="*/ 40167 h 541208"/>
              <a:gd name="connsiteX25" fmla="*/ 4221271 w 4371584"/>
              <a:gd name="connsiteY25" fmla="*/ 27641 h 541208"/>
              <a:gd name="connsiteX26" fmla="*/ 4271376 w 4371584"/>
              <a:gd name="connsiteY26" fmla="*/ 15115 h 541208"/>
              <a:gd name="connsiteX27" fmla="*/ 4308954 w 4371584"/>
              <a:gd name="connsiteY27" fmla="*/ 2589 h 541208"/>
              <a:gd name="connsiteX28" fmla="*/ 4371584 w 4371584"/>
              <a:gd name="connsiteY28" fmla="*/ 2589 h 54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71584" h="541208">
                <a:moveTo>
                  <a:pt x="0" y="541208"/>
                </a:moveTo>
                <a:cubicBezTo>
                  <a:pt x="150312" y="537033"/>
                  <a:pt x="300949" y="539395"/>
                  <a:pt x="450937" y="528682"/>
                </a:cubicBezTo>
                <a:cubicBezTo>
                  <a:pt x="489909" y="525898"/>
                  <a:pt x="525396" y="498759"/>
                  <a:pt x="563671" y="491104"/>
                </a:cubicBezTo>
                <a:cubicBezTo>
                  <a:pt x="584548" y="486929"/>
                  <a:pt x="605301" y="482078"/>
                  <a:pt x="626302" y="478578"/>
                </a:cubicBezTo>
                <a:cubicBezTo>
                  <a:pt x="689933" y="467973"/>
                  <a:pt x="717575" y="468286"/>
                  <a:pt x="776614" y="453526"/>
                </a:cubicBezTo>
                <a:cubicBezTo>
                  <a:pt x="839580" y="437784"/>
                  <a:pt x="790543" y="446562"/>
                  <a:pt x="851770" y="415948"/>
                </a:cubicBezTo>
                <a:cubicBezTo>
                  <a:pt x="863580" y="410043"/>
                  <a:pt x="876822" y="407597"/>
                  <a:pt x="889348" y="403421"/>
                </a:cubicBezTo>
                <a:cubicBezTo>
                  <a:pt x="897699" y="390895"/>
                  <a:pt x="902645" y="375247"/>
                  <a:pt x="914400" y="365843"/>
                </a:cubicBezTo>
                <a:cubicBezTo>
                  <a:pt x="924710" y="357595"/>
                  <a:pt x="939240" y="356791"/>
                  <a:pt x="951978" y="353317"/>
                </a:cubicBezTo>
                <a:cubicBezTo>
                  <a:pt x="985195" y="344258"/>
                  <a:pt x="1018424" y="335017"/>
                  <a:pt x="1052186" y="328265"/>
                </a:cubicBezTo>
                <a:lnTo>
                  <a:pt x="1177447" y="303213"/>
                </a:lnTo>
                <a:cubicBezTo>
                  <a:pt x="1416179" y="255467"/>
                  <a:pt x="1218781" y="291182"/>
                  <a:pt x="1778696" y="278161"/>
                </a:cubicBezTo>
                <a:cubicBezTo>
                  <a:pt x="1931317" y="227287"/>
                  <a:pt x="1767086" y="278104"/>
                  <a:pt x="2167003" y="253109"/>
                </a:cubicBezTo>
                <a:cubicBezTo>
                  <a:pt x="2184185" y="252035"/>
                  <a:pt x="2200274" y="244190"/>
                  <a:pt x="2217107" y="240583"/>
                </a:cubicBezTo>
                <a:cubicBezTo>
                  <a:pt x="2258742" y="231661"/>
                  <a:pt x="2301058" y="225858"/>
                  <a:pt x="2342367" y="215531"/>
                </a:cubicBezTo>
                <a:cubicBezTo>
                  <a:pt x="2359068" y="211356"/>
                  <a:pt x="2375341" y="204718"/>
                  <a:pt x="2392471" y="203005"/>
                </a:cubicBezTo>
                <a:cubicBezTo>
                  <a:pt x="2459075" y="196345"/>
                  <a:pt x="2526082" y="194654"/>
                  <a:pt x="2592888" y="190479"/>
                </a:cubicBezTo>
                <a:cubicBezTo>
                  <a:pt x="2634735" y="176530"/>
                  <a:pt x="2633385" y="175913"/>
                  <a:pt x="2680570" y="165427"/>
                </a:cubicBezTo>
                <a:cubicBezTo>
                  <a:pt x="2701353" y="160809"/>
                  <a:pt x="2722417" y="157519"/>
                  <a:pt x="2743200" y="152901"/>
                </a:cubicBezTo>
                <a:cubicBezTo>
                  <a:pt x="2760005" y="149166"/>
                  <a:pt x="2776139" y="141695"/>
                  <a:pt x="2793304" y="140375"/>
                </a:cubicBezTo>
                <a:cubicBezTo>
                  <a:pt x="2884986" y="133323"/>
                  <a:pt x="2977019" y="132024"/>
                  <a:pt x="3068877" y="127849"/>
                </a:cubicBezTo>
                <a:cubicBezTo>
                  <a:pt x="3237973" y="71484"/>
                  <a:pt x="3085502" y="118308"/>
                  <a:pt x="3519814" y="102797"/>
                </a:cubicBezTo>
                <a:lnTo>
                  <a:pt x="3807913" y="90271"/>
                </a:lnTo>
                <a:cubicBezTo>
                  <a:pt x="3896437" y="72566"/>
                  <a:pt x="3850345" y="84478"/>
                  <a:pt x="3945699" y="52693"/>
                </a:cubicBezTo>
                <a:cubicBezTo>
                  <a:pt x="3958225" y="48518"/>
                  <a:pt x="3970092" y="40861"/>
                  <a:pt x="3983277" y="40167"/>
                </a:cubicBezTo>
                <a:lnTo>
                  <a:pt x="4221271" y="27641"/>
                </a:lnTo>
                <a:cubicBezTo>
                  <a:pt x="4237973" y="23466"/>
                  <a:pt x="4254823" y="19844"/>
                  <a:pt x="4271376" y="15115"/>
                </a:cubicBezTo>
                <a:cubicBezTo>
                  <a:pt x="4284072" y="11488"/>
                  <a:pt x="4295852" y="4227"/>
                  <a:pt x="4308954" y="2589"/>
                </a:cubicBezTo>
                <a:cubicBezTo>
                  <a:pt x="4329669" y="0"/>
                  <a:pt x="4350707" y="2589"/>
                  <a:pt x="4371584" y="2589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57800" y="4354513"/>
            <a:ext cx="989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05400" y="5497513"/>
            <a:ext cx="108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</a:rPr>
              <a:t>Training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020094" y="4990306"/>
            <a:ext cx="12954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743200" y="4800600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Generalization Error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7700" y="5257800"/>
            <a:ext cx="62357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19288" y="3009900"/>
            <a:ext cx="62357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3979" name="Group 3"/>
          <p:cNvGrpSpPr>
            <a:grpSpLocks/>
          </p:cNvGrpSpPr>
          <p:nvPr/>
        </p:nvGrpSpPr>
        <p:grpSpPr bwMode="auto">
          <a:xfrm>
            <a:off x="1535113" y="2668588"/>
            <a:ext cx="4789487" cy="3568700"/>
            <a:chOff x="1535668" y="2667794"/>
            <a:chExt cx="4788932" cy="3568938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905512" y="5866819"/>
              <a:ext cx="441908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83" name="TextBox 6"/>
            <p:cNvSpPr txBox="1">
              <a:spLocks noChangeArrowheads="1"/>
            </p:cNvSpPr>
            <p:nvPr/>
          </p:nvSpPr>
          <p:spPr bwMode="auto">
            <a:xfrm>
              <a:off x="2743200" y="5867400"/>
              <a:ext cx="32240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Number of Training Examples</a:t>
              </a:r>
            </a:p>
          </p:txBody>
        </p:sp>
        <p:sp>
          <p:nvSpPr>
            <p:cNvPr id="83984" name="TextBox 9"/>
            <p:cNvSpPr txBox="1">
              <a:spLocks noChangeArrowheads="1"/>
            </p:cNvSpPr>
            <p:nvPr/>
          </p:nvSpPr>
          <p:spPr bwMode="auto">
            <a:xfrm rot="-5400000">
              <a:off x="1371520" y="414163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Error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04413" y="4267307"/>
              <a:ext cx="320061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980" name="Rectangle 19"/>
          <p:cNvSpPr>
            <a:spLocks noChangeArrowheads="1"/>
          </p:cNvSpPr>
          <p:nvPr/>
        </p:nvSpPr>
        <p:spPr bwMode="auto">
          <a:xfrm>
            <a:off x="3048000" y="1981200"/>
            <a:ext cx="250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Fixed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37941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1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5638800" cy="51355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No classifier is inherently better than any other: you need to make assumptions to generalize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Three kinds of error</a:t>
            </a:r>
          </a:p>
          <a:p>
            <a:pPr lvl="1">
              <a:defRPr/>
            </a:pPr>
            <a:r>
              <a:rPr lang="en-US" dirty="0" smtClean="0"/>
              <a:t>Inherent: unavoidable</a:t>
            </a:r>
          </a:p>
          <a:p>
            <a:pPr lvl="1">
              <a:defRPr/>
            </a:pPr>
            <a:r>
              <a:rPr lang="en-US" dirty="0" smtClean="0"/>
              <a:t>Bias: due to over-simplifications</a:t>
            </a:r>
          </a:p>
          <a:p>
            <a:pPr lvl="1">
              <a:defRPr/>
            </a:pPr>
            <a:r>
              <a:rPr lang="en-US" dirty="0" smtClean="0"/>
              <a:t>Variance: due to inability to perfectly estimate parameters from limited data</a:t>
            </a: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85800"/>
            <a:ext cx="32004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240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to remember about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No free lunch: machine learning algorithms are tools, not dogmas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Try simple classifiers first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Better to have smart features and simple classifiers than simple features and smart classifiers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Use increasingly powerful classifiers with more training data (bias-variance tradeoff)</a:t>
            </a:r>
          </a:p>
        </p:txBody>
      </p:sp>
    </p:spTree>
    <p:extLst>
      <p:ext uri="{BB962C8B-B14F-4D97-AF65-F5344CB8AC3E}">
        <p14:creationId xmlns:p14="http://schemas.microsoft.com/office/powerpoint/2010/main" val="25453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Machine Learning References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</a:t>
            </a:r>
          </a:p>
          <a:p>
            <a:pPr lvl="1"/>
            <a:r>
              <a:rPr lang="en-US" sz="2400" dirty="0" smtClean="0"/>
              <a:t>Tom Mitchell, </a:t>
            </a:r>
            <a:r>
              <a:rPr lang="en-US" sz="2400" i="1" dirty="0" smtClean="0"/>
              <a:t>Machine Learning</a:t>
            </a:r>
            <a:r>
              <a:rPr lang="en-US" sz="2400" dirty="0" smtClean="0"/>
              <a:t>, McGraw Hill, 1997</a:t>
            </a:r>
          </a:p>
          <a:p>
            <a:pPr lvl="1"/>
            <a:r>
              <a:rPr lang="en-US" sz="2400" dirty="0" smtClean="0"/>
              <a:t>Christopher Bishop, </a:t>
            </a:r>
            <a:r>
              <a:rPr lang="en-US" sz="2400" i="1" dirty="0" smtClean="0"/>
              <a:t>Neural Networks for Pattern Recognition</a:t>
            </a:r>
            <a:r>
              <a:rPr lang="en-US" sz="2400" dirty="0" smtClean="0"/>
              <a:t>, Oxford University Press, 1995</a:t>
            </a:r>
          </a:p>
          <a:p>
            <a:endParaRPr lang="en-US" sz="2800" dirty="0" smtClean="0"/>
          </a:p>
          <a:p>
            <a:r>
              <a:rPr lang="en-US" sz="2800" dirty="0" smtClean="0"/>
              <a:t>SVMs</a:t>
            </a:r>
          </a:p>
          <a:p>
            <a:pPr lvl="1"/>
            <a:r>
              <a:rPr lang="en-US" sz="2400" dirty="0" smtClean="0"/>
              <a:t>http://www.support-vector.net/icml-tutorial.pdf</a:t>
            </a:r>
          </a:p>
        </p:txBody>
      </p:sp>
    </p:spTree>
    <p:extLst>
      <p:ext uri="{BB962C8B-B14F-4D97-AF65-F5344CB8AC3E}">
        <p14:creationId xmlns:p14="http://schemas.microsoft.com/office/powerpoint/2010/main" val="1194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We’ve seen this before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Vector</a:t>
            </a:r>
            <a:r>
              <a:rPr lang="en-US" baseline="0" dirty="0" smtClean="0"/>
              <a:t> Quantization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Divides input data</a:t>
            </a:r>
            <a:br>
              <a:rPr lang="en-US" dirty="0" smtClean="0"/>
            </a:br>
            <a:r>
              <a:rPr lang="en-US" dirty="0" smtClean="0"/>
              <a:t>into k groups</a:t>
            </a:r>
          </a:p>
          <a:p>
            <a:pPr lvl="1"/>
            <a:r>
              <a:rPr lang="en-US" dirty="0" smtClean="0"/>
              <a:t>Most popular method</a:t>
            </a:r>
          </a:p>
          <a:p>
            <a:pPr lvl="2"/>
            <a:r>
              <a:rPr lang="en-US" dirty="0" smtClean="0"/>
              <a:t>But there are *many* other algorithms</a:t>
            </a:r>
          </a:p>
        </p:txBody>
      </p:sp>
      <p:pic>
        <p:nvPicPr>
          <p:cNvPr id="5122" name="Picture 2" descr="http://www.mathworks.com/help/stats/kmea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981200"/>
            <a:ext cx="43243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0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Learning: Classification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Apply a prediction function to a feature representation of the image to get the desired output: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</a:t>
            </a:r>
            <a:r>
              <a:rPr lang="en-US" sz="6000" dirty="0" smtClean="0">
                <a:solidFill>
                  <a:srgbClr val="0000FF"/>
                </a:solidFill>
              </a:rPr>
              <a:t>f(    ) = “apple”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FF"/>
                </a:solidFill>
              </a:rPr>
              <a:t>			f(    ) = “tomato”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00FF"/>
                </a:solidFill>
              </a:rPr>
              <a:t>			f(    ) = “cow”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762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267200"/>
            <a:ext cx="7747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774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7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8" name="Title 15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715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Recognition task and supervision</a:t>
            </a:r>
          </a:p>
        </p:txBody>
      </p:sp>
      <p:sp>
        <p:nvSpPr>
          <p:cNvPr id="75778" name="Content Placeholder 16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 dirty="0" smtClean="0"/>
              <a:t>Images in the training set must be annotated with the “correct answer” that the model is expected to produce</a:t>
            </a:r>
          </a:p>
        </p:txBody>
      </p:sp>
      <p:pic>
        <p:nvPicPr>
          <p:cNvPr id="75779" name="Picture 4" descr="0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389188"/>
            <a:ext cx="61753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608187" y="1885950"/>
            <a:ext cx="14863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2000" dirty="0" smtClean="0">
                <a:solidFill>
                  <a:srgbClr val="000000"/>
                </a:solidFill>
              </a:rPr>
              <a:t>“motorbike”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2343150" y="3363913"/>
            <a:ext cx="4062413" cy="292576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3399" name="Freeform 7"/>
          <p:cNvSpPr>
            <a:spLocks/>
          </p:cNvSpPr>
          <p:nvPr/>
        </p:nvSpPr>
        <p:spPr bwMode="auto">
          <a:xfrm>
            <a:off x="2339975" y="3503613"/>
            <a:ext cx="4100513" cy="2798762"/>
          </a:xfrm>
          <a:custGeom>
            <a:avLst/>
            <a:gdLst>
              <a:gd name="T0" fmla="*/ 2147483647 w 1211"/>
              <a:gd name="T1" fmla="*/ 2147483647 h 827"/>
              <a:gd name="T2" fmla="*/ 2147483647 w 1211"/>
              <a:gd name="T3" fmla="*/ 2147483647 h 827"/>
              <a:gd name="T4" fmla="*/ 2147483647 w 1211"/>
              <a:gd name="T5" fmla="*/ 2147483647 h 827"/>
              <a:gd name="T6" fmla="*/ 2147483647 w 1211"/>
              <a:gd name="T7" fmla="*/ 2147483647 h 827"/>
              <a:gd name="T8" fmla="*/ 2147483647 w 1211"/>
              <a:gd name="T9" fmla="*/ 2147483647 h 827"/>
              <a:gd name="T10" fmla="*/ 2147483647 w 1211"/>
              <a:gd name="T11" fmla="*/ 2147483647 h 827"/>
              <a:gd name="T12" fmla="*/ 2147483647 w 1211"/>
              <a:gd name="T13" fmla="*/ 2147483647 h 827"/>
              <a:gd name="T14" fmla="*/ 2147483647 w 1211"/>
              <a:gd name="T15" fmla="*/ 2147483647 h 827"/>
              <a:gd name="T16" fmla="*/ 2147483647 w 1211"/>
              <a:gd name="T17" fmla="*/ 2147483647 h 827"/>
              <a:gd name="T18" fmla="*/ 2147483647 w 1211"/>
              <a:gd name="T19" fmla="*/ 2147483647 h 827"/>
              <a:gd name="T20" fmla="*/ 2147483647 w 1211"/>
              <a:gd name="T21" fmla="*/ 2147483647 h 827"/>
              <a:gd name="T22" fmla="*/ 2147483647 w 1211"/>
              <a:gd name="T23" fmla="*/ 2147483647 h 827"/>
              <a:gd name="T24" fmla="*/ 2147483647 w 1211"/>
              <a:gd name="T25" fmla="*/ 2147483647 h 827"/>
              <a:gd name="T26" fmla="*/ 2147483647 w 1211"/>
              <a:gd name="T27" fmla="*/ 2147483647 h 827"/>
              <a:gd name="T28" fmla="*/ 2147483647 w 1211"/>
              <a:gd name="T29" fmla="*/ 2147483647 h 827"/>
              <a:gd name="T30" fmla="*/ 2147483647 w 1211"/>
              <a:gd name="T31" fmla="*/ 2147483647 h 827"/>
              <a:gd name="T32" fmla="*/ 2147483647 w 1211"/>
              <a:gd name="T33" fmla="*/ 2147483647 h 827"/>
              <a:gd name="T34" fmla="*/ 2147483647 w 1211"/>
              <a:gd name="T35" fmla="*/ 2147483647 h 827"/>
              <a:gd name="T36" fmla="*/ 2147483647 w 1211"/>
              <a:gd name="T37" fmla="*/ 2147483647 h 827"/>
              <a:gd name="T38" fmla="*/ 2147483647 w 1211"/>
              <a:gd name="T39" fmla="*/ 2147483647 h 827"/>
              <a:gd name="T40" fmla="*/ 2147483647 w 1211"/>
              <a:gd name="T41" fmla="*/ 2147483647 h 827"/>
              <a:gd name="T42" fmla="*/ 2147483647 w 1211"/>
              <a:gd name="T43" fmla="*/ 2147483647 h 827"/>
              <a:gd name="T44" fmla="*/ 2147483647 w 1211"/>
              <a:gd name="T45" fmla="*/ 2147483647 h 827"/>
              <a:gd name="T46" fmla="*/ 2147483647 w 1211"/>
              <a:gd name="T47" fmla="*/ 2147483647 h 827"/>
              <a:gd name="T48" fmla="*/ 2147483647 w 1211"/>
              <a:gd name="T49" fmla="*/ 2147483647 h 827"/>
              <a:gd name="T50" fmla="*/ 2147483647 w 1211"/>
              <a:gd name="T51" fmla="*/ 2147483647 h 827"/>
              <a:gd name="T52" fmla="*/ 2147483647 w 1211"/>
              <a:gd name="T53" fmla="*/ 2147483647 h 827"/>
              <a:gd name="T54" fmla="*/ 2147483647 w 1211"/>
              <a:gd name="T55" fmla="*/ 2147483647 h 827"/>
              <a:gd name="T56" fmla="*/ 2147483647 w 1211"/>
              <a:gd name="T57" fmla="*/ 2147483647 h 827"/>
              <a:gd name="T58" fmla="*/ 2147483647 w 1211"/>
              <a:gd name="T59" fmla="*/ 2147483647 h 827"/>
              <a:gd name="T60" fmla="*/ 2147483647 w 1211"/>
              <a:gd name="T61" fmla="*/ 2147483647 h 827"/>
              <a:gd name="T62" fmla="*/ 2147483647 w 1211"/>
              <a:gd name="T63" fmla="*/ 2147483647 h 827"/>
              <a:gd name="T64" fmla="*/ 2147483647 w 1211"/>
              <a:gd name="T65" fmla="*/ 2147483647 h 827"/>
              <a:gd name="T66" fmla="*/ 2147483647 w 1211"/>
              <a:gd name="T67" fmla="*/ 2147483647 h 827"/>
              <a:gd name="T68" fmla="*/ 2147483647 w 1211"/>
              <a:gd name="T69" fmla="*/ 2147483647 h 827"/>
              <a:gd name="T70" fmla="*/ 2147483647 w 1211"/>
              <a:gd name="T71" fmla="*/ 2147483647 h 827"/>
              <a:gd name="T72" fmla="*/ 2147483647 w 1211"/>
              <a:gd name="T73" fmla="*/ 2147483647 h 827"/>
              <a:gd name="T74" fmla="*/ 2147483647 w 1211"/>
              <a:gd name="T75" fmla="*/ 2147483647 h 827"/>
              <a:gd name="T76" fmla="*/ 2147483647 w 1211"/>
              <a:gd name="T77" fmla="*/ 2147483647 h 827"/>
              <a:gd name="T78" fmla="*/ 2147483647 w 1211"/>
              <a:gd name="T79" fmla="*/ 2147483647 h 827"/>
              <a:gd name="T80" fmla="*/ 2147483647 w 1211"/>
              <a:gd name="T81" fmla="*/ 2147483647 h 827"/>
              <a:gd name="T82" fmla="*/ 2147483647 w 1211"/>
              <a:gd name="T83" fmla="*/ 2147483647 h 82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211"/>
              <a:gd name="T127" fmla="*/ 0 h 827"/>
              <a:gd name="T128" fmla="*/ 1211 w 1211"/>
              <a:gd name="T129" fmla="*/ 827 h 82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211" h="827">
                <a:moveTo>
                  <a:pt x="99" y="138"/>
                </a:moveTo>
                <a:cubicBezTo>
                  <a:pt x="121" y="139"/>
                  <a:pt x="133" y="142"/>
                  <a:pt x="156" y="144"/>
                </a:cubicBezTo>
                <a:cubicBezTo>
                  <a:pt x="163" y="149"/>
                  <a:pt x="169" y="150"/>
                  <a:pt x="177" y="153"/>
                </a:cubicBezTo>
                <a:cubicBezTo>
                  <a:pt x="184" y="158"/>
                  <a:pt x="192" y="158"/>
                  <a:pt x="201" y="159"/>
                </a:cubicBezTo>
                <a:cubicBezTo>
                  <a:pt x="209" y="163"/>
                  <a:pt x="216" y="167"/>
                  <a:pt x="225" y="169"/>
                </a:cubicBezTo>
                <a:cubicBezTo>
                  <a:pt x="243" y="183"/>
                  <a:pt x="269" y="171"/>
                  <a:pt x="291" y="175"/>
                </a:cubicBezTo>
                <a:cubicBezTo>
                  <a:pt x="304" y="191"/>
                  <a:pt x="331" y="187"/>
                  <a:pt x="349" y="187"/>
                </a:cubicBezTo>
                <a:cubicBezTo>
                  <a:pt x="360" y="192"/>
                  <a:pt x="369" y="192"/>
                  <a:pt x="382" y="193"/>
                </a:cubicBezTo>
                <a:cubicBezTo>
                  <a:pt x="390" y="196"/>
                  <a:pt x="389" y="201"/>
                  <a:pt x="393" y="208"/>
                </a:cubicBezTo>
                <a:cubicBezTo>
                  <a:pt x="396" y="223"/>
                  <a:pt x="404" y="229"/>
                  <a:pt x="418" y="231"/>
                </a:cubicBezTo>
                <a:cubicBezTo>
                  <a:pt x="424" y="235"/>
                  <a:pt x="425" y="238"/>
                  <a:pt x="432" y="240"/>
                </a:cubicBezTo>
                <a:cubicBezTo>
                  <a:pt x="438" y="246"/>
                  <a:pt x="447" y="252"/>
                  <a:pt x="456" y="253"/>
                </a:cubicBezTo>
                <a:cubicBezTo>
                  <a:pt x="461" y="255"/>
                  <a:pt x="466" y="256"/>
                  <a:pt x="471" y="258"/>
                </a:cubicBezTo>
                <a:cubicBezTo>
                  <a:pt x="489" y="257"/>
                  <a:pt x="508" y="259"/>
                  <a:pt x="526" y="256"/>
                </a:cubicBezTo>
                <a:cubicBezTo>
                  <a:pt x="528" y="256"/>
                  <a:pt x="525" y="252"/>
                  <a:pt x="525" y="250"/>
                </a:cubicBezTo>
                <a:cubicBezTo>
                  <a:pt x="525" y="243"/>
                  <a:pt x="526" y="244"/>
                  <a:pt x="532" y="240"/>
                </a:cubicBezTo>
                <a:cubicBezTo>
                  <a:pt x="536" y="234"/>
                  <a:pt x="541" y="228"/>
                  <a:pt x="546" y="222"/>
                </a:cubicBezTo>
                <a:cubicBezTo>
                  <a:pt x="550" y="201"/>
                  <a:pt x="570" y="170"/>
                  <a:pt x="588" y="159"/>
                </a:cubicBezTo>
                <a:cubicBezTo>
                  <a:pt x="595" y="148"/>
                  <a:pt x="603" y="146"/>
                  <a:pt x="616" y="144"/>
                </a:cubicBezTo>
                <a:cubicBezTo>
                  <a:pt x="624" y="141"/>
                  <a:pt x="629" y="139"/>
                  <a:pt x="636" y="135"/>
                </a:cubicBezTo>
                <a:cubicBezTo>
                  <a:pt x="641" y="128"/>
                  <a:pt x="648" y="125"/>
                  <a:pt x="655" y="120"/>
                </a:cubicBezTo>
                <a:cubicBezTo>
                  <a:pt x="659" y="114"/>
                  <a:pt x="661" y="115"/>
                  <a:pt x="667" y="111"/>
                </a:cubicBezTo>
                <a:cubicBezTo>
                  <a:pt x="682" y="86"/>
                  <a:pt x="726" y="95"/>
                  <a:pt x="748" y="94"/>
                </a:cubicBezTo>
                <a:cubicBezTo>
                  <a:pt x="756" y="93"/>
                  <a:pt x="754" y="90"/>
                  <a:pt x="759" y="84"/>
                </a:cubicBezTo>
                <a:cubicBezTo>
                  <a:pt x="761" y="72"/>
                  <a:pt x="764" y="62"/>
                  <a:pt x="765" y="49"/>
                </a:cubicBezTo>
                <a:cubicBezTo>
                  <a:pt x="765" y="40"/>
                  <a:pt x="761" y="15"/>
                  <a:pt x="774" y="12"/>
                </a:cubicBezTo>
                <a:cubicBezTo>
                  <a:pt x="779" y="9"/>
                  <a:pt x="783" y="7"/>
                  <a:pt x="789" y="6"/>
                </a:cubicBezTo>
                <a:cubicBezTo>
                  <a:pt x="797" y="0"/>
                  <a:pt x="800" y="1"/>
                  <a:pt x="811" y="0"/>
                </a:cubicBezTo>
                <a:cubicBezTo>
                  <a:pt x="837" y="1"/>
                  <a:pt x="855" y="4"/>
                  <a:pt x="879" y="9"/>
                </a:cubicBezTo>
                <a:cubicBezTo>
                  <a:pt x="881" y="50"/>
                  <a:pt x="900" y="27"/>
                  <a:pt x="927" y="24"/>
                </a:cubicBezTo>
                <a:cubicBezTo>
                  <a:pt x="938" y="21"/>
                  <a:pt x="949" y="20"/>
                  <a:pt x="960" y="18"/>
                </a:cubicBezTo>
                <a:cubicBezTo>
                  <a:pt x="964" y="18"/>
                  <a:pt x="969" y="17"/>
                  <a:pt x="972" y="19"/>
                </a:cubicBezTo>
                <a:cubicBezTo>
                  <a:pt x="979" y="25"/>
                  <a:pt x="968" y="31"/>
                  <a:pt x="981" y="34"/>
                </a:cubicBezTo>
                <a:cubicBezTo>
                  <a:pt x="991" y="33"/>
                  <a:pt x="1000" y="32"/>
                  <a:pt x="1006" y="24"/>
                </a:cubicBezTo>
                <a:cubicBezTo>
                  <a:pt x="1014" y="14"/>
                  <a:pt x="1008" y="6"/>
                  <a:pt x="1023" y="3"/>
                </a:cubicBezTo>
                <a:cubicBezTo>
                  <a:pt x="1036" y="4"/>
                  <a:pt x="1031" y="8"/>
                  <a:pt x="1041" y="10"/>
                </a:cubicBezTo>
                <a:cubicBezTo>
                  <a:pt x="1048" y="16"/>
                  <a:pt x="1049" y="17"/>
                  <a:pt x="1053" y="25"/>
                </a:cubicBezTo>
                <a:cubicBezTo>
                  <a:pt x="1055" y="34"/>
                  <a:pt x="1059" y="40"/>
                  <a:pt x="1062" y="48"/>
                </a:cubicBezTo>
                <a:cubicBezTo>
                  <a:pt x="1064" y="58"/>
                  <a:pt x="1063" y="76"/>
                  <a:pt x="1053" y="81"/>
                </a:cubicBezTo>
                <a:cubicBezTo>
                  <a:pt x="1039" y="109"/>
                  <a:pt x="1061" y="147"/>
                  <a:pt x="1042" y="172"/>
                </a:cubicBezTo>
                <a:cubicBezTo>
                  <a:pt x="1045" y="182"/>
                  <a:pt x="1044" y="185"/>
                  <a:pt x="1053" y="190"/>
                </a:cubicBezTo>
                <a:cubicBezTo>
                  <a:pt x="1057" y="198"/>
                  <a:pt x="1058" y="205"/>
                  <a:pt x="1062" y="213"/>
                </a:cubicBezTo>
                <a:cubicBezTo>
                  <a:pt x="1063" y="224"/>
                  <a:pt x="1065" y="230"/>
                  <a:pt x="1071" y="238"/>
                </a:cubicBezTo>
                <a:cubicBezTo>
                  <a:pt x="1071" y="252"/>
                  <a:pt x="1070" y="275"/>
                  <a:pt x="1077" y="289"/>
                </a:cubicBezTo>
                <a:cubicBezTo>
                  <a:pt x="1073" y="333"/>
                  <a:pt x="1056" y="324"/>
                  <a:pt x="1015" y="328"/>
                </a:cubicBezTo>
                <a:cubicBezTo>
                  <a:pt x="1011" y="330"/>
                  <a:pt x="1006" y="331"/>
                  <a:pt x="1002" y="333"/>
                </a:cubicBezTo>
                <a:cubicBezTo>
                  <a:pt x="995" y="343"/>
                  <a:pt x="984" y="344"/>
                  <a:pt x="973" y="348"/>
                </a:cubicBezTo>
                <a:cubicBezTo>
                  <a:pt x="967" y="357"/>
                  <a:pt x="975" y="365"/>
                  <a:pt x="984" y="367"/>
                </a:cubicBezTo>
                <a:cubicBezTo>
                  <a:pt x="993" y="372"/>
                  <a:pt x="985" y="366"/>
                  <a:pt x="990" y="384"/>
                </a:cubicBezTo>
                <a:cubicBezTo>
                  <a:pt x="993" y="394"/>
                  <a:pt x="1010" y="396"/>
                  <a:pt x="1018" y="397"/>
                </a:cubicBezTo>
                <a:cubicBezTo>
                  <a:pt x="1031" y="402"/>
                  <a:pt x="1053" y="402"/>
                  <a:pt x="1068" y="403"/>
                </a:cubicBezTo>
                <a:cubicBezTo>
                  <a:pt x="1075" y="406"/>
                  <a:pt x="1083" y="408"/>
                  <a:pt x="1090" y="409"/>
                </a:cubicBezTo>
                <a:cubicBezTo>
                  <a:pt x="1101" y="414"/>
                  <a:pt x="1092" y="409"/>
                  <a:pt x="1101" y="417"/>
                </a:cubicBezTo>
                <a:cubicBezTo>
                  <a:pt x="1104" y="419"/>
                  <a:pt x="1110" y="424"/>
                  <a:pt x="1110" y="424"/>
                </a:cubicBezTo>
                <a:cubicBezTo>
                  <a:pt x="1117" y="436"/>
                  <a:pt x="1128" y="438"/>
                  <a:pt x="1135" y="450"/>
                </a:cubicBezTo>
                <a:cubicBezTo>
                  <a:pt x="1146" y="445"/>
                  <a:pt x="1149" y="449"/>
                  <a:pt x="1155" y="459"/>
                </a:cubicBezTo>
                <a:cubicBezTo>
                  <a:pt x="1157" y="471"/>
                  <a:pt x="1153" y="481"/>
                  <a:pt x="1167" y="484"/>
                </a:cubicBezTo>
                <a:cubicBezTo>
                  <a:pt x="1173" y="487"/>
                  <a:pt x="1178" y="489"/>
                  <a:pt x="1185" y="490"/>
                </a:cubicBezTo>
                <a:cubicBezTo>
                  <a:pt x="1182" y="497"/>
                  <a:pt x="1185" y="497"/>
                  <a:pt x="1188" y="504"/>
                </a:cubicBezTo>
                <a:cubicBezTo>
                  <a:pt x="1193" y="536"/>
                  <a:pt x="1199" y="568"/>
                  <a:pt x="1204" y="600"/>
                </a:cubicBezTo>
                <a:cubicBezTo>
                  <a:pt x="1204" y="613"/>
                  <a:pt x="1211" y="694"/>
                  <a:pt x="1191" y="709"/>
                </a:cubicBezTo>
                <a:cubicBezTo>
                  <a:pt x="1188" y="718"/>
                  <a:pt x="1182" y="723"/>
                  <a:pt x="1177" y="730"/>
                </a:cubicBezTo>
                <a:cubicBezTo>
                  <a:pt x="1176" y="737"/>
                  <a:pt x="1171" y="743"/>
                  <a:pt x="1165" y="747"/>
                </a:cubicBezTo>
                <a:cubicBezTo>
                  <a:pt x="1161" y="753"/>
                  <a:pt x="1158" y="755"/>
                  <a:pt x="1152" y="759"/>
                </a:cubicBezTo>
                <a:cubicBezTo>
                  <a:pt x="1147" y="768"/>
                  <a:pt x="1141" y="776"/>
                  <a:pt x="1132" y="781"/>
                </a:cubicBezTo>
                <a:cubicBezTo>
                  <a:pt x="1129" y="795"/>
                  <a:pt x="1116" y="797"/>
                  <a:pt x="1104" y="799"/>
                </a:cubicBezTo>
                <a:cubicBezTo>
                  <a:pt x="1096" y="802"/>
                  <a:pt x="1089" y="803"/>
                  <a:pt x="1080" y="804"/>
                </a:cubicBezTo>
                <a:cubicBezTo>
                  <a:pt x="1034" y="827"/>
                  <a:pt x="987" y="819"/>
                  <a:pt x="951" y="792"/>
                </a:cubicBezTo>
                <a:cubicBezTo>
                  <a:pt x="948" y="784"/>
                  <a:pt x="941" y="782"/>
                  <a:pt x="934" y="778"/>
                </a:cubicBezTo>
                <a:cubicBezTo>
                  <a:pt x="927" y="769"/>
                  <a:pt x="918" y="761"/>
                  <a:pt x="907" y="759"/>
                </a:cubicBezTo>
                <a:cubicBezTo>
                  <a:pt x="900" y="748"/>
                  <a:pt x="887" y="744"/>
                  <a:pt x="880" y="733"/>
                </a:cubicBezTo>
                <a:cubicBezTo>
                  <a:pt x="876" y="726"/>
                  <a:pt x="871" y="720"/>
                  <a:pt x="867" y="714"/>
                </a:cubicBezTo>
                <a:cubicBezTo>
                  <a:pt x="862" y="707"/>
                  <a:pt x="856" y="691"/>
                  <a:pt x="856" y="691"/>
                </a:cubicBezTo>
                <a:cubicBezTo>
                  <a:pt x="855" y="686"/>
                  <a:pt x="853" y="681"/>
                  <a:pt x="852" y="676"/>
                </a:cubicBezTo>
                <a:cubicBezTo>
                  <a:pt x="851" y="663"/>
                  <a:pt x="850" y="650"/>
                  <a:pt x="850" y="637"/>
                </a:cubicBezTo>
                <a:cubicBezTo>
                  <a:pt x="848" y="586"/>
                  <a:pt x="850" y="583"/>
                  <a:pt x="835" y="613"/>
                </a:cubicBezTo>
                <a:cubicBezTo>
                  <a:pt x="834" y="617"/>
                  <a:pt x="821" y="638"/>
                  <a:pt x="816" y="639"/>
                </a:cubicBezTo>
                <a:cubicBezTo>
                  <a:pt x="812" y="640"/>
                  <a:pt x="808" y="640"/>
                  <a:pt x="804" y="640"/>
                </a:cubicBezTo>
                <a:cubicBezTo>
                  <a:pt x="798" y="642"/>
                  <a:pt x="794" y="644"/>
                  <a:pt x="790" y="649"/>
                </a:cubicBezTo>
                <a:cubicBezTo>
                  <a:pt x="787" y="663"/>
                  <a:pt x="792" y="645"/>
                  <a:pt x="784" y="657"/>
                </a:cubicBezTo>
                <a:cubicBezTo>
                  <a:pt x="783" y="659"/>
                  <a:pt x="784" y="661"/>
                  <a:pt x="783" y="663"/>
                </a:cubicBezTo>
                <a:cubicBezTo>
                  <a:pt x="779" y="672"/>
                  <a:pt x="766" y="680"/>
                  <a:pt x="757" y="682"/>
                </a:cubicBezTo>
                <a:cubicBezTo>
                  <a:pt x="733" y="694"/>
                  <a:pt x="669" y="689"/>
                  <a:pt x="639" y="691"/>
                </a:cubicBezTo>
                <a:cubicBezTo>
                  <a:pt x="626" y="696"/>
                  <a:pt x="611" y="695"/>
                  <a:pt x="598" y="696"/>
                </a:cubicBezTo>
                <a:cubicBezTo>
                  <a:pt x="598" y="698"/>
                  <a:pt x="590" y="742"/>
                  <a:pt x="606" y="745"/>
                </a:cubicBezTo>
                <a:cubicBezTo>
                  <a:pt x="613" y="748"/>
                  <a:pt x="612" y="754"/>
                  <a:pt x="615" y="760"/>
                </a:cubicBezTo>
                <a:cubicBezTo>
                  <a:pt x="617" y="777"/>
                  <a:pt x="612" y="784"/>
                  <a:pt x="607" y="799"/>
                </a:cubicBezTo>
                <a:cubicBezTo>
                  <a:pt x="583" y="798"/>
                  <a:pt x="568" y="802"/>
                  <a:pt x="546" y="805"/>
                </a:cubicBezTo>
                <a:cubicBezTo>
                  <a:pt x="534" y="809"/>
                  <a:pt x="520" y="803"/>
                  <a:pt x="508" y="801"/>
                </a:cubicBezTo>
                <a:cubicBezTo>
                  <a:pt x="499" y="794"/>
                  <a:pt x="489" y="791"/>
                  <a:pt x="478" y="789"/>
                </a:cubicBezTo>
                <a:cubicBezTo>
                  <a:pt x="475" y="787"/>
                  <a:pt x="472" y="786"/>
                  <a:pt x="469" y="783"/>
                </a:cubicBezTo>
                <a:cubicBezTo>
                  <a:pt x="466" y="780"/>
                  <a:pt x="462" y="774"/>
                  <a:pt x="462" y="774"/>
                </a:cubicBezTo>
                <a:cubicBezTo>
                  <a:pt x="464" y="765"/>
                  <a:pt x="482" y="766"/>
                  <a:pt x="490" y="765"/>
                </a:cubicBezTo>
                <a:cubicBezTo>
                  <a:pt x="495" y="764"/>
                  <a:pt x="500" y="765"/>
                  <a:pt x="504" y="762"/>
                </a:cubicBezTo>
                <a:cubicBezTo>
                  <a:pt x="514" y="754"/>
                  <a:pt x="495" y="759"/>
                  <a:pt x="510" y="756"/>
                </a:cubicBezTo>
                <a:cubicBezTo>
                  <a:pt x="518" y="752"/>
                  <a:pt x="527" y="742"/>
                  <a:pt x="531" y="733"/>
                </a:cubicBezTo>
                <a:cubicBezTo>
                  <a:pt x="537" y="695"/>
                  <a:pt x="536" y="663"/>
                  <a:pt x="496" y="660"/>
                </a:cubicBezTo>
                <a:cubicBezTo>
                  <a:pt x="487" y="653"/>
                  <a:pt x="482" y="654"/>
                  <a:pt x="469" y="652"/>
                </a:cubicBezTo>
                <a:cubicBezTo>
                  <a:pt x="459" y="653"/>
                  <a:pt x="432" y="647"/>
                  <a:pt x="424" y="660"/>
                </a:cubicBezTo>
                <a:cubicBezTo>
                  <a:pt x="422" y="671"/>
                  <a:pt x="411" y="690"/>
                  <a:pt x="402" y="697"/>
                </a:cubicBezTo>
                <a:cubicBezTo>
                  <a:pt x="390" y="717"/>
                  <a:pt x="373" y="732"/>
                  <a:pt x="357" y="748"/>
                </a:cubicBezTo>
                <a:cubicBezTo>
                  <a:pt x="351" y="754"/>
                  <a:pt x="342" y="764"/>
                  <a:pt x="334" y="766"/>
                </a:cubicBezTo>
                <a:cubicBezTo>
                  <a:pt x="329" y="769"/>
                  <a:pt x="323" y="768"/>
                  <a:pt x="318" y="771"/>
                </a:cubicBezTo>
                <a:cubicBezTo>
                  <a:pt x="269" y="770"/>
                  <a:pt x="256" y="766"/>
                  <a:pt x="219" y="762"/>
                </a:cubicBezTo>
                <a:cubicBezTo>
                  <a:pt x="214" y="760"/>
                  <a:pt x="211" y="757"/>
                  <a:pt x="205" y="756"/>
                </a:cubicBezTo>
                <a:cubicBezTo>
                  <a:pt x="197" y="752"/>
                  <a:pt x="189" y="747"/>
                  <a:pt x="181" y="742"/>
                </a:cubicBezTo>
                <a:cubicBezTo>
                  <a:pt x="175" y="734"/>
                  <a:pt x="163" y="727"/>
                  <a:pt x="156" y="720"/>
                </a:cubicBezTo>
                <a:cubicBezTo>
                  <a:pt x="153" y="717"/>
                  <a:pt x="145" y="711"/>
                  <a:pt x="145" y="711"/>
                </a:cubicBezTo>
                <a:cubicBezTo>
                  <a:pt x="143" y="703"/>
                  <a:pt x="121" y="674"/>
                  <a:pt x="114" y="669"/>
                </a:cubicBezTo>
                <a:cubicBezTo>
                  <a:pt x="111" y="662"/>
                  <a:pt x="109" y="659"/>
                  <a:pt x="103" y="655"/>
                </a:cubicBezTo>
                <a:cubicBezTo>
                  <a:pt x="99" y="634"/>
                  <a:pt x="106" y="664"/>
                  <a:pt x="97" y="645"/>
                </a:cubicBezTo>
                <a:cubicBezTo>
                  <a:pt x="92" y="634"/>
                  <a:pt x="96" y="620"/>
                  <a:pt x="91" y="609"/>
                </a:cubicBezTo>
                <a:cubicBezTo>
                  <a:pt x="90" y="602"/>
                  <a:pt x="88" y="594"/>
                  <a:pt x="85" y="588"/>
                </a:cubicBezTo>
                <a:cubicBezTo>
                  <a:pt x="82" y="552"/>
                  <a:pt x="85" y="518"/>
                  <a:pt x="93" y="483"/>
                </a:cubicBezTo>
                <a:cubicBezTo>
                  <a:pt x="90" y="465"/>
                  <a:pt x="83" y="463"/>
                  <a:pt x="66" y="460"/>
                </a:cubicBezTo>
                <a:cubicBezTo>
                  <a:pt x="57" y="455"/>
                  <a:pt x="47" y="449"/>
                  <a:pt x="37" y="445"/>
                </a:cubicBezTo>
                <a:cubicBezTo>
                  <a:pt x="32" y="438"/>
                  <a:pt x="27" y="431"/>
                  <a:pt x="19" y="426"/>
                </a:cubicBezTo>
                <a:cubicBezTo>
                  <a:pt x="14" y="417"/>
                  <a:pt x="12" y="408"/>
                  <a:pt x="6" y="400"/>
                </a:cubicBezTo>
                <a:cubicBezTo>
                  <a:pt x="4" y="394"/>
                  <a:pt x="1" y="391"/>
                  <a:pt x="0" y="385"/>
                </a:cubicBezTo>
                <a:cubicBezTo>
                  <a:pt x="1" y="378"/>
                  <a:pt x="2" y="376"/>
                  <a:pt x="9" y="373"/>
                </a:cubicBezTo>
                <a:cubicBezTo>
                  <a:pt x="20" y="358"/>
                  <a:pt x="70" y="364"/>
                  <a:pt x="73" y="364"/>
                </a:cubicBezTo>
                <a:cubicBezTo>
                  <a:pt x="91" y="362"/>
                  <a:pt x="82" y="360"/>
                  <a:pt x="93" y="351"/>
                </a:cubicBezTo>
                <a:cubicBezTo>
                  <a:pt x="97" y="324"/>
                  <a:pt x="103" y="294"/>
                  <a:pt x="91" y="270"/>
                </a:cubicBezTo>
                <a:cubicBezTo>
                  <a:pt x="90" y="264"/>
                  <a:pt x="89" y="262"/>
                  <a:pt x="84" y="258"/>
                </a:cubicBezTo>
                <a:cubicBezTo>
                  <a:pt x="83" y="228"/>
                  <a:pt x="82" y="198"/>
                  <a:pt x="82" y="168"/>
                </a:cubicBezTo>
                <a:cubicBezTo>
                  <a:pt x="82" y="157"/>
                  <a:pt x="81" y="143"/>
                  <a:pt x="93" y="141"/>
                </a:cubicBezTo>
                <a:cubicBezTo>
                  <a:pt x="94" y="134"/>
                  <a:pt x="95" y="132"/>
                  <a:pt x="102" y="133"/>
                </a:cubicBezTo>
                <a:cubicBezTo>
                  <a:pt x="100" y="143"/>
                  <a:pt x="101" y="145"/>
                  <a:pt x="99" y="138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01" name="AutoShape 9"/>
          <p:cNvSpPr>
            <a:spLocks noChangeArrowheads="1"/>
          </p:cNvSpPr>
          <p:nvPr/>
        </p:nvSpPr>
        <p:spPr bwMode="auto">
          <a:xfrm>
            <a:off x="2994025" y="5313363"/>
            <a:ext cx="487363" cy="48895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3402" name="AutoShape 10"/>
          <p:cNvSpPr>
            <a:spLocks noChangeArrowheads="1"/>
          </p:cNvSpPr>
          <p:nvPr/>
        </p:nvSpPr>
        <p:spPr bwMode="auto">
          <a:xfrm>
            <a:off x="5594350" y="5313363"/>
            <a:ext cx="487363" cy="488950"/>
          </a:xfrm>
          <a:prstGeom prst="plus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3403" name="AutoShape 11"/>
          <p:cNvSpPr>
            <a:spLocks noChangeArrowheads="1"/>
          </p:cNvSpPr>
          <p:nvPr/>
        </p:nvSpPr>
        <p:spPr bwMode="auto">
          <a:xfrm>
            <a:off x="2668588" y="4014788"/>
            <a:ext cx="487362" cy="487362"/>
          </a:xfrm>
          <a:prstGeom prst="plus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3404" name="AutoShape 12"/>
          <p:cNvSpPr>
            <a:spLocks noChangeArrowheads="1"/>
          </p:cNvSpPr>
          <p:nvPr/>
        </p:nvSpPr>
        <p:spPr bwMode="auto">
          <a:xfrm>
            <a:off x="5268913" y="3851275"/>
            <a:ext cx="487362" cy="487363"/>
          </a:xfrm>
          <a:prstGeom prst="plus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3405" name="AutoShape 13"/>
          <p:cNvSpPr>
            <a:spLocks noChangeArrowheads="1"/>
          </p:cNvSpPr>
          <p:nvPr/>
        </p:nvSpPr>
        <p:spPr bwMode="auto">
          <a:xfrm>
            <a:off x="4130675" y="4989513"/>
            <a:ext cx="487363" cy="487362"/>
          </a:xfrm>
          <a:prstGeom prst="plus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/>
      <p:bldP spid="443398" grpId="0" animBg="1"/>
      <p:bldP spid="443399" grpId="0" animBg="1"/>
      <p:bldP spid="443401" grpId="0" animBg="1"/>
      <p:bldP spid="443402" grpId="0" animBg="1"/>
      <p:bldP spid="443403" grpId="0" animBg="1"/>
      <p:bldP spid="443404" grpId="0" animBg="1"/>
      <p:bldP spid="4434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09588" y="304800"/>
          <a:ext cx="817562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Image" r:id="rId4" imgW="11733333" imgH="7326984" progId="">
                  <p:embed/>
                </p:oleObj>
              </mc:Choice>
              <mc:Fallback>
                <p:oleObj name="Image" r:id="rId4" imgW="11733333" imgH="73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04800"/>
                        <a:ext cx="817562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1279525" y="5218113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Unsupervised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505200" y="5195888"/>
            <a:ext cx="225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“Weakly” supervised</a:t>
            </a: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6378575" y="5181600"/>
            <a:ext cx="185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Fully supervised</a:t>
            </a:r>
          </a:p>
        </p:txBody>
      </p:sp>
      <p:sp>
        <p:nvSpPr>
          <p:cNvPr id="727050" name="AutoShape 10"/>
          <p:cNvSpPr>
            <a:spLocks/>
          </p:cNvSpPr>
          <p:nvPr/>
        </p:nvSpPr>
        <p:spPr bwMode="auto">
          <a:xfrm rot="5400000">
            <a:off x="5715000" y="3810000"/>
            <a:ext cx="381000" cy="4038600"/>
          </a:xfrm>
          <a:prstGeom prst="rightBrace">
            <a:avLst>
              <a:gd name="adj1" fmla="val 8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4495800" y="6056313"/>
            <a:ext cx="287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Definition depends on task</a:t>
            </a:r>
          </a:p>
        </p:txBody>
      </p:sp>
    </p:spTree>
    <p:extLst>
      <p:ext uri="{BB962C8B-B14F-4D97-AF65-F5344CB8AC3E}">
        <p14:creationId xmlns:p14="http://schemas.microsoft.com/office/powerpoint/2010/main" val="39193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0" grpId="0" animBg="1"/>
      <p:bldP spid="7270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machine learning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en-US" sz="6000" dirty="0" smtClean="0">
                <a:solidFill>
                  <a:srgbClr val="0000FF"/>
                </a:solidFill>
              </a:rPr>
              <a:t>y = f(</a:t>
            </a:r>
            <a:r>
              <a:rPr lang="en-US" sz="6000" b="1" dirty="0" smtClean="0">
                <a:solidFill>
                  <a:srgbClr val="0000FF"/>
                </a:solidFill>
              </a:rPr>
              <a:t>x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b="1" dirty="0" smtClean="0"/>
              <a:t>Training: </a:t>
            </a:r>
            <a:r>
              <a:rPr lang="en-US" sz="2400" dirty="0" smtClean="0"/>
              <a:t>given a </a:t>
            </a:r>
            <a:r>
              <a:rPr lang="en-US" sz="2400" i="1" dirty="0" smtClean="0"/>
              <a:t>training set </a:t>
            </a:r>
            <a:r>
              <a:rPr lang="en-US" sz="2400" dirty="0" smtClean="0"/>
              <a:t>of labeled examples</a:t>
            </a:r>
            <a:r>
              <a:rPr lang="en-US" sz="2400" i="1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{(</a:t>
            </a:r>
            <a:r>
              <a:rPr lang="en-US" sz="2400" b="1" dirty="0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,y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), …, (</a:t>
            </a:r>
            <a:r>
              <a:rPr lang="en-US" sz="2400" b="1" dirty="0" err="1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err="1" smtClean="0">
                <a:solidFill>
                  <a:srgbClr val="0000FF"/>
                </a:solidFill>
              </a:rPr>
              <a:t>,y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)}</a:t>
            </a:r>
            <a:r>
              <a:rPr lang="en-US" sz="2400" dirty="0" smtClean="0"/>
              <a:t>, estimate the prediction function </a:t>
            </a:r>
            <a:r>
              <a:rPr lang="en-US" sz="2400" dirty="0" smtClean="0">
                <a:solidFill>
                  <a:srgbClr val="0000FF"/>
                </a:solidFill>
              </a:rPr>
              <a:t>f </a:t>
            </a:r>
            <a:r>
              <a:rPr lang="en-US" sz="2400" dirty="0" smtClean="0"/>
              <a:t>by minimizing the prediction error on the training set</a:t>
            </a:r>
          </a:p>
          <a:p>
            <a:r>
              <a:rPr lang="en-US" sz="2400" b="1" dirty="0" smtClean="0"/>
              <a:t>Testing:</a:t>
            </a:r>
            <a:r>
              <a:rPr lang="en-US" sz="2400" dirty="0" smtClean="0"/>
              <a:t> apply </a:t>
            </a:r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dirty="0" smtClean="0"/>
              <a:t> to a never before seen </a:t>
            </a:r>
            <a:r>
              <a:rPr lang="en-US" sz="2400" i="1" dirty="0" smtClean="0"/>
              <a:t>test example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 and output the predicted value </a:t>
            </a:r>
            <a:r>
              <a:rPr lang="en-US" sz="2400" dirty="0" smtClean="0">
                <a:solidFill>
                  <a:srgbClr val="0000FF"/>
                </a:solidFill>
              </a:rPr>
              <a:t>y = f(</a:t>
            </a:r>
            <a:r>
              <a:rPr lang="en-US" sz="2400" b="1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240088" y="2933700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381501" y="2933700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334000" y="2590800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39" name="TextBox 8"/>
          <p:cNvSpPr txBox="1">
            <a:spLocks noChangeArrowheads="1"/>
          </p:cNvSpPr>
          <p:nvPr/>
        </p:nvSpPr>
        <p:spPr bwMode="auto">
          <a:xfrm>
            <a:off x="3213100" y="32766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69640" name="TextBox 9"/>
          <p:cNvSpPr txBox="1">
            <a:spLocks noChangeArrowheads="1"/>
          </p:cNvSpPr>
          <p:nvPr/>
        </p:nvSpPr>
        <p:spPr bwMode="auto">
          <a:xfrm>
            <a:off x="3822700" y="3276600"/>
            <a:ext cx="1892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</a:rPr>
              <a:t>prediction function</a:t>
            </a:r>
          </a:p>
        </p:txBody>
      </p:sp>
      <p:sp>
        <p:nvSpPr>
          <p:cNvPr id="69641" name="TextBox 10"/>
          <p:cNvSpPr txBox="1">
            <a:spLocks noChangeArrowheads="1"/>
          </p:cNvSpPr>
          <p:nvPr/>
        </p:nvSpPr>
        <p:spPr bwMode="auto">
          <a:xfrm>
            <a:off x="5499100" y="3276600"/>
            <a:ext cx="1511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00"/>
                </a:solidFill>
              </a:rPr>
              <a:t>Image feature</a:t>
            </a:r>
          </a:p>
        </p:txBody>
      </p:sp>
    </p:spTree>
    <p:extLst>
      <p:ext uri="{BB962C8B-B14F-4D97-AF65-F5344CB8AC3E}">
        <p14:creationId xmlns:p14="http://schemas.microsoft.com/office/powerpoint/2010/main" val="4560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1361</Words>
  <Application>Microsoft Office PowerPoint</Application>
  <PresentationFormat>On-screen Show (4:3)</PresentationFormat>
  <Paragraphs>439</Paragraphs>
  <Slides>43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Image</vt:lpstr>
      <vt:lpstr>Introduction to Machine Learning for Computer Vision</vt:lpstr>
      <vt:lpstr>Machine Learning</vt:lpstr>
      <vt:lpstr>Exporting Machine Learning</vt:lpstr>
      <vt:lpstr>PowerPoint Presentation</vt:lpstr>
      <vt:lpstr>Unsupervised Learning: Clustering</vt:lpstr>
      <vt:lpstr>Supervised Learning: Classification</vt:lpstr>
      <vt:lpstr>Recognition task and supervision</vt:lpstr>
      <vt:lpstr>PowerPoint Presentation</vt:lpstr>
      <vt:lpstr>The machine learning framework</vt:lpstr>
      <vt:lpstr>Image Categorization: Steps</vt:lpstr>
      <vt:lpstr>Image Categorization: Steps</vt:lpstr>
      <vt:lpstr>Image features</vt:lpstr>
      <vt:lpstr>Features</vt:lpstr>
      <vt:lpstr>General Principles of Representation</vt:lpstr>
      <vt:lpstr>Labels &amp; Visual Similarity</vt:lpstr>
      <vt:lpstr>Classifiers</vt:lpstr>
      <vt:lpstr>Classification</vt:lpstr>
      <vt:lpstr>Many classifiers to choose from</vt:lpstr>
      <vt:lpstr>Nearest Neighbor Classifier</vt:lpstr>
      <vt:lpstr>K-nearest neighbor</vt:lpstr>
      <vt:lpstr>1-nearest neighbor</vt:lpstr>
      <vt:lpstr>3-nearest neighbor</vt:lpstr>
      <vt:lpstr>5-nearest neighbor</vt:lpstr>
      <vt:lpstr>K-NN Classification: Summary</vt:lpstr>
      <vt:lpstr>Linear Classification</vt:lpstr>
      <vt:lpstr>Classifiers: Linear SVM</vt:lpstr>
      <vt:lpstr>Classifiers: Linear SVM</vt:lpstr>
      <vt:lpstr>Classifiers: Linear SVM</vt:lpstr>
      <vt:lpstr>Nonlinear SVMs</vt:lpstr>
      <vt:lpstr>Nonlinear SVMs</vt:lpstr>
      <vt:lpstr>SVMs for Image Classification</vt:lpstr>
      <vt:lpstr>What about multi-class SVMs?</vt:lpstr>
      <vt:lpstr>SVMs: Pros and cons</vt:lpstr>
      <vt:lpstr>Classification Methods</vt:lpstr>
      <vt:lpstr>Generalization</vt:lpstr>
      <vt:lpstr>Generalization</vt:lpstr>
      <vt:lpstr>Bias-Variance Trade-off</vt:lpstr>
      <vt:lpstr>Bias-variance tradeoff</vt:lpstr>
      <vt:lpstr>Bias-variance tradeoff</vt:lpstr>
      <vt:lpstr>Effect of Training Size</vt:lpstr>
      <vt:lpstr>Remember…</vt:lpstr>
      <vt:lpstr>What to remember about classifiers</vt:lpstr>
      <vt:lpstr>Some Machine Learning References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Souvenir</dc:creator>
  <cp:lastModifiedBy>test</cp:lastModifiedBy>
  <cp:revision>7</cp:revision>
  <dcterms:created xsi:type="dcterms:W3CDTF">2013-03-13T14:48:32Z</dcterms:created>
  <dcterms:modified xsi:type="dcterms:W3CDTF">2016-10-19T00:18:18Z</dcterms:modified>
</cp:coreProperties>
</file>