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470" r:id="rId2"/>
    <p:sldId id="383" r:id="rId3"/>
    <p:sldId id="476" r:id="rId4"/>
    <p:sldId id="485" r:id="rId5"/>
    <p:sldId id="477" r:id="rId6"/>
    <p:sldId id="487" r:id="rId7"/>
    <p:sldId id="493" r:id="rId8"/>
    <p:sldId id="500" r:id="rId9"/>
    <p:sldId id="501" r:id="rId10"/>
    <p:sldId id="520" r:id="rId11"/>
    <p:sldId id="566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2" r:id="rId33"/>
    <p:sldId id="543" r:id="rId34"/>
    <p:sldId id="544" r:id="rId35"/>
    <p:sldId id="545" r:id="rId36"/>
    <p:sldId id="546" r:id="rId37"/>
    <p:sldId id="547" r:id="rId38"/>
    <p:sldId id="548" r:id="rId39"/>
    <p:sldId id="549" r:id="rId40"/>
    <p:sldId id="550" r:id="rId41"/>
    <p:sldId id="551" r:id="rId42"/>
    <p:sldId id="552" r:id="rId43"/>
    <p:sldId id="553" r:id="rId44"/>
    <p:sldId id="554" r:id="rId45"/>
    <p:sldId id="555" r:id="rId46"/>
    <p:sldId id="556" r:id="rId47"/>
    <p:sldId id="557" r:id="rId48"/>
    <p:sldId id="567" r:id="rId49"/>
    <p:sldId id="559" r:id="rId50"/>
    <p:sldId id="560" r:id="rId51"/>
    <p:sldId id="561" r:id="rId52"/>
    <p:sldId id="562" r:id="rId53"/>
    <p:sldId id="563" r:id="rId54"/>
    <p:sldId id="564" r:id="rId55"/>
    <p:sldId id="565" r:id="rId5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E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7" autoAdjust="0"/>
    <p:restoredTop sz="86442" autoAdjust="0"/>
  </p:normalViewPr>
  <p:slideViewPr>
    <p:cSldViewPr>
      <p:cViewPr varScale="1">
        <p:scale>
          <a:sx n="73" d="100"/>
          <a:sy n="73" d="100"/>
        </p:scale>
        <p:origin x="-149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9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43.wmf"/><Relationship Id="rId1" Type="http://schemas.openxmlformats.org/officeDocument/2006/relationships/image" Target="../media/image28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9911611E-EC61-467D-8702-D381100289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3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47FFCB61-7379-424B-92B3-124CD66582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A0E94-61EE-4CF4-A92B-1CCE6372CF6E}" type="slidenum">
              <a:rPr lang="en-US"/>
              <a:pPr/>
              <a:t>1</a:t>
            </a:fld>
            <a:endParaRPr lang="en-US"/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5C4A191-E11E-4B40-AF6D-CCE5EDD4659C}" type="slidenum">
              <a:rPr lang="en-US" sz="1200" b="1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62340A2-55E5-43D4-9DA1-DE7A8561A247}" type="slidenum">
              <a:rPr lang="en-US" sz="1200" b="1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7550"/>
            <a:ext cx="4778375" cy="3584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961" y="4540568"/>
            <a:ext cx="5384800" cy="437888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66B350-39D8-4745-90E2-3E2DD92D533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5813" y="716757"/>
            <a:ext cx="4856480" cy="3585449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961" y="4540568"/>
            <a:ext cx="5384800" cy="437888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5C4A191-E11E-4B40-AF6D-CCE5EDD4659C}" type="slidenum">
              <a:rPr lang="en-US" sz="1200" b="1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1D3E2F-D684-415C-85F2-DD98A5D2C5D3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41D61A-9A83-40B2-87FB-70B617324136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39205B-95E8-4B09-AFB6-4B8406FA7C89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1DAFA-4A9B-4B3E-8921-68CB076D4A50}" type="slidenum">
              <a:rPr lang="en-US"/>
              <a:pPr/>
              <a:t>2</a:t>
            </a:fld>
            <a:endParaRPr lang="en-US"/>
          </a:p>
        </p:txBody>
      </p:sp>
      <p:sp>
        <p:nvSpPr>
          <p:cNvPr id="140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1C5F91-9B80-4CFD-A930-870C6A5999AE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="1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C3160CD-D076-4EBA-81C7-E7DC06A9C825}" type="slidenum">
              <a:rPr lang="en-US" sz="1200" b="1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51230-B59B-41BB-9275-98BF97E34829}" type="slidenum">
              <a:rPr lang="en-US"/>
              <a:pPr/>
              <a:t>3</a:t>
            </a:fld>
            <a:endParaRPr lang="en-US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09CC93-B5E8-4BD2-80A0-1345BDA7C8F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B696E3A-F7CB-44A8-B0E8-1931E261E7A8}" type="slidenum">
              <a:rPr lang="en-US" sz="1200" b="1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A2F5B0C-5C98-4E9B-813B-337FA5C80BE7}" type="slidenum">
              <a:rPr lang="en-US" sz="1200" b="1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3389B52-7858-400A-819B-35FCAA563ADF}" type="slidenum">
              <a:rPr lang="en-US" sz="1200" b="1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E5303-4CF8-4325-9DE4-85E860A1BFC0}" type="slidenum">
              <a:rPr lang="en-US"/>
              <a:pPr/>
              <a:t>4</a:t>
            </a:fld>
            <a:endParaRPr lang="en-US"/>
          </a:p>
        </p:txBody>
      </p:sp>
      <p:sp>
        <p:nvSpPr>
          <p:cNvPr id="147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1AA3A5-DC84-4FFF-AAB3-61DAF8C1CF17}" type="slidenum">
              <a:rPr lang="en-US" sz="12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07DC66E-3CF6-4A70-BC72-57BE161489E7}" type="slidenum">
              <a:rPr lang="en-US" sz="1200" b="1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AFC4654-85DD-468B-AC89-555264184DC7}" type="slidenum">
              <a:rPr lang="en-US" sz="1200" b="1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endParaRPr lang="en-US" smtClean="0">
              <a:latin typeface="Arial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5FF90-A059-443C-BF6B-5AC8D2F41BCC}" type="slidenum">
              <a:rPr lang="en-US" sz="12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0DB3798-5676-4E7B-8B23-9D4463DE898A}" type="slidenum">
              <a:rPr lang="en-US" sz="1200" b="1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A1267-296B-4BBA-B46F-11EA5DB6524A}" type="slidenum">
              <a:rPr lang="en-US"/>
              <a:pPr/>
              <a:t>5</a:t>
            </a:fld>
            <a:endParaRPr lang="en-US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D36BE-A47F-4A11-A157-23E9E2563FC6}" type="slidenum">
              <a:rPr lang="en-US"/>
              <a:pPr/>
              <a:t>6</a:t>
            </a:fld>
            <a:endParaRPr lang="en-US"/>
          </a:p>
        </p:txBody>
      </p:sp>
      <p:sp>
        <p:nvSpPr>
          <p:cNvPr id="150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257FB-E6A9-4FC2-9D93-E95100D0526C}" type="slidenum">
              <a:rPr lang="en-US"/>
              <a:pPr/>
              <a:t>7</a:t>
            </a:fld>
            <a:endParaRPr lang="en-US"/>
          </a:p>
        </p:txBody>
      </p:sp>
      <p:sp>
        <p:nvSpPr>
          <p:cNvPr id="151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517FA-B744-4024-BD72-F8C2F08A2D88}" type="slidenum">
              <a:rPr lang="en-US"/>
              <a:pPr/>
              <a:t>8</a:t>
            </a:fld>
            <a:endParaRPr lang="en-US"/>
          </a:p>
        </p:txBody>
      </p:sp>
      <p:sp>
        <p:nvSpPr>
          <p:cNvPr id="152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BF88B-1DB9-444D-B42E-54EB7D13CC3E}" type="slidenum">
              <a:rPr lang="en-US"/>
              <a:pPr/>
              <a:t>9</a:t>
            </a:fld>
            <a:endParaRPr lang="en-US"/>
          </a:p>
        </p:txBody>
      </p:sp>
      <p:sp>
        <p:nvSpPr>
          <p:cNvPr id="153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40F9-4E51-431E-82F7-AE65EB63E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A2C3-462B-47AC-8D4E-1154D75A4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1A30-F719-48E7-98F5-86E4AAD21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DB38-A4B3-4ADA-B67F-96E1EC6AF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F7D5-AC16-4AAE-A3F2-1F1FDF257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6193-E1AB-47CA-BA64-CD1944D18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C4C8-A7C5-45D5-A2E5-F177F57A7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5DD4-ABF9-44FF-B052-BC797FA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1FBC-179D-4DF7-9980-8C2BA01F1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B80A-A7A6-4922-8931-881258531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3D48-A340-4BEC-92D8-9624B542B1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28CF-8C5C-4026-B5BD-73056BECA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G:\Teaching\Computer%20Vision\lectures\ll2persons.avi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4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4.wmf"/><Relationship Id="rId5" Type="http://schemas.openxmlformats.org/officeDocument/2006/relationships/image" Target="../media/image55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3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tZAGzFDjnM&amp;feature=youtu.b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64.png"/><Relationship Id="rId4" Type="http://schemas.openxmlformats.org/officeDocument/2006/relationships/oleObject" Target="../embeddings/oleObject40.bin"/><Relationship Id="rId9" Type="http://schemas.openxmlformats.org/officeDocument/2006/relationships/hyperlink" Target="http://www.ics.uci.edu/~dramanan/papers/trackingpeople/index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USRSERV5\UVOL5\COIT\SOUVENIR\classes\Computer%20Vision\lectures\trackingExInput.avi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G:\Teaching\Computer%20Vision\lectures\Football.avi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video" Target="file:///G:\Teaching\Computer%20Vision\lectures\leafmv.mpg" TargetMode="External"/><Relationship Id="rId7" Type="http://schemas.openxmlformats.org/officeDocument/2006/relationships/image" Target="../media/image4.png"/><Relationship Id="rId2" Type="http://schemas.openxmlformats.org/officeDocument/2006/relationships/video" Target="file:///G:\Teaching\Computer%20Vision\lectures\hand.mpg" TargetMode="External"/><Relationship Id="rId1" Type="http://schemas.openxmlformats.org/officeDocument/2006/relationships/video" Target="file:///G:\Teaching\Computer%20Vision\lectures\iccv98.mpg" TargetMode="Externa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video" Target="file:///G:\Teaching\Computer%20Vision\lectures\dancemv.mpeg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200" dirty="0"/>
              <a:t>Slides adapted from Robert Pless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Today’s Outline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420813"/>
            <a:ext cx="8229600" cy="4525962"/>
          </a:xfrm>
        </p:spPr>
        <p:txBody>
          <a:bodyPr>
            <a:normAutofit/>
          </a:bodyPr>
          <a:lstStyle/>
          <a:p>
            <a:r>
              <a:rPr lang="en-US" dirty="0" smtClean="0"/>
              <a:t>Motion Estimation</a:t>
            </a:r>
          </a:p>
          <a:p>
            <a:pPr lvl="1"/>
            <a:r>
              <a:rPr lang="en-US" dirty="0" smtClean="0"/>
              <a:t>Direct (optical flow)</a:t>
            </a:r>
          </a:p>
          <a:p>
            <a:pPr lvl="1"/>
            <a:r>
              <a:rPr lang="en-US" dirty="0" smtClean="0"/>
              <a:t>Feature-based</a:t>
            </a:r>
          </a:p>
          <a:p>
            <a:endParaRPr lang="en-US" dirty="0" smtClean="0"/>
          </a:p>
          <a:p>
            <a:r>
              <a:rPr lang="en-US" dirty="0" smtClean="0"/>
              <a:t>Tracking</a:t>
            </a:r>
          </a:p>
          <a:p>
            <a:pPr lvl="1"/>
            <a:r>
              <a:rPr lang="en-US" dirty="0" smtClean="0"/>
              <a:t>Tracking as inference</a:t>
            </a:r>
          </a:p>
          <a:p>
            <a:pPr lvl="1"/>
            <a:r>
              <a:rPr lang="en-US" dirty="0" smtClean="0"/>
              <a:t>Linear models of dynamics</a:t>
            </a:r>
          </a:p>
          <a:p>
            <a:pPr lvl="1"/>
            <a:r>
              <a:rPr lang="en-US" dirty="0" smtClean="0"/>
              <a:t>Kalman filters</a:t>
            </a:r>
          </a:p>
        </p:txBody>
      </p:sp>
    </p:spTree>
    <p:extLst>
      <p:ext uri="{BB962C8B-B14F-4D97-AF65-F5344CB8AC3E}">
        <p14:creationId xmlns:p14="http://schemas.microsoft.com/office/powerpoint/2010/main" val="6557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estimation techniques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•"/>
            </a:pPr>
            <a:r>
              <a:rPr lang="en-US" b="1" dirty="0"/>
              <a:t>Direct methods</a:t>
            </a:r>
          </a:p>
          <a:p>
            <a:pPr lvl="1"/>
            <a:r>
              <a:rPr lang="en-US" dirty="0"/>
              <a:t>Directly recover image motion at each pixel from </a:t>
            </a:r>
            <a:r>
              <a:rPr lang="en-US" dirty="0" err="1"/>
              <a:t>spatio</a:t>
            </a:r>
            <a:r>
              <a:rPr lang="en-US" dirty="0"/>
              <a:t>-temporal image brightness variations</a:t>
            </a:r>
          </a:p>
          <a:p>
            <a:pPr lvl="1"/>
            <a:r>
              <a:rPr lang="en-US" dirty="0"/>
              <a:t>Dense motion fields, but sensitive to appearance variations</a:t>
            </a:r>
          </a:p>
          <a:p>
            <a:pPr lvl="1"/>
            <a:r>
              <a:rPr lang="en-US" dirty="0"/>
              <a:t>Suitable for video and when image motion is small 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endParaRPr lang="en-US" dirty="0" smtClean="0">
              <a:solidFill>
                <a:schemeClr val="bg2"/>
              </a:solidFill>
            </a:endParaRPr>
          </a:p>
          <a:p>
            <a:pPr>
              <a:buFontTx/>
              <a:buChar char="•"/>
            </a:pPr>
            <a:r>
              <a:rPr lang="en-US" b="1" dirty="0" smtClean="0"/>
              <a:t>Feature-based methods</a:t>
            </a:r>
          </a:p>
          <a:p>
            <a:pPr lvl="1"/>
            <a:r>
              <a:rPr lang="en-US" dirty="0" smtClean="0"/>
              <a:t>Extract visual features (corners, textured areas) and track them over multiple frames</a:t>
            </a:r>
          </a:p>
          <a:p>
            <a:pPr lvl="1"/>
            <a:r>
              <a:rPr lang="en-US" dirty="0" smtClean="0"/>
              <a:t>Sparse motion fields, but more robust tracking</a:t>
            </a:r>
          </a:p>
          <a:p>
            <a:pPr lvl="1"/>
            <a:r>
              <a:rPr lang="en-US" dirty="0" smtClean="0"/>
              <a:t>Suitable when image motion is large (10s of pixels)</a:t>
            </a:r>
          </a:p>
          <a:p>
            <a:endParaRPr lang="en-US" dirty="0" smtClean="0"/>
          </a:p>
          <a:p>
            <a:pPr lvl="1"/>
            <a:endParaRPr lang="en-US" sz="1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9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methods: Optical flow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3429000"/>
            <a:ext cx="8915400" cy="99060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dirty="0" smtClean="0"/>
              <a:t>Given two subsequent frames, estimate the apparent motion field between them.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52600" y="1219200"/>
            <a:ext cx="2209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2286000" y="17526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200400" y="175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2286000" y="2286000"/>
            <a:ext cx="76200" cy="76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3200400" y="22860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32777" name="Group 9"/>
          <p:cNvGrpSpPr>
            <a:grpSpLocks/>
          </p:cNvGrpSpPr>
          <p:nvPr/>
        </p:nvGrpSpPr>
        <p:grpSpPr bwMode="auto">
          <a:xfrm>
            <a:off x="2362200" y="1600200"/>
            <a:ext cx="1066800" cy="968375"/>
            <a:chOff x="1488" y="1008"/>
            <a:chExt cx="672" cy="610"/>
          </a:xfrm>
        </p:grpSpPr>
        <p:sp>
          <p:nvSpPr>
            <p:cNvPr id="32786" name="Line 10"/>
            <p:cNvSpPr>
              <a:spLocks noChangeShapeType="1"/>
            </p:cNvSpPr>
            <p:nvPr/>
          </p:nvSpPr>
          <p:spPr bwMode="auto">
            <a:xfrm flipV="1">
              <a:off x="1488" y="10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11"/>
            <p:cNvSpPr>
              <a:spLocks noChangeShapeType="1"/>
            </p:cNvSpPr>
            <p:nvPr/>
          </p:nvSpPr>
          <p:spPr bwMode="auto">
            <a:xfrm>
              <a:off x="1488" y="146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12"/>
            <p:cNvSpPr>
              <a:spLocks noChangeShapeType="1"/>
            </p:cNvSpPr>
            <p:nvPr/>
          </p:nvSpPr>
          <p:spPr bwMode="auto">
            <a:xfrm>
              <a:off x="2063" y="1152"/>
              <a:ext cx="97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13"/>
            <p:cNvSpPr>
              <a:spLocks noChangeShapeType="1"/>
            </p:cNvSpPr>
            <p:nvPr/>
          </p:nvSpPr>
          <p:spPr bwMode="auto">
            <a:xfrm flipH="1">
              <a:off x="2043" y="149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8" name="Rectangle 14"/>
          <p:cNvSpPr>
            <a:spLocks noChangeArrowheads="1"/>
          </p:cNvSpPr>
          <p:nvPr/>
        </p:nvSpPr>
        <p:spPr bwMode="auto">
          <a:xfrm>
            <a:off x="5105400" y="1219200"/>
            <a:ext cx="2209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779" name="Oval 15"/>
          <p:cNvSpPr>
            <a:spLocks noChangeArrowheads="1"/>
          </p:cNvSpPr>
          <p:nvPr/>
        </p:nvSpPr>
        <p:spPr bwMode="auto">
          <a:xfrm>
            <a:off x="5867400" y="15621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780" name="Oval 16"/>
          <p:cNvSpPr>
            <a:spLocks noChangeArrowheads="1"/>
          </p:cNvSpPr>
          <p:nvPr/>
        </p:nvSpPr>
        <p:spPr bwMode="auto">
          <a:xfrm>
            <a:off x="6781800" y="19431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781" name="Oval 17"/>
          <p:cNvSpPr>
            <a:spLocks noChangeArrowheads="1"/>
          </p:cNvSpPr>
          <p:nvPr/>
        </p:nvSpPr>
        <p:spPr bwMode="auto">
          <a:xfrm>
            <a:off x="5943600" y="2281238"/>
            <a:ext cx="76200" cy="76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782" name="Oval 18"/>
          <p:cNvSpPr>
            <a:spLocks noChangeArrowheads="1"/>
          </p:cNvSpPr>
          <p:nvPr/>
        </p:nvSpPr>
        <p:spPr bwMode="auto">
          <a:xfrm>
            <a:off x="6629400" y="2481263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41495" name="Rectangle 23"/>
          <p:cNvSpPr>
            <a:spLocks noChangeArrowheads="1"/>
          </p:cNvSpPr>
          <p:nvPr/>
        </p:nvSpPr>
        <p:spPr bwMode="auto">
          <a:xfrm>
            <a:off x="76200" y="44958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0000"/>
                </a:solidFill>
                <a:cs typeface="Arial" charset="0"/>
              </a:rPr>
              <a:t>Key assumptions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cs typeface="Arial" charset="0"/>
              </a:rPr>
              <a:t>Brightness constancy:  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projection of the same point looks the same in every frame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cs typeface="Arial" charset="0"/>
              </a:rPr>
              <a:t>Small motion: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  points do not move very far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cs typeface="Arial" charset="0"/>
              </a:rPr>
              <a:t>Spatial coherence: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 points move like their neighbors</a:t>
            </a:r>
          </a:p>
        </p:txBody>
      </p:sp>
      <p:sp>
        <p:nvSpPr>
          <p:cNvPr id="32784" name="Text Box 31"/>
          <p:cNvSpPr txBox="1">
            <a:spLocks noChangeArrowheads="1"/>
          </p:cNvSpPr>
          <p:nvPr/>
        </p:nvSpPr>
        <p:spPr bwMode="auto">
          <a:xfrm>
            <a:off x="2286000" y="2895600"/>
            <a:ext cx="130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,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,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–1)</a:t>
            </a:r>
          </a:p>
        </p:txBody>
      </p:sp>
      <p:sp>
        <p:nvSpPr>
          <p:cNvPr id="32785" name="Text Box 32"/>
          <p:cNvSpPr txBox="1">
            <a:spLocks noChangeArrowheads="1"/>
          </p:cNvSpPr>
          <p:nvPr/>
        </p:nvSpPr>
        <p:spPr bwMode="auto">
          <a:xfrm>
            <a:off x="5943600" y="2895600"/>
            <a:ext cx="99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,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,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2972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9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 l="24219" t="23720" r="24219" b="9248"/>
          <a:stretch>
            <a:fillRect/>
          </a:stretch>
        </p:blipFill>
        <p:spPr bwMode="auto">
          <a:xfrm>
            <a:off x="381000" y="1143000"/>
            <a:ext cx="5176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800" dirty="0">
                <a:latin typeface="+mj-lt"/>
                <a:ea typeface="+mj-ea"/>
                <a:cs typeface="+mj-cs"/>
              </a:rPr>
              <a:t>Using optical flow:</a:t>
            </a:r>
            <a:br>
              <a:rPr lang="en-US" sz="3800" dirty="0">
                <a:latin typeface="+mj-lt"/>
                <a:ea typeface="+mj-ea"/>
                <a:cs typeface="+mj-cs"/>
              </a:rPr>
            </a:br>
            <a:r>
              <a:rPr lang="en-US" sz="3800" dirty="0">
                <a:latin typeface="+mj-lt"/>
                <a:ea typeface="+mj-ea"/>
                <a:cs typeface="+mj-cs"/>
              </a:rPr>
              <a:t>recognizing facial expressions</a:t>
            </a:r>
          </a:p>
        </p:txBody>
      </p:sp>
      <p:sp>
        <p:nvSpPr>
          <p:cNvPr id="34820" name="TextBox 8"/>
          <p:cNvSpPr txBox="1">
            <a:spLocks noChangeArrowheads="1"/>
          </p:cNvSpPr>
          <p:nvPr/>
        </p:nvSpPr>
        <p:spPr bwMode="auto">
          <a:xfrm>
            <a:off x="304800" y="6096000"/>
            <a:ext cx="5105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Recognizing Human Facial Expression (1994)</a:t>
            </a:r>
          </a:p>
          <a:p>
            <a:r>
              <a:rPr lang="en-US" sz="2000" dirty="0">
                <a:latin typeface="Calibri" pitchFamily="34" charset="0"/>
              </a:rPr>
              <a:t>by </a:t>
            </a:r>
            <a:r>
              <a:rPr lang="en-US" sz="2000" dirty="0" err="1">
                <a:latin typeface="Calibri" pitchFamily="34" charset="0"/>
              </a:rPr>
              <a:t>Yaser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Yacoob</a:t>
            </a:r>
            <a:r>
              <a:rPr lang="en-US" sz="2000" dirty="0">
                <a:latin typeface="Calibri" pitchFamily="34" charset="0"/>
              </a:rPr>
              <a:t>, Larry S. Davis 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36719" t="20485" r="34375" b="2965"/>
          <a:stretch>
            <a:fillRect/>
          </a:stretch>
        </p:blipFill>
        <p:spPr bwMode="auto">
          <a:xfrm>
            <a:off x="5943600" y="1371600"/>
            <a:ext cx="2819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71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Optical flow for tracking?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If we have more than just a pair of frames, we could compute flow from one to the next: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685800" y="1752600"/>
            <a:ext cx="8001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rgbClr val="000000"/>
                </a:solidFill>
              </a:rPr>
              <a:t>But flow only reliable for small motions, and we may have occlusions, textureless regions that yield bad estimates anyway…</a:t>
            </a:r>
            <a:endParaRPr lang="en-US" sz="2000">
              <a:solidFill>
                <a:srgbClr val="000000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6" name="Picture 3" descr="_8196_figure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49450"/>
            <a:ext cx="3397250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_8196_figure29"/>
          <p:cNvPicPr>
            <a:picLocks noChangeAspect="1" noChangeArrowheads="1"/>
          </p:cNvPicPr>
          <p:nvPr/>
        </p:nvPicPr>
        <p:blipFill>
          <a:blip r:embed="rId4" cstate="print"/>
          <a:srcRect t="17950"/>
          <a:stretch>
            <a:fillRect/>
          </a:stretch>
        </p:blipFill>
        <p:spPr bwMode="auto">
          <a:xfrm>
            <a:off x="1676400" y="3778250"/>
            <a:ext cx="1828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19800" y="2559050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…</a:t>
            </a:r>
          </a:p>
        </p:txBody>
      </p:sp>
      <p:pic>
        <p:nvPicPr>
          <p:cNvPr id="9" name="Picture 3" descr="_8196_figure19"/>
          <p:cNvPicPr>
            <a:picLocks noChangeAspect="1" noChangeArrowheads="1"/>
          </p:cNvPicPr>
          <p:nvPr/>
        </p:nvPicPr>
        <p:blipFill>
          <a:blip r:embed="rId3" cstate="print"/>
          <a:srcRect l="49342"/>
          <a:stretch>
            <a:fillRect/>
          </a:stretch>
        </p:blipFill>
        <p:spPr bwMode="auto">
          <a:xfrm>
            <a:off x="4267200" y="1949729"/>
            <a:ext cx="1721103" cy="153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Right"/>
            <a:lightRig rig="threePt" dir="t"/>
          </a:scene3d>
        </p:spPr>
      </p:pic>
      <p:pic>
        <p:nvPicPr>
          <p:cNvPr id="10" name="Picture 4" descr="_8196_figure29"/>
          <p:cNvPicPr>
            <a:picLocks noChangeAspect="1" noChangeArrowheads="1"/>
          </p:cNvPicPr>
          <p:nvPr/>
        </p:nvPicPr>
        <p:blipFill>
          <a:blip r:embed="rId4" cstate="print"/>
          <a:srcRect t="17950"/>
          <a:stretch>
            <a:fillRect/>
          </a:stretch>
        </p:blipFill>
        <p:spPr bwMode="auto">
          <a:xfrm>
            <a:off x="3657600" y="3778529"/>
            <a:ext cx="1828800" cy="140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Right"/>
            <a:lightRig rig="threePt" dir="t"/>
          </a:scene3d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86400" y="4094163"/>
            <a:ext cx="5334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2400300" y="2673350"/>
            <a:ext cx="304800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4381500" y="2673350"/>
            <a:ext cx="304800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estimation techniques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Direct methods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Directly recover image motion at each pixel from </a:t>
            </a:r>
            <a:r>
              <a:rPr lang="en-US" dirty="0" err="1" smtClean="0">
                <a:solidFill>
                  <a:schemeClr val="bg2"/>
                </a:solidFill>
              </a:rPr>
              <a:t>spatio</a:t>
            </a:r>
            <a:r>
              <a:rPr lang="en-US" dirty="0" smtClean="0">
                <a:solidFill>
                  <a:schemeClr val="bg2"/>
                </a:solidFill>
              </a:rPr>
              <a:t>-temporal image brightness variations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Dense motion fields, but sensitive to appearance variations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Suitable for video and when image motion is small </a:t>
            </a:r>
            <a:br>
              <a:rPr lang="en-US" dirty="0" smtClean="0">
                <a:solidFill>
                  <a:schemeClr val="bg2"/>
                </a:solidFill>
              </a:rPr>
            </a:br>
            <a:endParaRPr lang="en-US" dirty="0" smtClean="0">
              <a:solidFill>
                <a:schemeClr val="bg2"/>
              </a:solidFill>
            </a:endParaRPr>
          </a:p>
          <a:p>
            <a:pPr>
              <a:buFontTx/>
              <a:buChar char="•"/>
            </a:pPr>
            <a:r>
              <a:rPr lang="en-US" b="1" dirty="0" smtClean="0"/>
              <a:t>Feature-based methods</a:t>
            </a:r>
          </a:p>
          <a:p>
            <a:pPr lvl="1"/>
            <a:r>
              <a:rPr lang="en-US" dirty="0" smtClean="0"/>
              <a:t>Extract visual features (corners, textured areas) and track them over multiple frames</a:t>
            </a:r>
          </a:p>
          <a:p>
            <a:pPr lvl="1"/>
            <a:r>
              <a:rPr lang="en-US" dirty="0" smtClean="0"/>
              <a:t>Sparse motion fields, but more robust tracking</a:t>
            </a:r>
          </a:p>
          <a:p>
            <a:pPr lvl="1"/>
            <a:r>
              <a:rPr lang="en-US" dirty="0" smtClean="0"/>
              <a:t>Suitable when image motion is large (10s of pixels)</a:t>
            </a:r>
          </a:p>
          <a:p>
            <a:endParaRPr lang="en-US" dirty="0" smtClean="0"/>
          </a:p>
          <a:p>
            <a:pPr lvl="1"/>
            <a:endParaRPr lang="en-US" sz="1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Feature-based matching for motion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 cstate="print"/>
          <a:srcRect l="39844" t="25893" r="33221" b="37466"/>
          <a:stretch>
            <a:fillRect/>
          </a:stretch>
        </p:blipFill>
        <p:spPr bwMode="auto">
          <a:xfrm>
            <a:off x="228600" y="1981200"/>
            <a:ext cx="41910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304800" y="15240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Interesting point</a:t>
            </a:r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2514600" y="1371600"/>
            <a:ext cx="2438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Best matching neighborhood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35156" t="36658" r="49219" b="45013"/>
          <a:stretch>
            <a:fillRect/>
          </a:stretch>
        </p:blipFill>
        <p:spPr bwMode="auto">
          <a:xfrm>
            <a:off x="7391400" y="2438400"/>
            <a:ext cx="152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7969" t="36658" r="64844" b="45013"/>
          <a:stretch>
            <a:fillRect/>
          </a:stretch>
        </p:blipFill>
        <p:spPr bwMode="auto">
          <a:xfrm>
            <a:off x="5486400" y="2438400"/>
            <a:ext cx="167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91200" y="19050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Time 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543800" y="19050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Time t+1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1066800" y="2667000"/>
            <a:ext cx="381000" cy="152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6285707" y="3010694"/>
            <a:ext cx="228600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45068" name="Rectangle 14"/>
          <p:cNvSpPr>
            <a:spLocks noChangeArrowheads="1"/>
          </p:cNvSpPr>
          <p:nvPr/>
        </p:nvSpPr>
        <p:spPr bwMode="auto">
          <a:xfrm>
            <a:off x="381000" y="4267200"/>
            <a:ext cx="4114800" cy="23622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 b="1">
              <a:cs typeface="Arial" charset="0"/>
            </a:endParaRPr>
          </a:p>
        </p:txBody>
      </p:sp>
      <p:sp>
        <p:nvSpPr>
          <p:cNvPr id="45069" name="TextBox 15"/>
          <p:cNvSpPr txBox="1">
            <a:spLocks noChangeArrowheads="1"/>
          </p:cNvSpPr>
          <p:nvPr/>
        </p:nvSpPr>
        <p:spPr bwMode="auto">
          <a:xfrm>
            <a:off x="4343400" y="2097088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Search window</a:t>
            </a:r>
          </a:p>
        </p:txBody>
      </p:sp>
      <p:sp>
        <p:nvSpPr>
          <p:cNvPr id="45070" name="TextBox 17"/>
          <p:cNvSpPr txBox="1">
            <a:spLocks noChangeArrowheads="1"/>
          </p:cNvSpPr>
          <p:nvPr/>
        </p:nvSpPr>
        <p:spPr bwMode="auto">
          <a:xfrm>
            <a:off x="228600" y="4800600"/>
            <a:ext cx="4648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Search window is centered at the point where we last saw the feature, in image I1.</a:t>
            </a:r>
          </a:p>
          <a:p>
            <a:endParaRPr lang="en-US"/>
          </a:p>
          <a:p>
            <a:r>
              <a:rPr lang="en-US"/>
              <a:t>Best match = position where we have the highest normalized cross-correlation value.</a:t>
            </a:r>
          </a:p>
        </p:txBody>
      </p:sp>
    </p:spTree>
    <p:extLst>
      <p:ext uri="{BB962C8B-B14F-4D97-AF65-F5344CB8AC3E}">
        <p14:creationId xmlns:p14="http://schemas.microsoft.com/office/powerpoint/2010/main" val="154858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Feature-based matching for motion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562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For a discrete matching search, what are the tradeoffs of the chosen </a:t>
            </a:r>
            <a:r>
              <a:rPr lang="en-US" sz="2800" b="1" dirty="0" smtClean="0"/>
              <a:t>search window </a:t>
            </a:r>
            <a:r>
              <a:rPr lang="en-US" sz="2800" dirty="0" smtClean="0"/>
              <a:t>size?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Which patches to track?</a:t>
            </a:r>
          </a:p>
          <a:p>
            <a:pPr lvl="1"/>
            <a:r>
              <a:rPr lang="en-US" dirty="0" smtClean="0"/>
              <a:t>Select interest points – e.g. corners</a:t>
            </a:r>
          </a:p>
          <a:p>
            <a:r>
              <a:rPr lang="en-US" sz="2800" dirty="0" smtClean="0"/>
              <a:t>Where should the search window be placed?</a:t>
            </a:r>
          </a:p>
          <a:p>
            <a:pPr lvl="1"/>
            <a:r>
              <a:rPr lang="en-US" dirty="0" smtClean="0"/>
              <a:t>Near match at previous frame</a:t>
            </a:r>
          </a:p>
          <a:p>
            <a:pPr lvl="1"/>
            <a:r>
              <a:rPr lang="en-US" b="1" dirty="0" smtClean="0"/>
              <a:t>More generally, according to expected </a:t>
            </a:r>
            <a:r>
              <a:rPr lang="en-US" b="1" i="1" u="sng" dirty="0" smtClean="0">
                <a:solidFill>
                  <a:srgbClr val="C00000"/>
                </a:solidFill>
              </a:rPr>
              <a:t>dynamics</a:t>
            </a:r>
            <a:r>
              <a:rPr lang="en-US" b="1" dirty="0" smtClean="0"/>
              <a:t> of the object</a:t>
            </a:r>
          </a:p>
          <a:p>
            <a:endParaRPr lang="en-US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35156" t="36658" r="49219" b="45013"/>
          <a:stretch>
            <a:fillRect/>
          </a:stretch>
        </p:blipFill>
        <p:spPr bwMode="auto">
          <a:xfrm>
            <a:off x="2286000" y="2133600"/>
            <a:ext cx="19812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7969" t="36658" r="64844" b="45013"/>
          <a:stretch>
            <a:fillRect/>
          </a:stretch>
        </p:blipFill>
        <p:spPr bwMode="auto">
          <a:xfrm>
            <a:off x="76200" y="2133600"/>
            <a:ext cx="2179638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35156" t="36658" r="49219" b="45013"/>
          <a:stretch>
            <a:fillRect/>
          </a:stretch>
        </p:blipFill>
        <p:spPr bwMode="auto">
          <a:xfrm>
            <a:off x="7086600" y="2133600"/>
            <a:ext cx="19812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7969" t="36658" r="64844" b="45013"/>
          <a:stretch>
            <a:fillRect/>
          </a:stretch>
        </p:blipFill>
        <p:spPr bwMode="auto">
          <a:xfrm>
            <a:off x="4876800" y="2133600"/>
            <a:ext cx="2179638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971800" y="2667000"/>
            <a:ext cx="685800" cy="685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0" y="2438400"/>
            <a:ext cx="1066800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face_corners.jpg"/>
          <p:cNvPicPr>
            <a:picLocks noChangeAspect="1"/>
          </p:cNvPicPr>
          <p:nvPr/>
        </p:nvPicPr>
        <p:blipFill>
          <a:blip r:embed="rId4" cstate="print"/>
          <a:srcRect l="19350" t="14046" r="17816" b="18539"/>
          <a:stretch>
            <a:fillRect/>
          </a:stretch>
        </p:blipFill>
        <p:spPr bwMode="auto">
          <a:xfrm>
            <a:off x="127000" y="2209800"/>
            <a:ext cx="208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489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vs. tracking</a:t>
            </a:r>
          </a:p>
        </p:txBody>
      </p:sp>
      <p:pic>
        <p:nvPicPr>
          <p:cNvPr id="47107" name="Picture 8" descr="C:\Documents and Settings\grauman\Desktop\ims\Image16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25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9" descr="C:\Documents and Settings\grauman\Desktop\ims\Image145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3638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14" descr="C:\Documents and Settings\grauman\Desktop\ims\Image011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925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16" descr="C:\Documents and Settings\grauman\Desktop\ims\Image038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513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TextBox 18"/>
          <p:cNvSpPr txBox="1">
            <a:spLocks noChangeArrowheads="1"/>
          </p:cNvSpPr>
          <p:nvPr/>
        </p:nvSpPr>
        <p:spPr bwMode="auto">
          <a:xfrm>
            <a:off x="4206875" y="2917825"/>
            <a:ext cx="2190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47112" name="TextBox 20"/>
          <p:cNvSpPr txBox="1">
            <a:spLocks noChangeArrowheads="1"/>
          </p:cNvSpPr>
          <p:nvPr/>
        </p:nvSpPr>
        <p:spPr bwMode="auto">
          <a:xfrm>
            <a:off x="884238" y="3830638"/>
            <a:ext cx="1935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t=1</a:t>
            </a:r>
          </a:p>
        </p:txBody>
      </p:sp>
      <p:sp>
        <p:nvSpPr>
          <p:cNvPr id="47113" name="TextBox 21"/>
          <p:cNvSpPr txBox="1">
            <a:spLocks noChangeArrowheads="1"/>
          </p:cNvSpPr>
          <p:nvPr/>
        </p:nvSpPr>
        <p:spPr bwMode="auto">
          <a:xfrm>
            <a:off x="2819400" y="3830638"/>
            <a:ext cx="1935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t=2</a:t>
            </a:r>
          </a:p>
        </p:txBody>
      </p:sp>
      <p:sp>
        <p:nvSpPr>
          <p:cNvPr id="47114" name="TextBox 22"/>
          <p:cNvSpPr txBox="1">
            <a:spLocks noChangeArrowheads="1"/>
          </p:cNvSpPr>
          <p:nvPr/>
        </p:nvSpPr>
        <p:spPr bwMode="auto">
          <a:xfrm>
            <a:off x="5557838" y="3830638"/>
            <a:ext cx="1935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t=20</a:t>
            </a:r>
          </a:p>
        </p:txBody>
      </p:sp>
      <p:sp>
        <p:nvSpPr>
          <p:cNvPr id="47115" name="TextBox 23"/>
          <p:cNvSpPr txBox="1">
            <a:spLocks noChangeArrowheads="1"/>
          </p:cNvSpPr>
          <p:nvPr/>
        </p:nvSpPr>
        <p:spPr bwMode="auto">
          <a:xfrm>
            <a:off x="7456488" y="3867150"/>
            <a:ext cx="1935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t=21</a:t>
            </a:r>
          </a:p>
        </p:txBody>
      </p:sp>
    </p:spTree>
    <p:extLst>
      <p:ext uri="{BB962C8B-B14F-4D97-AF65-F5344CB8AC3E}">
        <p14:creationId xmlns:p14="http://schemas.microsoft.com/office/powerpoint/2010/main" val="32427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Detection vs. tracking</a:t>
            </a:r>
          </a:p>
        </p:txBody>
      </p:sp>
      <p:pic>
        <p:nvPicPr>
          <p:cNvPr id="48131" name="Picture 8" descr="C:\Documents and Settings\grauman\Desktop\ims\Image16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25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9" descr="C:\Documents and Settings\grauman\Desktop\ims\Image145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3638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14" descr="C:\Documents and Settings\grauman\Desktop\ims\Image011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925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16" descr="C:\Documents and Settings\grauman\Desktop\ims\Image038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513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TextBox 18"/>
          <p:cNvSpPr txBox="1">
            <a:spLocks noChangeArrowheads="1"/>
          </p:cNvSpPr>
          <p:nvPr/>
        </p:nvSpPr>
        <p:spPr bwMode="auto">
          <a:xfrm>
            <a:off x="4206875" y="2917825"/>
            <a:ext cx="2190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9825" y="3355975"/>
            <a:ext cx="255588" cy="328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2425" y="3355975"/>
            <a:ext cx="255588" cy="328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9688" y="3355975"/>
            <a:ext cx="255587" cy="328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5313" y="3355975"/>
            <a:ext cx="255587" cy="328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8140" name="TextBox 11"/>
          <p:cNvSpPr txBox="1">
            <a:spLocks noChangeArrowheads="1"/>
          </p:cNvSpPr>
          <p:nvPr/>
        </p:nvSpPr>
        <p:spPr bwMode="auto">
          <a:xfrm>
            <a:off x="620713" y="4524375"/>
            <a:ext cx="796766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Detection: We detect the object independently in each frame and can record its position over time, e.g., based on blob’s centroid or detection window coordinates</a:t>
            </a:r>
          </a:p>
        </p:txBody>
      </p:sp>
    </p:spTree>
    <p:extLst>
      <p:ext uri="{BB962C8B-B14F-4D97-AF65-F5344CB8AC3E}">
        <p14:creationId xmlns:p14="http://schemas.microsoft.com/office/powerpoint/2010/main" val="30005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Tracking</a:t>
            </a:r>
          </a:p>
        </p:txBody>
      </p:sp>
      <p:sp>
        <p:nvSpPr>
          <p:cNvPr id="128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and tracking of motion in image sequences (video)</a:t>
            </a:r>
          </a:p>
          <a:p>
            <a:pPr lvl="1"/>
            <a:r>
              <a:rPr lang="en-US" dirty="0"/>
              <a:t>Real world scenes with large, rigid or deformable moving objects are usually considered</a:t>
            </a:r>
          </a:p>
          <a:p>
            <a:pPr lvl="1"/>
            <a:endParaRPr lang="en-US" dirty="0"/>
          </a:p>
          <a:p>
            <a:r>
              <a:rPr lang="en-US" dirty="0"/>
              <a:t>Closely related to object </a:t>
            </a:r>
            <a:r>
              <a:rPr lang="en-US" dirty="0" smtClean="0"/>
              <a:t>detection / recognition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vs. tracking</a:t>
            </a:r>
          </a:p>
        </p:txBody>
      </p:sp>
      <p:pic>
        <p:nvPicPr>
          <p:cNvPr id="49155" name="Picture 8" descr="C:\Documents and Settings\grauman\Desktop\ims\Image16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25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9" descr="C:\Documents and Settings\grauman\Desktop\ims\Image145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3638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14" descr="C:\Documents and Settings\grauman\Desktop\ims\Image011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925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16" descr="C:\Documents and Settings\grauman\Desktop\ims\Image038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513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TextBox 18"/>
          <p:cNvSpPr txBox="1">
            <a:spLocks noChangeArrowheads="1"/>
          </p:cNvSpPr>
          <p:nvPr/>
        </p:nvSpPr>
        <p:spPr bwMode="auto">
          <a:xfrm>
            <a:off x="4206875" y="2917825"/>
            <a:ext cx="2190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9825" y="3355975"/>
            <a:ext cx="255588" cy="328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2425" y="3355975"/>
            <a:ext cx="255588" cy="328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9688" y="3355975"/>
            <a:ext cx="255587" cy="328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5313" y="3355975"/>
            <a:ext cx="255587" cy="328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rot="10800000" flipV="1">
            <a:off x="701675" y="3521075"/>
            <a:ext cx="438150" cy="17463"/>
          </a:xfrm>
          <a:prstGeom prst="straightConnector1">
            <a:avLst/>
          </a:prstGeom>
          <a:ln w="571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454275" y="3538538"/>
            <a:ext cx="438150" cy="19050"/>
          </a:xfrm>
          <a:prstGeom prst="straightConnector1">
            <a:avLst/>
          </a:prstGeom>
          <a:ln w="571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28938" y="3355975"/>
            <a:ext cx="255587" cy="328613"/>
          </a:xfrm>
          <a:prstGeom prst="rect">
            <a:avLst/>
          </a:prstGeom>
          <a:noFill/>
          <a:ln w="38100"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4608513" y="3538538"/>
            <a:ext cx="438150" cy="19050"/>
          </a:xfrm>
          <a:prstGeom prst="straightConnector1">
            <a:avLst/>
          </a:prstGeom>
          <a:ln w="571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83175" y="3355975"/>
            <a:ext cx="255588" cy="328613"/>
          </a:xfrm>
          <a:prstGeom prst="rect">
            <a:avLst/>
          </a:prstGeom>
          <a:noFill/>
          <a:ln w="38100"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6543675" y="3538538"/>
            <a:ext cx="438150" cy="19050"/>
          </a:xfrm>
          <a:prstGeom prst="straightConnector1">
            <a:avLst/>
          </a:prstGeom>
          <a:ln w="571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8338" y="3355975"/>
            <a:ext cx="255587" cy="328613"/>
          </a:xfrm>
          <a:prstGeom prst="rect">
            <a:avLst/>
          </a:prstGeom>
          <a:noFill/>
          <a:ln w="38100"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171" name="TextBox 20"/>
          <p:cNvSpPr txBox="1">
            <a:spLocks noChangeArrowheads="1"/>
          </p:cNvSpPr>
          <p:nvPr/>
        </p:nvSpPr>
        <p:spPr bwMode="auto">
          <a:xfrm>
            <a:off x="620713" y="4524375"/>
            <a:ext cx="79676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Tracking with </a:t>
            </a:r>
            <a:r>
              <a:rPr lang="en-US" sz="2800" i="1">
                <a:solidFill>
                  <a:srgbClr val="000000"/>
                </a:solidFill>
              </a:rPr>
              <a:t>dynamics</a:t>
            </a:r>
            <a:r>
              <a:rPr lang="en-US" sz="2800">
                <a:solidFill>
                  <a:srgbClr val="000000"/>
                </a:solidFill>
              </a:rPr>
              <a:t>: We use image measurements to estimate position of object, but also incorporate position predicted by dynamics, i.e., our expectation of object’s motion pattern.</a:t>
            </a:r>
          </a:p>
        </p:txBody>
      </p:sp>
    </p:spTree>
    <p:extLst>
      <p:ext uri="{BB962C8B-B14F-4D97-AF65-F5344CB8AC3E}">
        <p14:creationId xmlns:p14="http://schemas.microsoft.com/office/powerpoint/2010/main" val="34031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Detection vs. tracking</a:t>
            </a:r>
          </a:p>
        </p:txBody>
      </p:sp>
      <p:pic>
        <p:nvPicPr>
          <p:cNvPr id="50179" name="Picture 8" descr="C:\Documents and Settings\grauman\Desktop\ims\Image16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25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9" descr="C:\Documents and Settings\grauman\Desktop\ims\Image145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3638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14" descr="C:\Documents and Settings\grauman\Desktop\ims\Image011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925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16" descr="C:\Documents and Settings\grauman\Desktop\ims\Image038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513" y="24431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TextBox 18"/>
          <p:cNvSpPr txBox="1">
            <a:spLocks noChangeArrowheads="1"/>
          </p:cNvSpPr>
          <p:nvPr/>
        </p:nvSpPr>
        <p:spPr bwMode="auto">
          <a:xfrm>
            <a:off x="4206875" y="2917825"/>
            <a:ext cx="2190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9825" y="3355975"/>
            <a:ext cx="255588" cy="328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2425" y="3355975"/>
            <a:ext cx="255588" cy="328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9688" y="3355975"/>
            <a:ext cx="255587" cy="328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5313" y="3355975"/>
            <a:ext cx="255587" cy="328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rot="10800000" flipV="1">
            <a:off x="701675" y="3521075"/>
            <a:ext cx="438150" cy="17463"/>
          </a:xfrm>
          <a:prstGeom prst="straightConnector1">
            <a:avLst/>
          </a:prstGeom>
          <a:ln w="571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454275" y="3538538"/>
            <a:ext cx="438150" cy="19050"/>
          </a:xfrm>
          <a:prstGeom prst="straightConnector1">
            <a:avLst/>
          </a:prstGeom>
          <a:ln w="571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28938" y="3355975"/>
            <a:ext cx="255587" cy="328613"/>
          </a:xfrm>
          <a:prstGeom prst="rect">
            <a:avLst/>
          </a:prstGeom>
          <a:noFill/>
          <a:ln w="38100"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4608513" y="3538538"/>
            <a:ext cx="438150" cy="19050"/>
          </a:xfrm>
          <a:prstGeom prst="straightConnector1">
            <a:avLst/>
          </a:prstGeom>
          <a:ln w="571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83175" y="3355975"/>
            <a:ext cx="255588" cy="328613"/>
          </a:xfrm>
          <a:prstGeom prst="rect">
            <a:avLst/>
          </a:prstGeom>
          <a:noFill/>
          <a:ln w="38100"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6543675" y="3538538"/>
            <a:ext cx="438150" cy="19050"/>
          </a:xfrm>
          <a:prstGeom prst="straightConnector1">
            <a:avLst/>
          </a:prstGeom>
          <a:ln w="571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8338" y="3355975"/>
            <a:ext cx="255587" cy="328613"/>
          </a:xfrm>
          <a:prstGeom prst="rect">
            <a:avLst/>
          </a:prstGeom>
          <a:noFill/>
          <a:ln w="38100"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0195" name="TextBox 20"/>
          <p:cNvSpPr txBox="1">
            <a:spLocks noChangeArrowheads="1"/>
          </p:cNvSpPr>
          <p:nvPr/>
        </p:nvSpPr>
        <p:spPr bwMode="auto">
          <a:xfrm>
            <a:off x="620713" y="4524375"/>
            <a:ext cx="79676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Tracking with </a:t>
            </a:r>
            <a:r>
              <a:rPr lang="en-US" sz="2800" i="1">
                <a:solidFill>
                  <a:srgbClr val="000000"/>
                </a:solidFill>
              </a:rPr>
              <a:t>dynamics</a:t>
            </a:r>
            <a:r>
              <a:rPr lang="en-US" sz="2800">
                <a:solidFill>
                  <a:srgbClr val="000000"/>
                </a:solidFill>
              </a:rPr>
              <a:t>: We use image measurements to estimate position of object, but also incorporate position predicted by dynamics, i.e., our expectation of object’s motion pattern.</a:t>
            </a:r>
          </a:p>
        </p:txBody>
      </p:sp>
    </p:spTree>
    <p:extLst>
      <p:ext uri="{BB962C8B-B14F-4D97-AF65-F5344CB8AC3E}">
        <p14:creationId xmlns:p14="http://schemas.microsoft.com/office/powerpoint/2010/main" val="11372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with Dynamics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Use expected motion model to </a:t>
            </a:r>
            <a:r>
              <a:rPr lang="en-US" sz="2800" i="1" dirty="0" smtClean="0"/>
              <a:t>predict</a:t>
            </a:r>
            <a:r>
              <a:rPr lang="en-US" sz="2800" dirty="0" smtClean="0"/>
              <a:t> where objects will be in next frame</a:t>
            </a:r>
          </a:p>
          <a:p>
            <a:pPr lvl="1"/>
            <a:r>
              <a:rPr lang="en-US" sz="2400" dirty="0" smtClean="0"/>
              <a:t>Even before seeing the image</a:t>
            </a:r>
          </a:p>
          <a:p>
            <a:r>
              <a:rPr lang="en-US" sz="2800" b="1" dirty="0" smtClean="0"/>
              <a:t>Intent</a:t>
            </a:r>
            <a:r>
              <a:rPr lang="en-US" sz="2800" dirty="0" smtClean="0"/>
              <a:t>: </a:t>
            </a:r>
          </a:p>
          <a:p>
            <a:pPr lvl="1"/>
            <a:r>
              <a:rPr lang="en-US" sz="2400" dirty="0" smtClean="0"/>
              <a:t>Do less work looking for the object, restrict the search</a:t>
            </a:r>
          </a:p>
          <a:p>
            <a:pPr lvl="1"/>
            <a:r>
              <a:rPr lang="en-US" sz="2400" dirty="0" smtClean="0"/>
              <a:t>Get improved estimates since measurement noise is tempered by smoothness, dynamics priors</a:t>
            </a:r>
          </a:p>
          <a:p>
            <a:r>
              <a:rPr lang="en-US" sz="2800" b="1" dirty="0" smtClean="0"/>
              <a:t>Assumption</a:t>
            </a:r>
            <a:r>
              <a:rPr lang="en-US" sz="2800" dirty="0" smtClean="0"/>
              <a:t>: </a:t>
            </a:r>
            <a:r>
              <a:rPr lang="en-US" sz="2800" i="1" dirty="0" smtClean="0"/>
              <a:t>continuous motion patterns</a:t>
            </a:r>
          </a:p>
          <a:p>
            <a:pPr lvl="1"/>
            <a:r>
              <a:rPr lang="en-US" sz="2400" dirty="0" smtClean="0"/>
              <a:t>Camera is not moving instantly to new viewpoint</a:t>
            </a:r>
          </a:p>
          <a:p>
            <a:pPr lvl="1"/>
            <a:r>
              <a:rPr lang="en-US" sz="2400" dirty="0" smtClean="0"/>
              <a:t>Objects do not “teleport”</a:t>
            </a:r>
          </a:p>
          <a:p>
            <a:pPr lvl="1"/>
            <a:r>
              <a:rPr lang="en-US" sz="2400" dirty="0" smtClean="0"/>
              <a:t>Gradual change in pose between camera and scene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778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dirty="0" smtClean="0"/>
              <a:t>Notation reminder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71688"/>
            <a:ext cx="8686800" cy="4525962"/>
          </a:xfrm>
        </p:spPr>
        <p:txBody>
          <a:bodyPr/>
          <a:lstStyle/>
          <a:p>
            <a:r>
              <a:rPr lang="en-US" sz="2800" smtClean="0"/>
              <a:t>Random variable with Gaussian probability distribution that has the mean vector </a:t>
            </a:r>
            <a:r>
              <a:rPr lang="el-GR" sz="2800" b="1" smtClean="0">
                <a:cs typeface="Arial" charset="0"/>
              </a:rPr>
              <a:t>μ</a:t>
            </a:r>
            <a:r>
              <a:rPr lang="en-US" sz="2800" smtClean="0">
                <a:cs typeface="Arial" charset="0"/>
              </a:rPr>
              <a:t> and covariance matrix </a:t>
            </a:r>
            <a:r>
              <a:rPr lang="el-GR" sz="2800" b="1" smtClean="0">
                <a:cs typeface="Arial" charset="0"/>
              </a:rPr>
              <a:t>Σ</a:t>
            </a:r>
            <a:r>
              <a:rPr lang="en-US" sz="2800" smtClean="0">
                <a:cs typeface="Arial" charset="0"/>
              </a:rPr>
              <a:t>.</a:t>
            </a:r>
          </a:p>
          <a:p>
            <a:r>
              <a:rPr lang="en-US" sz="2800" b="1" smtClean="0">
                <a:cs typeface="Arial" charset="0"/>
              </a:rPr>
              <a:t>x</a:t>
            </a:r>
            <a:r>
              <a:rPr lang="en-US" sz="2800" smtClean="0">
                <a:cs typeface="Arial" charset="0"/>
              </a:rPr>
              <a:t> and </a:t>
            </a:r>
            <a:r>
              <a:rPr lang="el-GR" sz="2800" b="1" smtClean="0">
                <a:cs typeface="Arial" charset="0"/>
              </a:rPr>
              <a:t>μ</a:t>
            </a:r>
            <a:r>
              <a:rPr lang="en-US" sz="2800" smtClean="0">
                <a:cs typeface="Arial" charset="0"/>
              </a:rPr>
              <a:t> are </a:t>
            </a:r>
            <a:r>
              <a:rPr lang="en-US" sz="2800" i="1" smtClean="0">
                <a:cs typeface="Arial" charset="0"/>
              </a:rPr>
              <a:t>d</a:t>
            </a:r>
            <a:r>
              <a:rPr lang="en-US" sz="2800" smtClean="0">
                <a:cs typeface="Arial" charset="0"/>
              </a:rPr>
              <a:t>-dimensional, </a:t>
            </a:r>
            <a:r>
              <a:rPr lang="el-GR" sz="2800" b="1" smtClean="0">
                <a:cs typeface="Arial" charset="0"/>
              </a:rPr>
              <a:t>Σ</a:t>
            </a:r>
            <a:r>
              <a:rPr lang="en-US" sz="2800" b="1" smtClean="0">
                <a:cs typeface="Arial" charset="0"/>
              </a:rPr>
              <a:t> </a:t>
            </a:r>
            <a:r>
              <a:rPr lang="en-US" sz="2800" smtClean="0">
                <a:cs typeface="Arial" charset="0"/>
              </a:rPr>
              <a:t>is </a:t>
            </a:r>
            <a:r>
              <a:rPr lang="en-US" sz="2800" i="1" smtClean="0">
                <a:cs typeface="Arial" charset="0"/>
              </a:rPr>
              <a:t>d</a:t>
            </a:r>
            <a:r>
              <a:rPr lang="en-US" sz="2800" smtClean="0">
                <a:cs typeface="Arial" charset="0"/>
              </a:rPr>
              <a:t> x </a:t>
            </a:r>
            <a:r>
              <a:rPr lang="en-US" sz="2800" i="1" smtClean="0">
                <a:cs typeface="Arial" charset="0"/>
              </a:rPr>
              <a:t>d</a:t>
            </a:r>
            <a:r>
              <a:rPr lang="en-US" sz="2800" smtClean="0">
                <a:cs typeface="Arial" charset="0"/>
              </a:rPr>
              <a:t>.</a:t>
            </a:r>
            <a:endParaRPr lang="el-GR" sz="2800" smtClean="0">
              <a:cs typeface="Arial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311525" y="1219200"/>
          <a:ext cx="2252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15" name="Equation" r:id="rId4" imgW="761760" imgH="203040" progId="Equation.3">
                  <p:embed/>
                </p:oleObj>
              </mc:Choice>
              <mc:Fallback>
                <p:oleObj name="Equation" r:id="rId4" imgW="76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1219200"/>
                        <a:ext cx="225266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 l="48297" r="9839" b="14713"/>
          <a:stretch>
            <a:fillRect/>
          </a:stretch>
        </p:blipFill>
        <p:spPr bwMode="auto">
          <a:xfrm>
            <a:off x="1828800" y="4278313"/>
            <a:ext cx="1944688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160713" y="4306888"/>
            <a:ext cx="1246187" cy="917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476500" y="3962400"/>
            <a:ext cx="900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</a:rPr>
              <a:t>d</a:t>
            </a:r>
            <a:r>
              <a:rPr lang="en-US">
                <a:solidFill>
                  <a:srgbClr val="000000"/>
                </a:solidFill>
              </a:rPr>
              <a:t>=2</a:t>
            </a:r>
          </a:p>
        </p:txBody>
      </p:sp>
      <p:pic>
        <p:nvPicPr>
          <p:cNvPr id="315400" name="Picture 8"/>
          <p:cNvPicPr>
            <a:picLocks noChangeAspect="1" noChangeArrowheads="1"/>
          </p:cNvPicPr>
          <p:nvPr/>
        </p:nvPicPr>
        <p:blipFill>
          <a:blip r:embed="rId7" cstate="print"/>
          <a:srcRect l="7597" t="10365" r="6201"/>
          <a:stretch>
            <a:fillRect/>
          </a:stretch>
        </p:blipFill>
        <p:spPr bwMode="auto">
          <a:xfrm>
            <a:off x="4600575" y="4227513"/>
            <a:ext cx="2449513" cy="218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5464175" y="3962400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</a:rPr>
              <a:t>d</a:t>
            </a:r>
            <a:r>
              <a:rPr lang="en-US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10400" y="4343400"/>
            <a:ext cx="20574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If x is 1-d, we just have one </a:t>
            </a:r>
            <a:r>
              <a:rPr lang="el-GR" sz="2400" b="1">
                <a:cs typeface="Arial" charset="0"/>
              </a:rPr>
              <a:t>Σ</a:t>
            </a:r>
            <a:r>
              <a:rPr lang="en-US" sz="2400"/>
              <a:t> parameter -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/>
              <a:t>the variance: </a:t>
            </a:r>
            <a:r>
              <a:rPr lang="el-GR" sz="2400"/>
              <a:t>σ</a:t>
            </a:r>
            <a:r>
              <a:rPr lang="en-US" sz="2400" baseline="30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119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1" grpId="0"/>
      <p:bldP spid="315402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State vs. Observation</a:t>
            </a:r>
          </a:p>
        </p:txBody>
      </p:sp>
      <p:pic>
        <p:nvPicPr>
          <p:cNvPr id="53252" name="Picture 3" descr="stick_figure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8088" y="1000125"/>
            <a:ext cx="2754312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447800" y="4572000"/>
            <a:ext cx="2143125" cy="2114550"/>
            <a:chOff x="3221038" y="1757362"/>
            <a:chExt cx="2143125" cy="2114550"/>
          </a:xfrm>
        </p:grpSpPr>
        <p:pic>
          <p:nvPicPr>
            <p:cNvPr id="53257" name="Picture 4" descr="tHook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21038" y="1757362"/>
              <a:ext cx="2143125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Oval 5"/>
            <p:cNvSpPr/>
            <p:nvPr/>
          </p:nvSpPr>
          <p:spPr>
            <a:xfrm>
              <a:off x="4754563" y="3254374"/>
              <a:ext cx="109537" cy="1095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645025" y="2852737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52925" y="2414587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rot="16200000" flipV="1">
              <a:off x="4681538" y="3181349"/>
              <a:ext cx="161925" cy="1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1"/>
            </p:cNvCxnSpPr>
            <p:nvPr/>
          </p:nvCxnSpPr>
          <p:spPr>
            <a:xfrm rot="16200000" flipV="1">
              <a:off x="4517231" y="2724943"/>
              <a:ext cx="198438" cy="88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</p:cNvCxnSpPr>
            <p:nvPr/>
          </p:nvCxnSpPr>
          <p:spPr>
            <a:xfrm rot="5400000" flipH="1">
              <a:off x="4225132" y="2286793"/>
              <a:ext cx="239712" cy="20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191000" y="1143000"/>
            <a:ext cx="4648200" cy="5486400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Hidden state  (X)</a:t>
            </a:r>
          </a:p>
          <a:p>
            <a:pPr lvl="1"/>
            <a:r>
              <a:rPr lang="en-US" dirty="0" smtClean="0"/>
              <a:t>True parameters we care about</a:t>
            </a:r>
          </a:p>
          <a:p>
            <a:pPr lvl="1"/>
            <a:r>
              <a:rPr lang="en-US" dirty="0" smtClean="0"/>
              <a:t>Location of the projection in the image</a:t>
            </a:r>
          </a:p>
          <a:p>
            <a:pPr lvl="1"/>
            <a:endParaRPr lang="en-US" sz="2400" dirty="0" smtClean="0"/>
          </a:p>
          <a:p>
            <a:r>
              <a:rPr lang="en-US" b="1" i="1" dirty="0" smtClean="0"/>
              <a:t>Measurement  (Y)</a:t>
            </a:r>
          </a:p>
          <a:p>
            <a:pPr lvl="1"/>
            <a:r>
              <a:rPr lang="en-US" i="1" dirty="0" smtClean="0"/>
              <a:t>Noisy</a:t>
            </a:r>
            <a:r>
              <a:rPr lang="en-US" dirty="0" smtClean="0"/>
              <a:t> observation that results from the underlying state</a:t>
            </a:r>
          </a:p>
          <a:p>
            <a:pPr lvl="1"/>
            <a:r>
              <a:rPr lang="en-US" dirty="0" smtClean="0"/>
              <a:t>What we can measure from image data</a:t>
            </a:r>
          </a:p>
        </p:txBody>
      </p:sp>
    </p:spTree>
    <p:extLst>
      <p:ext uri="{BB962C8B-B14F-4D97-AF65-F5344CB8AC3E}">
        <p14:creationId xmlns:p14="http://schemas.microsoft.com/office/powerpoint/2010/main" val="16204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as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 each time step, state changes (from X</a:t>
            </a:r>
            <a:r>
              <a:rPr lang="en-US" sz="2800" baseline="-25000" dirty="0" smtClean="0"/>
              <a:t>t-1</a:t>
            </a:r>
            <a:r>
              <a:rPr lang="en-US" sz="2800" dirty="0" smtClean="0"/>
              <a:t> to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t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) and we get a new observation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t</a:t>
            </a:r>
            <a:endParaRPr lang="en-US" sz="2800" dirty="0" smtClean="0"/>
          </a:p>
          <a:p>
            <a:endParaRPr lang="en-US" sz="2000" dirty="0" smtClean="0"/>
          </a:p>
          <a:p>
            <a:r>
              <a:rPr lang="en-US" sz="2800" dirty="0" smtClean="0"/>
              <a:t>Our goal: recover most likely state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t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given:</a:t>
            </a:r>
          </a:p>
          <a:p>
            <a:pPr lvl="1"/>
            <a:r>
              <a:rPr lang="en-US" sz="2400" dirty="0" smtClean="0"/>
              <a:t>All observations seen so far</a:t>
            </a:r>
          </a:p>
          <a:p>
            <a:pPr lvl="1"/>
            <a:r>
              <a:rPr lang="en-US" sz="2400" dirty="0" smtClean="0"/>
              <a:t>Knowledge about dynamics of state transitions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4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2425" y="1000125"/>
            <a:ext cx="8418513" cy="2895600"/>
            <a:chOff x="222" y="630"/>
            <a:chExt cx="5303" cy="1824"/>
          </a:xfrm>
        </p:grpSpPr>
        <p:pic>
          <p:nvPicPr>
            <p:cNvPr id="55317" name="Picture 4" descr="graph1-gnu-col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" y="630"/>
              <a:ext cx="2495" cy="1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18" name="Picture 5" descr="graph2-gnu-col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30" y="650"/>
              <a:ext cx="2495" cy="1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25542" name="Picture 6" descr="graph3-gnu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2425" y="3908425"/>
            <a:ext cx="3960813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2209800" y="5943600"/>
            <a:ext cx="893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old belief</a:t>
            </a:r>
          </a:p>
        </p:txBody>
      </p:sp>
      <p:sp>
        <p:nvSpPr>
          <p:cNvPr id="55301" name="Text Box 8"/>
          <p:cNvSpPr txBox="1">
            <a:spLocks noChangeArrowheads="1"/>
          </p:cNvSpPr>
          <p:nvPr/>
        </p:nvSpPr>
        <p:spPr bwMode="auto">
          <a:xfrm>
            <a:off x="5540375" y="1447800"/>
            <a:ext cx="1266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measurement</a:t>
            </a: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6553200" y="2743200"/>
            <a:ext cx="1508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Belief: prediction</a:t>
            </a:r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1447800" y="4191000"/>
            <a:ext cx="1795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Corrected prediction</a:t>
            </a:r>
          </a:p>
        </p:txBody>
      </p:sp>
      <p:sp>
        <p:nvSpPr>
          <p:cNvPr id="33801" name="Text Box 11"/>
          <p:cNvSpPr txBox="1">
            <a:spLocks noChangeArrowheads="1"/>
          </p:cNvSpPr>
          <p:nvPr/>
        </p:nvSpPr>
        <p:spPr bwMode="auto">
          <a:xfrm>
            <a:off x="2208213" y="2562225"/>
            <a:ext cx="1508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Belief: prediction</a:t>
            </a: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 rot="-4791268">
            <a:off x="280987" y="5129213"/>
            <a:ext cx="1266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measurement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Tracking as 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Inference</a:t>
            </a: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Intuition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600" y="914400"/>
            <a:ext cx="45720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" name="Picture 14" descr="C:\Documents and Settings\grauman\Desktop\ims\Image011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5213" y="49530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6" descr="C:\Documents and Settings\grauman\Desktop\ims\Image038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1800" y="49530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7620000" y="5865813"/>
            <a:ext cx="255588" cy="3286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5257800" y="6048375"/>
            <a:ext cx="438150" cy="1905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4413" y="5843588"/>
            <a:ext cx="255587" cy="3286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1800" y="4953000"/>
            <a:ext cx="1828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6813" y="5867400"/>
            <a:ext cx="255587" cy="328613"/>
          </a:xfrm>
          <a:prstGeom prst="rect">
            <a:avLst/>
          </a:prstGeom>
          <a:noFill/>
          <a:ln w="38100">
            <a:solidFill>
              <a:srgbClr val="200F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315" name="TextBox 21"/>
          <p:cNvSpPr txBox="1">
            <a:spLocks noChangeArrowheads="1"/>
          </p:cNvSpPr>
          <p:nvPr/>
        </p:nvSpPr>
        <p:spPr bwMode="auto">
          <a:xfrm>
            <a:off x="5334000" y="6335713"/>
            <a:ext cx="190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Time t</a:t>
            </a:r>
          </a:p>
        </p:txBody>
      </p:sp>
      <p:sp>
        <p:nvSpPr>
          <p:cNvPr id="55316" name="TextBox 26"/>
          <p:cNvSpPr txBox="1">
            <a:spLocks noChangeArrowheads="1"/>
          </p:cNvSpPr>
          <p:nvPr/>
        </p:nvSpPr>
        <p:spPr bwMode="auto">
          <a:xfrm>
            <a:off x="7086600" y="63246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Time t+1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876800" y="4114800"/>
            <a:ext cx="36576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Both the prediction </a:t>
            </a:r>
            <a:r>
              <a:rPr lang="en-US" sz="2000" b="1" u="sng" dirty="0" smtClean="0"/>
              <a:t>and</a:t>
            </a:r>
            <a:r>
              <a:rPr lang="en-US" sz="2000" dirty="0" smtClean="0"/>
              <a:t> the measurement can be noisy!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53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33800" grpId="0"/>
      <p:bldP spid="33801" grpId="0"/>
      <p:bldP spid="33802" grpId="0"/>
      <p:bldP spid="16" grpId="0" animBg="1"/>
      <p:bldP spid="21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4000" dirty="0" smtClean="0"/>
              <a:t>Standard independence assumptions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mtClean="0"/>
              <a:t>Only immediate past state influences current state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Measurements at time i only depend on the current state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 cstate="print"/>
          <a:srcRect l="20921" t="80196" r="15164" b="12779"/>
          <a:stretch>
            <a:fillRect/>
          </a:stretch>
        </p:blipFill>
        <p:spPr bwMode="auto">
          <a:xfrm>
            <a:off x="647700" y="4764088"/>
            <a:ext cx="8137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3" cstate="print"/>
          <a:srcRect l="30206" t="41322" r="25430" b="49648"/>
          <a:stretch>
            <a:fillRect/>
          </a:stretch>
        </p:blipFill>
        <p:spPr bwMode="auto">
          <a:xfrm>
            <a:off x="1439863" y="2371725"/>
            <a:ext cx="63722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7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mtClean="0"/>
              <a:t>Prediction:</a:t>
            </a:r>
          </a:p>
          <a:p>
            <a:pPr lvl="1"/>
            <a:r>
              <a:rPr lang="en-US" smtClean="0"/>
              <a:t>Given the measurements we have seen </a:t>
            </a:r>
            <a:r>
              <a:rPr lang="en-US" b="1" smtClean="0"/>
              <a:t>up to </a:t>
            </a:r>
            <a:r>
              <a:rPr lang="en-US" smtClean="0"/>
              <a:t>this point, what state should we predict?</a:t>
            </a:r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Correction:</a:t>
            </a:r>
          </a:p>
          <a:p>
            <a:pPr lvl="1"/>
            <a:r>
              <a:rPr lang="en-US" smtClean="0"/>
              <a:t>Now given the </a:t>
            </a:r>
            <a:r>
              <a:rPr lang="en-US" b="1" smtClean="0"/>
              <a:t>current</a:t>
            </a:r>
            <a:r>
              <a:rPr lang="en-US" smtClean="0"/>
              <a:t> measurement, what state should we predict?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4800600" y="2667000"/>
            <a:ext cx="1143000" cy="990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5181600"/>
            <a:ext cx="819150" cy="990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kern="0" dirty="0">
                <a:latin typeface="+mj-lt"/>
                <a:ea typeface="+mj-ea"/>
                <a:cs typeface="+mj-cs"/>
              </a:rPr>
              <a:t>Tracking as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Inference</a:t>
            </a:r>
            <a:endParaRPr lang="en-US" sz="4400" kern="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25688" y="2743200"/>
          <a:ext cx="361791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44" name="Equation" r:id="rId4" imgW="1041120" imgH="253800" progId="Equation.3">
                  <p:embed/>
                </p:oleObj>
              </mc:Choice>
              <mc:Fallback>
                <p:oleObj name="Equation" r:id="rId4" imgW="1041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743200"/>
                        <a:ext cx="3617912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2184400" y="5181600"/>
          <a:ext cx="326548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45" name="Equation" r:id="rId6" imgW="939600" imgH="253800" progId="Equation.3">
                  <p:embed/>
                </p:oleObj>
              </mc:Choice>
              <mc:Fallback>
                <p:oleObj name="Equation" r:id="rId6" imgW="939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5181600"/>
                        <a:ext cx="3265488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15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Tracking as Inference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Recursive process: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latin typeface="+mn-lt"/>
              </a:rPr>
              <a:t>Base case</a:t>
            </a:r>
            <a:r>
              <a:rPr lang="en-US" sz="2400" kern="0" dirty="0">
                <a:latin typeface="+mn-lt"/>
              </a:rPr>
              <a:t>: we have an initial prior P(</a:t>
            </a:r>
            <a:r>
              <a:rPr lang="en-US" sz="2400" b="1" kern="0" dirty="0">
                <a:latin typeface="+mn-lt"/>
              </a:rPr>
              <a:t>X</a:t>
            </a:r>
            <a:r>
              <a:rPr lang="en-US" sz="2400" kern="0" baseline="-25000" dirty="0">
                <a:latin typeface="+mn-lt"/>
              </a:rPr>
              <a:t>0</a:t>
            </a:r>
            <a:r>
              <a:rPr lang="en-US" sz="2400" kern="0" dirty="0">
                <a:latin typeface="+mn-lt"/>
              </a:rPr>
              <a:t>) on the state in absence of any evidence, which we can </a:t>
            </a:r>
            <a:r>
              <a:rPr lang="en-US" sz="2400" i="1" kern="0" dirty="0">
                <a:latin typeface="+mn-lt"/>
              </a:rPr>
              <a:t>correct</a:t>
            </a:r>
            <a:r>
              <a:rPr lang="en-US" sz="2400" kern="0" dirty="0">
                <a:latin typeface="+mn-lt"/>
              </a:rPr>
              <a:t> based on the first measurement </a:t>
            </a:r>
            <a:r>
              <a:rPr lang="en-US" sz="2400" b="1" kern="0" dirty="0">
                <a:latin typeface="+mn-lt"/>
              </a:rPr>
              <a:t>Y</a:t>
            </a:r>
            <a:r>
              <a:rPr lang="en-US" sz="2400" kern="0" baseline="-25000" dirty="0">
                <a:latin typeface="+mn-lt"/>
              </a:rPr>
              <a:t>0</a:t>
            </a:r>
            <a:r>
              <a:rPr lang="en-US" sz="2400" kern="0" dirty="0">
                <a:latin typeface="+mn-lt"/>
              </a:rPr>
              <a:t>=</a:t>
            </a:r>
            <a:r>
              <a:rPr lang="en-US" sz="2400" b="1" kern="0" dirty="0">
                <a:latin typeface="+mn-lt"/>
              </a:rPr>
              <a:t>y</a:t>
            </a:r>
            <a:r>
              <a:rPr lang="en-US" sz="2400" kern="0" baseline="-25000" dirty="0">
                <a:latin typeface="+mn-lt"/>
              </a:rPr>
              <a:t>0.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 i="1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latin typeface="+mn-lt"/>
              </a:rPr>
              <a:t>Given corrected estimate </a:t>
            </a:r>
            <a:r>
              <a:rPr lang="en-US" sz="2400" kern="0" dirty="0">
                <a:latin typeface="+mn-lt"/>
              </a:rPr>
              <a:t>for frame </a:t>
            </a:r>
            <a:r>
              <a:rPr lang="en-US" sz="2400" b="1" i="1" kern="0" dirty="0">
                <a:latin typeface="+mn-lt"/>
              </a:rPr>
              <a:t>t</a:t>
            </a:r>
            <a:r>
              <a:rPr lang="en-US" sz="2400" kern="0" dirty="0">
                <a:latin typeface="+mn-lt"/>
              </a:rPr>
              <a:t>:</a:t>
            </a:r>
          </a:p>
          <a:p>
            <a:pPr marL="1371600" lvl="2" indent="-457200" eaLnBrk="0" hangingPunct="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en-US" sz="2400" kern="0" dirty="0">
                <a:latin typeface="+mn-lt"/>
              </a:rPr>
              <a:t>Predict for frame </a:t>
            </a:r>
            <a:r>
              <a:rPr lang="en-US" sz="2400" i="1" kern="0" dirty="0">
                <a:latin typeface="+mn-lt"/>
              </a:rPr>
              <a:t>t</a:t>
            </a:r>
            <a:r>
              <a:rPr lang="en-US" sz="2400" kern="0" dirty="0">
                <a:latin typeface="+mn-lt"/>
              </a:rPr>
              <a:t>+1</a:t>
            </a:r>
          </a:p>
          <a:p>
            <a:pPr marL="1371600" lvl="2" indent="-457200" eaLnBrk="0" hangingPunct="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en-US" sz="2400" kern="0" dirty="0">
                <a:latin typeface="+mn-lt"/>
              </a:rPr>
              <a:t>Correct for frame </a:t>
            </a:r>
            <a:r>
              <a:rPr lang="en-US" sz="2400" i="1" kern="0" dirty="0">
                <a:latin typeface="+mn-lt"/>
              </a:rPr>
              <a:t>t</a:t>
            </a:r>
            <a:r>
              <a:rPr lang="en-US" sz="2400" kern="0" dirty="0">
                <a:latin typeface="+mn-lt"/>
              </a:rPr>
              <a:t>+1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5685" t="40634" r="27188" b="25360"/>
          <a:stretch>
            <a:fillRect/>
          </a:stretch>
        </p:blipFill>
        <p:spPr bwMode="auto">
          <a:xfrm>
            <a:off x="2819400" y="4572000"/>
            <a:ext cx="356393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543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Results</a:t>
            </a:r>
          </a:p>
        </p:txBody>
      </p:sp>
      <p:pic>
        <p:nvPicPr>
          <p:cNvPr id="7" name="ll2persons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524000" y="1576388"/>
            <a:ext cx="6096000" cy="4572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How do we represent the known dynamics that govern the changes in the states?</a:t>
            </a:r>
          </a:p>
          <a:p>
            <a:endParaRPr lang="en-US" sz="1200" dirty="0" smtClean="0"/>
          </a:p>
          <a:p>
            <a:r>
              <a:rPr lang="en-US" sz="2400" dirty="0" smtClean="0"/>
              <a:t>How do we represent the relationship between state and measurements, plus our uncertainty in the measurements?</a:t>
            </a:r>
          </a:p>
          <a:p>
            <a:endParaRPr lang="en-US" sz="1200" dirty="0" smtClean="0"/>
          </a:p>
          <a:p>
            <a:r>
              <a:rPr lang="en-US" sz="2400" dirty="0" smtClean="0"/>
              <a:t>How do we compute each cycle of updates?</a:t>
            </a:r>
          </a:p>
          <a:p>
            <a:endParaRPr lang="en-US" sz="2400" dirty="0" smtClean="0"/>
          </a:p>
          <a:p>
            <a:r>
              <a:rPr lang="en-US" sz="2400" b="1" dirty="0" smtClean="0"/>
              <a:t>Representation</a:t>
            </a:r>
            <a:r>
              <a:rPr lang="en-US" sz="2400" dirty="0" smtClean="0"/>
              <a:t>: We’ll consider the class of </a:t>
            </a:r>
            <a:r>
              <a:rPr lang="en-US" sz="2400" i="1" dirty="0" smtClean="0"/>
              <a:t>linear</a:t>
            </a:r>
            <a:r>
              <a:rPr lang="en-US" sz="2400" dirty="0" smtClean="0"/>
              <a:t> dynamic models, with associated Gaussian probability density functions (</a:t>
            </a:r>
            <a:r>
              <a:rPr lang="en-US" sz="2400" dirty="0" err="1" smtClean="0"/>
              <a:t>pdf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b="1" dirty="0" smtClean="0"/>
              <a:t>Updates</a:t>
            </a:r>
            <a:r>
              <a:rPr lang="en-US" sz="2400" dirty="0" smtClean="0"/>
              <a:t>: via the Kalman filter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75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dynamic model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prior knowledge about </a:t>
            </a:r>
          </a:p>
          <a:p>
            <a:pPr lvl="1"/>
            <a:r>
              <a:rPr lang="en-US" dirty="0" smtClean="0"/>
              <a:t>System dynamics model: represents evolution of state over time, with noise.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Measurement model: at every time step we get a noisy measurement of the state.</a:t>
            </a:r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/>
        </p:nvGraphicFramePr>
        <p:xfrm>
          <a:off x="2303463" y="3124200"/>
          <a:ext cx="33401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68" name="Equation" r:id="rId4" imgW="1130040" imgH="228600" progId="Equation.3">
                  <p:embed/>
                </p:oleObj>
              </mc:Choice>
              <mc:Fallback>
                <p:oleObj name="Equation" r:id="rId4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3124200"/>
                        <a:ext cx="334010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49" name="Object 5"/>
          <p:cNvGraphicFramePr>
            <a:graphicFrameLocks noChangeAspect="1"/>
          </p:cNvGraphicFramePr>
          <p:nvPr/>
        </p:nvGraphicFramePr>
        <p:xfrm>
          <a:off x="2335213" y="5181600"/>
          <a:ext cx="32273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69" name="Equation" r:id="rId6" imgW="1091880" imgH="228600" progId="Equation.3">
                  <p:embed/>
                </p:oleObj>
              </mc:Choice>
              <mc:Fallback>
                <p:oleObj name="Equation" r:id="rId6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5181600"/>
                        <a:ext cx="3227387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3311525" y="3827463"/>
            <a:ext cx="973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n x n</a:t>
            </a:r>
          </a:p>
        </p:txBody>
      </p:sp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4103688" y="3833813"/>
            <a:ext cx="973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n x 1</a:t>
            </a:r>
          </a:p>
        </p:txBody>
      </p:sp>
      <p:sp>
        <p:nvSpPr>
          <p:cNvPr id="313353" name="Line 9"/>
          <p:cNvSpPr>
            <a:spLocks noChangeShapeType="1"/>
          </p:cNvSpPr>
          <p:nvPr/>
        </p:nvSpPr>
        <p:spPr bwMode="auto">
          <a:xfrm flipV="1">
            <a:off x="3671888" y="3690938"/>
            <a:ext cx="144462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3354" name="Line 10"/>
          <p:cNvSpPr>
            <a:spLocks noChangeShapeType="1"/>
          </p:cNvSpPr>
          <p:nvPr/>
        </p:nvSpPr>
        <p:spPr bwMode="auto">
          <a:xfrm flipH="1" flipV="1">
            <a:off x="4211638" y="3690938"/>
            <a:ext cx="144462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3355" name="Text Box 11"/>
          <p:cNvSpPr txBox="1">
            <a:spLocks noChangeArrowheads="1"/>
          </p:cNvSpPr>
          <p:nvPr/>
        </p:nvSpPr>
        <p:spPr bwMode="auto">
          <a:xfrm>
            <a:off x="2087563" y="382746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n x 1</a:t>
            </a:r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 flipV="1">
            <a:off x="2519363" y="3654425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3357" name="Text Box 13"/>
          <p:cNvSpPr txBox="1">
            <a:spLocks noChangeArrowheads="1"/>
          </p:cNvSpPr>
          <p:nvPr/>
        </p:nvSpPr>
        <p:spPr bwMode="auto">
          <a:xfrm>
            <a:off x="3509963" y="5930900"/>
            <a:ext cx="1189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m x n</a:t>
            </a:r>
          </a:p>
        </p:txBody>
      </p:sp>
      <p:sp>
        <p:nvSpPr>
          <p:cNvPr id="313358" name="Text Box 14"/>
          <p:cNvSpPr txBox="1">
            <a:spLocks noChangeArrowheads="1"/>
          </p:cNvSpPr>
          <p:nvPr/>
        </p:nvSpPr>
        <p:spPr bwMode="auto">
          <a:xfrm>
            <a:off x="4338638" y="5930900"/>
            <a:ext cx="1189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n x 1</a:t>
            </a:r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auto">
          <a:xfrm>
            <a:off x="2070100" y="5930900"/>
            <a:ext cx="1189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m x 1</a:t>
            </a:r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 flipV="1">
            <a:off x="2503488" y="5792787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auto">
          <a:xfrm flipV="1">
            <a:off x="3943350" y="5684837"/>
            <a:ext cx="71438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 flipH="1" flipV="1">
            <a:off x="4338638" y="5721350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38400" y="3381375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91000" y="3381375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86250" y="5402262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57450" y="5402262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1" grpId="0"/>
      <p:bldP spid="313352" grpId="0"/>
      <p:bldP spid="313353" grpId="0" animBg="1"/>
      <p:bldP spid="313354" grpId="0" animBg="1"/>
      <p:bldP spid="313355" grpId="0"/>
      <p:bldP spid="313356" grpId="0" animBg="1"/>
      <p:bldP spid="313357" grpId="0"/>
      <p:bldP spid="313358" grpId="0"/>
      <p:bldP spid="313359" grpId="0"/>
      <p:bldP spid="313360" grpId="0" animBg="1"/>
      <p:bldP spid="313361" grpId="0" animBg="1"/>
      <p:bldP spid="313362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" y="0"/>
            <a:ext cx="403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kern="0" dirty="0">
                <a:latin typeface="Arial" pitchFamily="34" charset="0"/>
                <a:ea typeface="+mj-ea"/>
                <a:cs typeface="Arial" pitchFamily="34" charset="0"/>
              </a:rPr>
              <a:t>Example: Constant velocity (1D points)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29494" t="54239" r="29120" b="1759"/>
          <a:stretch>
            <a:fillRect/>
          </a:stretch>
        </p:blipFill>
        <p:spPr bwMode="auto">
          <a:xfrm>
            <a:off x="2490788" y="1885950"/>
            <a:ext cx="4267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5556250" y="4541838"/>
            <a:ext cx="9366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4252913" y="5043488"/>
            <a:ext cx="108108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2819400" y="2057400"/>
            <a:ext cx="2268538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252788" y="2273300"/>
            <a:ext cx="212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measurements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792538" y="2597150"/>
            <a:ext cx="2508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4584700" y="3678238"/>
            <a:ext cx="2124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states</a:t>
            </a:r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 flipH="1" flipV="1">
            <a:off x="4332288" y="3533775"/>
            <a:ext cx="287337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76800" y="5257800"/>
            <a:ext cx="1676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1"/>
          </p:cNvCxnSpPr>
          <p:nvPr/>
        </p:nvCxnSpPr>
        <p:spPr>
          <a:xfrm>
            <a:off x="2819400" y="5227638"/>
            <a:ext cx="14335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 rot="-5400000">
            <a:off x="663575" y="2397125"/>
            <a:ext cx="3092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>
                <a:cs typeface="Arial" charset="0"/>
              </a:rPr>
              <a:t>1 d position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304800"/>
            <a:ext cx="2362200" cy="152400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29400" y="914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408" name="TextBox 19"/>
          <p:cNvSpPr txBox="1">
            <a:spLocks noChangeArrowheads="1"/>
          </p:cNvSpPr>
          <p:nvPr/>
        </p:nvSpPr>
        <p:spPr bwMode="auto">
          <a:xfrm>
            <a:off x="6889750" y="1752600"/>
            <a:ext cx="30924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>
                <a:cs typeface="Arial" charset="0"/>
              </a:rPr>
              <a:t>1 d position </a:t>
            </a:r>
          </a:p>
        </p:txBody>
      </p:sp>
    </p:spTree>
    <p:extLst>
      <p:ext uri="{BB962C8B-B14F-4D97-AF65-F5344CB8AC3E}">
        <p14:creationId xmlns:p14="http://schemas.microsoft.com/office/powerpoint/2010/main" val="419510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7746E-6 L 0.225 4.2774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7" grpId="0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77724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State vector: position </a:t>
            </a:r>
            <a:r>
              <a:rPr lang="en-US" sz="2800" i="1" dirty="0" smtClean="0">
                <a:latin typeface="Arial" charset="0"/>
                <a:cs typeface="Arial" charset="0"/>
              </a:rPr>
              <a:t>p</a:t>
            </a:r>
            <a:r>
              <a:rPr lang="en-US" sz="2800" dirty="0" smtClean="0">
                <a:latin typeface="Arial" charset="0"/>
                <a:cs typeface="Arial" charset="0"/>
              </a:rPr>
              <a:t> and velocity </a:t>
            </a:r>
            <a:r>
              <a:rPr lang="en-US" sz="2800" i="1" dirty="0" smtClean="0">
                <a:latin typeface="Arial" charset="0"/>
                <a:cs typeface="Arial" charset="0"/>
              </a:rPr>
              <a:t>v</a:t>
            </a:r>
            <a:r>
              <a:rPr lang="en-US" sz="2800" dirty="0" smtClean="0"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dirty="0" smtClean="0"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dirty="0" smtClean="0"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dirty="0" smtClean="0"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dirty="0" smtClean="0"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dirty="0" smtClean="0"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latin typeface="Arial" charset="0"/>
                <a:cs typeface="Arial" charset="0"/>
              </a:rPr>
            </a:b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Measurement is position only</a:t>
            </a:r>
          </a:p>
        </p:txBody>
      </p:sp>
      <p:sp>
        <p:nvSpPr>
          <p:cNvPr id="5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038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Arial" charset="0"/>
                <a:cs typeface="Arial" charset="0"/>
              </a:rPr>
              <a:t>Example: Constant velocity (1D points)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289300" y="2027238"/>
          <a:ext cx="29813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36" name="Equation" r:id="rId4" imgW="1371600" imgH="457200" progId="Equation.3">
                  <p:embed/>
                </p:oleObj>
              </mc:Choice>
              <mc:Fallback>
                <p:oleObj name="Equation" r:id="rId4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027238"/>
                        <a:ext cx="298132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449388" y="2019300"/>
          <a:ext cx="13335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37" name="Equation" r:id="rId6" imgW="596880" imgH="482400" progId="Equation.3">
                  <p:embed/>
                </p:oleObj>
              </mc:Choice>
              <mc:Fallback>
                <p:oleObj name="Equation" r:id="rId6" imgW="596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019300"/>
                        <a:ext cx="133350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0" name="Object 4"/>
          <p:cNvGraphicFramePr>
            <a:graphicFrameLocks noChangeAspect="1"/>
          </p:cNvGraphicFramePr>
          <p:nvPr/>
        </p:nvGraphicFramePr>
        <p:xfrm>
          <a:off x="1565275" y="3065463"/>
          <a:ext cx="56578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38" name="Equation" r:id="rId8" imgW="2603160" imgH="482400" progId="Equation.3">
                  <p:embed/>
                </p:oleObj>
              </mc:Choice>
              <mc:Fallback>
                <p:oleObj name="Equation" r:id="rId8" imgW="2603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065463"/>
                        <a:ext cx="5657850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2843" name="Text Box 11"/>
          <p:cNvSpPr txBox="1">
            <a:spLocks noChangeArrowheads="1"/>
          </p:cNvSpPr>
          <p:nvPr/>
        </p:nvSpPr>
        <p:spPr bwMode="auto">
          <a:xfrm>
            <a:off x="7092950" y="2006600"/>
            <a:ext cx="1517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cs typeface="Arial" charset="0"/>
              </a:rPr>
              <a:t>(greek letters</a:t>
            </a:r>
            <a:br>
              <a:rPr lang="en-US">
                <a:solidFill>
                  <a:srgbClr val="000000"/>
                </a:solidFill>
                <a:cs typeface="Arial" charset="0"/>
              </a:rPr>
            </a:br>
            <a:r>
              <a:rPr lang="en-US">
                <a:solidFill>
                  <a:srgbClr val="000000"/>
                </a:solidFill>
                <a:cs typeface="Arial" charset="0"/>
              </a:rPr>
              <a:t>denote noise</a:t>
            </a:r>
            <a:br>
              <a:rPr lang="en-US">
                <a:solidFill>
                  <a:srgbClr val="000000"/>
                </a:solidFill>
                <a:cs typeface="Arial" charset="0"/>
              </a:rPr>
            </a:br>
            <a:r>
              <a:rPr lang="en-US">
                <a:solidFill>
                  <a:srgbClr val="000000"/>
                </a:solidFill>
                <a:cs typeface="Arial" charset="0"/>
              </a:rPr>
              <a:t>terms)</a:t>
            </a:r>
          </a:p>
        </p:txBody>
      </p:sp>
      <p:graphicFrame>
        <p:nvGraphicFramePr>
          <p:cNvPr id="1912844" name="Object 5"/>
          <p:cNvGraphicFramePr>
            <a:graphicFrameLocks noChangeAspect="1"/>
          </p:cNvGraphicFramePr>
          <p:nvPr/>
        </p:nvGraphicFramePr>
        <p:xfrm>
          <a:off x="1603375" y="5022850"/>
          <a:ext cx="50482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39" name="Equation" r:id="rId10" imgW="2260440" imgH="482400" progId="Equation.3">
                  <p:embed/>
                </p:oleObj>
              </mc:Choice>
              <mc:Fallback>
                <p:oleObj name="Equation" r:id="rId10" imgW="2260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5022850"/>
                        <a:ext cx="50482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46425" y="2514600"/>
            <a:ext cx="685800" cy="533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 b="1"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08425" y="2057400"/>
            <a:ext cx="2362200" cy="533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 b="1"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08425" y="2514600"/>
            <a:ext cx="990600" cy="533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 b="1">
              <a:cs typeface="Arial" charset="0"/>
            </a:endParaRPr>
          </a:p>
        </p:txBody>
      </p:sp>
      <p:graphicFrame>
        <p:nvGraphicFramePr>
          <p:cNvPr id="102406" name="Object 5"/>
          <p:cNvGraphicFramePr>
            <a:graphicFrameLocks noChangeAspect="1"/>
          </p:cNvGraphicFramePr>
          <p:nvPr/>
        </p:nvGraphicFramePr>
        <p:xfrm>
          <a:off x="6096000" y="0"/>
          <a:ext cx="26447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40" name="Equation" r:id="rId12" imgW="1130040" imgH="228600" progId="Equation.3">
                  <p:embed/>
                </p:oleObj>
              </mc:Choice>
              <mc:Fallback>
                <p:oleObj name="Equation" r:id="rId12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0"/>
                        <a:ext cx="26447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6"/>
          <p:cNvGraphicFramePr>
            <a:graphicFrameLocks noChangeAspect="1"/>
          </p:cNvGraphicFramePr>
          <p:nvPr/>
        </p:nvGraphicFramePr>
        <p:xfrm>
          <a:off x="6096000" y="533400"/>
          <a:ext cx="25558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41" name="Equation" r:id="rId14" imgW="1091880" imgH="228600" progId="Equation.3">
                  <p:embed/>
                </p:oleObj>
              </mc:Choice>
              <mc:Fallback>
                <p:oleObj name="Equation" r:id="rId14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"/>
                        <a:ext cx="25558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4267200" y="2971800"/>
            <a:ext cx="3429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91000" y="4953000"/>
            <a:ext cx="3429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2843" grpId="0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3" cstate="print"/>
          <a:srcRect l="51134" t="20493" r="7382" b="31046"/>
          <a:stretch>
            <a:fillRect/>
          </a:stretch>
        </p:blipFill>
        <p:spPr bwMode="auto">
          <a:xfrm>
            <a:off x="1905000" y="1981200"/>
            <a:ext cx="4608513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0"/>
            <a:ext cx="449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Example: Constant acceleration (1D points)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304800"/>
            <a:ext cx="2362200" cy="152400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29400" y="914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0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7746E-6 L 0.23333 4.2774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" y="0"/>
            <a:ext cx="449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Example: Constant acceleration (1D points)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1163638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</a:rPr>
              <a:t>State vector: position </a:t>
            </a:r>
            <a:r>
              <a:rPr lang="en-US" sz="2400" i="1" kern="0" dirty="0">
                <a:solidFill>
                  <a:srgbClr val="000000"/>
                </a:solidFill>
                <a:latin typeface="Arial"/>
              </a:rPr>
              <a:t>p</a:t>
            </a:r>
            <a:r>
              <a:rPr lang="en-US" sz="2400" kern="0" dirty="0">
                <a:solidFill>
                  <a:srgbClr val="000000"/>
                </a:solidFill>
                <a:latin typeface="Arial"/>
              </a:rPr>
              <a:t>, velocity </a:t>
            </a:r>
            <a:r>
              <a:rPr lang="en-US" sz="2400" i="1" kern="0" dirty="0">
                <a:solidFill>
                  <a:srgbClr val="000000"/>
                </a:solidFill>
                <a:latin typeface="Arial"/>
              </a:rPr>
              <a:t>v</a:t>
            </a:r>
            <a:r>
              <a:rPr lang="en-US" sz="2400" kern="0" dirty="0">
                <a:solidFill>
                  <a:srgbClr val="000000"/>
                </a:solidFill>
                <a:latin typeface="Arial"/>
              </a:rPr>
              <a:t>, and acceleration </a:t>
            </a:r>
            <a:r>
              <a:rPr lang="en-US" sz="2400" i="1" kern="0" dirty="0">
                <a:solidFill>
                  <a:srgbClr val="000000"/>
                </a:solidFill>
                <a:latin typeface="Arial"/>
              </a:rPr>
              <a:t>a.</a:t>
            </a:r>
            <a:r>
              <a:rPr lang="en-US" sz="2400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400" kern="0" dirty="0">
                <a:solidFill>
                  <a:srgbClr val="000000"/>
                </a:solidFill>
                <a:latin typeface="Arial"/>
              </a:rPr>
            </a:br>
            <a:r>
              <a:rPr lang="en-US" sz="2800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800" kern="0" dirty="0">
                <a:solidFill>
                  <a:srgbClr val="000000"/>
                </a:solidFill>
                <a:latin typeface="Arial"/>
              </a:rPr>
            </a:br>
            <a:r>
              <a:rPr lang="en-US" sz="2800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800" kern="0" dirty="0">
                <a:solidFill>
                  <a:srgbClr val="000000"/>
                </a:solidFill>
                <a:latin typeface="Arial"/>
              </a:rPr>
            </a:br>
            <a:r>
              <a:rPr lang="en-US" sz="2800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800" kern="0" dirty="0">
                <a:solidFill>
                  <a:srgbClr val="000000"/>
                </a:solidFill>
                <a:latin typeface="Arial"/>
              </a:rPr>
            </a:br>
            <a:r>
              <a:rPr lang="en-US" sz="2800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800" kern="0" dirty="0">
                <a:solidFill>
                  <a:srgbClr val="000000"/>
                </a:solidFill>
                <a:latin typeface="Arial"/>
              </a:rPr>
            </a:br>
            <a:r>
              <a:rPr lang="en-US" sz="2800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800" kern="0" dirty="0">
                <a:solidFill>
                  <a:srgbClr val="000000"/>
                </a:solidFill>
                <a:latin typeface="Arial"/>
              </a:rPr>
            </a:br>
            <a:r>
              <a:rPr lang="en-US" sz="2800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800" kern="0" dirty="0">
                <a:solidFill>
                  <a:srgbClr val="000000"/>
                </a:solidFill>
                <a:latin typeface="Arial"/>
              </a:rPr>
            </a:br>
            <a:r>
              <a:rPr lang="en-US" sz="2800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800" kern="0" dirty="0">
                <a:solidFill>
                  <a:srgbClr val="000000"/>
                </a:solidFill>
                <a:latin typeface="Arial"/>
              </a:rPr>
            </a:br>
            <a:endParaRPr lang="en-US" sz="800" kern="0" dirty="0">
              <a:solidFill>
                <a:srgbClr val="000000"/>
              </a:solidFill>
              <a:latin typeface="Arial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</a:rPr>
              <a:t>Measurement is position only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667000" y="1773238"/>
          <a:ext cx="281622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60" name="Equation" r:id="rId3" imgW="1371600" imgH="685800" progId="Equation.3">
                  <p:embed/>
                </p:oleObj>
              </mc:Choice>
              <mc:Fallback>
                <p:oleObj name="Equation" r:id="rId3" imgW="1371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73238"/>
                        <a:ext cx="2816225" cy="14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990600" y="1809750"/>
          <a:ext cx="1155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61" name="Equation" r:id="rId5" imgW="596880" imgH="711000" progId="Equation.3">
                  <p:embed/>
                </p:oleObj>
              </mc:Choice>
              <mc:Fallback>
                <p:oleObj name="Equation" r:id="rId5" imgW="596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09750"/>
                        <a:ext cx="11557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1016000" y="3297238"/>
          <a:ext cx="5918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62" name="Equation" r:id="rId7" imgW="2882880" imgH="711000" progId="Equation.3">
                  <p:embed/>
                </p:oleObj>
              </mc:Choice>
              <mc:Fallback>
                <p:oleObj name="Equation" r:id="rId7" imgW="2882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297238"/>
                        <a:ext cx="59182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239000" y="1828800"/>
            <a:ext cx="1517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cs typeface="Arial" charset="0"/>
              </a:rPr>
              <a:t>(greek letters</a:t>
            </a:r>
            <a:br>
              <a:rPr lang="en-US">
                <a:solidFill>
                  <a:srgbClr val="000000"/>
                </a:solidFill>
                <a:cs typeface="Arial" charset="0"/>
              </a:rPr>
            </a:br>
            <a:r>
              <a:rPr lang="en-US">
                <a:solidFill>
                  <a:srgbClr val="000000"/>
                </a:solidFill>
                <a:cs typeface="Arial" charset="0"/>
              </a:rPr>
              <a:t>denote noise</a:t>
            </a:r>
            <a:br>
              <a:rPr lang="en-US">
                <a:solidFill>
                  <a:srgbClr val="000000"/>
                </a:solidFill>
                <a:cs typeface="Arial" charset="0"/>
              </a:rPr>
            </a:br>
            <a:r>
              <a:rPr lang="en-US">
                <a:solidFill>
                  <a:srgbClr val="000000"/>
                </a:solidFill>
                <a:cs typeface="Arial" charset="0"/>
              </a:rPr>
              <a:t>terms)</a:t>
            </a: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1249363" y="5278438"/>
          <a:ext cx="5500687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63" name="Equation" r:id="rId9" imgW="2476440" imgH="711000" progId="Equation.3">
                  <p:embed/>
                </p:oleObj>
              </mc:Choice>
              <mc:Fallback>
                <p:oleObj name="Equation" r:id="rId9" imgW="2476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5278438"/>
                        <a:ext cx="5500687" cy="157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6096000" y="0"/>
          <a:ext cx="26447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64" name="Equation" r:id="rId11" imgW="1130040" imgH="228600" progId="Equation.3">
                  <p:embed/>
                </p:oleObj>
              </mc:Choice>
              <mc:Fallback>
                <p:oleObj name="Equation" r:id="rId11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0"/>
                        <a:ext cx="26447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6"/>
          <p:cNvGraphicFramePr>
            <a:graphicFrameLocks noChangeAspect="1"/>
          </p:cNvGraphicFramePr>
          <p:nvPr/>
        </p:nvGraphicFramePr>
        <p:xfrm>
          <a:off x="6096000" y="533400"/>
          <a:ext cx="25558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65" name="Equation" r:id="rId13" imgW="1091880" imgH="228600" progId="Equation.3">
                  <p:embed/>
                </p:oleObj>
              </mc:Choice>
              <mc:Fallback>
                <p:oleObj name="Equation" r:id="rId13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"/>
                        <a:ext cx="25558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3200400" y="2209800"/>
            <a:ext cx="2286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6600" y="2667000"/>
            <a:ext cx="2286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3352800"/>
            <a:ext cx="14478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81400" y="3200400"/>
            <a:ext cx="37338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5334000"/>
            <a:ext cx="32004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763000" cy="4525963"/>
          </a:xfrm>
        </p:spPr>
        <p:txBody>
          <a:bodyPr/>
          <a:lstStyle/>
          <a:p>
            <a:r>
              <a:rPr lang="en-US" sz="2400" smtClean="0"/>
              <a:t>How to represent the known dynamics that govern the changes in the states?</a:t>
            </a:r>
          </a:p>
          <a:p>
            <a:endParaRPr lang="en-US" sz="1200" smtClean="0"/>
          </a:p>
          <a:p>
            <a:r>
              <a:rPr lang="en-US" sz="2400" smtClean="0"/>
              <a:t>How to represent relationship between state and measurements, plus our uncertainty in the measurements?</a:t>
            </a:r>
          </a:p>
          <a:p>
            <a:endParaRPr lang="en-US" sz="1200" smtClean="0"/>
          </a:p>
          <a:p>
            <a:r>
              <a:rPr lang="en-US" sz="2400" smtClean="0"/>
              <a:t>How to compute each cycle of updates?</a:t>
            </a:r>
          </a:p>
        </p:txBody>
      </p:sp>
      <p:sp>
        <p:nvSpPr>
          <p:cNvPr id="61444" name="TextBox 3"/>
          <p:cNvSpPr txBox="1">
            <a:spLocks noChangeArrowheads="1"/>
          </p:cNvSpPr>
          <p:nvPr/>
        </p:nvSpPr>
        <p:spPr bwMode="auto">
          <a:xfrm>
            <a:off x="609600" y="4191000"/>
            <a:ext cx="8001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Representation</a:t>
            </a:r>
            <a:r>
              <a:rPr lang="en-US" sz="2400" dirty="0"/>
              <a:t>: We’ll consider the class of </a:t>
            </a:r>
            <a:r>
              <a:rPr lang="en-US" sz="2400" i="1" dirty="0"/>
              <a:t>linear</a:t>
            </a:r>
            <a:r>
              <a:rPr lang="en-US" sz="2400" dirty="0"/>
              <a:t> dynamic models, with associated Gaussian </a:t>
            </a:r>
            <a:r>
              <a:rPr lang="en-US" sz="2400" dirty="0" err="1"/>
              <a:t>pdfs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Updates</a:t>
            </a:r>
            <a:r>
              <a:rPr lang="en-US" sz="2400" dirty="0"/>
              <a:t>: via the Kalman filter.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105400"/>
            <a:ext cx="5334000" cy="914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Kalman filter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Method for tracking linear dynamical models in Gaussian noise</a:t>
            </a:r>
          </a:p>
          <a:p>
            <a:r>
              <a:rPr lang="en-US" sz="2800" smtClean="0"/>
              <a:t>The predicted/corrected state distributions are Gaussian</a:t>
            </a:r>
          </a:p>
          <a:p>
            <a:pPr lvl="1"/>
            <a:r>
              <a:rPr lang="en-US" sz="2400" smtClean="0"/>
              <a:t>Only need to maintain the mean and covariance</a:t>
            </a:r>
          </a:p>
          <a:p>
            <a:pPr lvl="1"/>
            <a:r>
              <a:rPr lang="en-US" sz="2400" smtClean="0"/>
              <a:t>The calculations are easy (all the integrals can be done in closed form)</a:t>
            </a:r>
          </a:p>
        </p:txBody>
      </p:sp>
    </p:spTree>
    <p:extLst>
      <p:ext uri="{BB962C8B-B14F-4D97-AF65-F5344CB8AC3E}">
        <p14:creationId xmlns:p14="http://schemas.microsoft.com/office/powerpoint/2010/main" val="10357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Kalman filter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91263" y="1447800"/>
            <a:ext cx="292893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33CC"/>
                </a:solidFill>
              </a:rPr>
              <a:t>Know prediction of state, and next measurement </a:t>
            </a:r>
            <a:r>
              <a:rPr lang="en-US" sz="2000">
                <a:solidFill>
                  <a:srgbClr val="0033CC"/>
                </a:solidFill>
                <a:sym typeface="Wingdings" pitchFamily="2" charset="2"/>
              </a:rPr>
              <a:t></a:t>
            </a:r>
          </a:p>
          <a:p>
            <a:r>
              <a:rPr lang="en-US" sz="2000">
                <a:solidFill>
                  <a:srgbClr val="0033CC"/>
                </a:solidFill>
                <a:sym typeface="Wingdings" pitchFamily="2" charset="2"/>
              </a:rPr>
              <a:t>Update distribution over current state.</a:t>
            </a:r>
            <a:endParaRPr lang="en-US" sz="200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325" y="1371600"/>
            <a:ext cx="31400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33CC"/>
                </a:solidFill>
              </a:rPr>
              <a:t>Know corrected state from previous time step, and all measurements up to the current one </a:t>
            </a:r>
            <a:r>
              <a:rPr lang="en-US" sz="2000">
                <a:solidFill>
                  <a:srgbClr val="0033CC"/>
                </a:solidFill>
                <a:sym typeface="Wingdings" pitchFamily="2" charset="2"/>
              </a:rPr>
              <a:t> </a:t>
            </a:r>
          </a:p>
          <a:p>
            <a:r>
              <a:rPr lang="en-US" sz="2000">
                <a:solidFill>
                  <a:srgbClr val="0033CC"/>
                </a:solidFill>
                <a:sym typeface="Wingdings" pitchFamily="2" charset="2"/>
              </a:rPr>
              <a:t>Predict distribution over next state.</a:t>
            </a:r>
            <a:endParaRPr lang="en-US" sz="2000">
              <a:solidFill>
                <a:srgbClr val="0033CC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19425" y="5162550"/>
            <a:ext cx="3305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0000"/>
                </a:solidFill>
              </a:rPr>
              <a:t>Time advances: t++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3838" y="3316288"/>
            <a:ext cx="2749550" cy="769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solidFill>
                  <a:srgbClr val="000000"/>
                </a:solidFill>
              </a:rPr>
              <a:t>Time update</a:t>
            </a:r>
          </a:p>
          <a:p>
            <a:pPr algn="ctr">
              <a:defRPr/>
            </a:pPr>
            <a:r>
              <a:rPr lang="en-US" sz="2200" b="1" dirty="0">
                <a:solidFill>
                  <a:srgbClr val="000000"/>
                </a:solidFill>
              </a:rPr>
              <a:t>(“Predict”)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7130" y="3319461"/>
            <a:ext cx="3140118" cy="76944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solidFill>
                  <a:srgbClr val="000000"/>
                </a:solidFill>
              </a:rPr>
              <a:t>Measurement update</a:t>
            </a:r>
          </a:p>
          <a:p>
            <a:pPr algn="ctr">
              <a:defRPr/>
            </a:pPr>
            <a:r>
              <a:rPr lang="en-US" sz="2200" b="1" dirty="0">
                <a:solidFill>
                  <a:srgbClr val="000000"/>
                </a:solidFill>
              </a:rPr>
              <a:t>(“Correct”)</a:t>
            </a:r>
          </a:p>
        </p:txBody>
      </p:sp>
      <p:sp>
        <p:nvSpPr>
          <p:cNvPr id="30" name="Curved Down Arrow 29"/>
          <p:cNvSpPr/>
          <p:nvPr/>
        </p:nvSpPr>
        <p:spPr>
          <a:xfrm>
            <a:off x="3148013" y="2625725"/>
            <a:ext cx="3140075" cy="584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Curved Left Arrow 30"/>
          <p:cNvSpPr/>
          <p:nvPr/>
        </p:nvSpPr>
        <p:spPr>
          <a:xfrm rot="5400000">
            <a:off x="4261644" y="2972594"/>
            <a:ext cx="693737" cy="2994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79788" y="1600200"/>
            <a:ext cx="26400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0000"/>
                </a:solidFill>
              </a:rPr>
              <a:t>Receive measurement</a:t>
            </a: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84138" y="4343400"/>
          <a:ext cx="2266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74" name="Equation" r:id="rId4" imgW="1041120" imgH="253800" progId="Equation.3">
                  <p:embed/>
                </p:oleObj>
              </mc:Choice>
              <mc:Fallback>
                <p:oleObj name="Equation" r:id="rId4" imgW="1041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4343400"/>
                        <a:ext cx="22669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-109538" y="5124450"/>
            <a:ext cx="2776538" cy="1295400"/>
            <a:chOff x="-109538" y="5124450"/>
            <a:chExt cx="2776538" cy="1295400"/>
          </a:xfrm>
        </p:grpSpPr>
        <p:graphicFrame>
          <p:nvGraphicFramePr>
            <p:cNvPr id="7171" name="Object 3"/>
            <p:cNvGraphicFramePr>
              <a:graphicFrameLocks noChangeAspect="1"/>
            </p:cNvGraphicFramePr>
            <p:nvPr/>
          </p:nvGraphicFramePr>
          <p:xfrm>
            <a:off x="598487" y="5675313"/>
            <a:ext cx="1371600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575" name="Equation" r:id="rId6" imgW="444240" imgH="241200" progId="Equation.3">
                    <p:embed/>
                  </p:oleObj>
                </mc:Choice>
                <mc:Fallback>
                  <p:oleObj name="Equation" r:id="rId6" imgW="4442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487" y="5675313"/>
                          <a:ext cx="1371600" cy="744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Text Box 13"/>
            <p:cNvSpPr txBox="1">
              <a:spLocks noChangeArrowheads="1"/>
            </p:cNvSpPr>
            <p:nvPr/>
          </p:nvSpPr>
          <p:spPr bwMode="auto">
            <a:xfrm>
              <a:off x="-109538" y="5124450"/>
              <a:ext cx="2776538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Mean and std. dev.</a:t>
              </a:r>
              <a:br>
                <a:rPr lang="en-US"/>
              </a:br>
              <a:r>
                <a:rPr lang="en-US"/>
                <a:t>of predicted state:</a:t>
              </a:r>
            </a:p>
          </p:txBody>
        </p:sp>
      </p:grp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6705600" y="4476750"/>
          <a:ext cx="20462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76" name="Equation" r:id="rId8" imgW="939600" imgH="253800" progId="Equation.3">
                  <p:embed/>
                </p:oleObj>
              </mc:Choice>
              <mc:Fallback>
                <p:oleObj name="Equation" r:id="rId8" imgW="939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76750"/>
                        <a:ext cx="204628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6999288" y="5732463"/>
          <a:ext cx="13716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77" name="Equation" r:id="rId10" imgW="444240" imgH="241200" progId="Equation.3">
                  <p:embed/>
                </p:oleObj>
              </mc:Choice>
              <mc:Fallback>
                <p:oleObj name="Equation" r:id="rId10" imgW="444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5732463"/>
                        <a:ext cx="1371600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6291263" y="5181600"/>
            <a:ext cx="27765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Mean and std. dev.</a:t>
            </a:r>
            <a:br>
              <a:rPr lang="en-US"/>
            </a:br>
            <a:r>
              <a:rPr lang="en-US"/>
              <a:t>of corrected state:</a:t>
            </a:r>
          </a:p>
        </p:txBody>
      </p:sp>
    </p:spTree>
    <p:extLst>
      <p:ext uri="{BB962C8B-B14F-4D97-AF65-F5344CB8AC3E}">
        <p14:creationId xmlns:p14="http://schemas.microsoft.com/office/powerpoint/2010/main" val="15188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30" grpId="0" animBg="1"/>
      <p:bldP spid="31" grpId="0" animBg="1"/>
      <p:bldP spid="16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filter for 1d state</a:t>
            </a:r>
          </a:p>
        </p:txBody>
      </p:sp>
      <p:sp>
        <p:nvSpPr>
          <p:cNvPr id="8197" name="Text Box 14"/>
          <p:cNvSpPr txBox="1">
            <a:spLocks noChangeArrowheads="1"/>
          </p:cNvSpPr>
          <p:nvPr/>
        </p:nvSpPr>
        <p:spPr bwMode="auto">
          <a:xfrm>
            <a:off x="681038" y="2103438"/>
            <a:ext cx="21971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Want to represent and update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590800" y="1905000"/>
          <a:ext cx="56419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88" name="Equation" r:id="rId4" imgW="1930320" imgH="253800" progId="Equation.3">
                  <p:embed/>
                </p:oleObj>
              </mc:Choice>
              <mc:Fallback>
                <p:oleObj name="Equation" r:id="rId4" imgW="1930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5641975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2724150" y="2895600"/>
          <a:ext cx="55657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89" name="Equation" r:id="rId6" imgW="1854000" imgH="253800" progId="Equation.3">
                  <p:embed/>
                </p:oleObj>
              </mc:Choice>
              <mc:Fallback>
                <p:oleObj name="Equation" r:id="rId6" imgW="1854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2895600"/>
                        <a:ext cx="55657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486400" y="1828800"/>
            <a:ext cx="3124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2895600"/>
            <a:ext cx="3124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2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is Hard</a:t>
            </a:r>
          </a:p>
        </p:txBody>
      </p:sp>
      <p:sp>
        <p:nvSpPr>
          <p:cNvPr id="147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Things are hard to track because </a:t>
            </a:r>
          </a:p>
          <a:p>
            <a:pPr lvl="1"/>
            <a:r>
              <a:rPr lang="en-US"/>
              <a:t>they move (or the camera moves)</a:t>
            </a:r>
          </a:p>
          <a:p>
            <a:pPr lvl="1"/>
            <a:r>
              <a:rPr lang="en-US"/>
              <a:t>they (may) change shape and appearance</a:t>
            </a:r>
          </a:p>
          <a:p>
            <a:pPr lvl="1"/>
            <a:endParaRPr lang="en-US"/>
          </a:p>
          <a:p>
            <a:r>
              <a:rPr lang="en-US"/>
              <a:t>Changes in shape and appearance need different kinds of representations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5334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dirty="0" smtClean="0"/>
              <a:t>Have linear dynamic model defining predicted state evolution, with noise: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800" dirty="0" smtClean="0"/>
          </a:p>
          <a:p>
            <a:pPr>
              <a:buFontTx/>
              <a:buChar char="•"/>
            </a:pPr>
            <a:r>
              <a:rPr lang="en-US" dirty="0" smtClean="0"/>
              <a:t>Want to estimate predicted distribution for next state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Update the mean:</a:t>
            </a:r>
            <a:br>
              <a:rPr lang="en-US" dirty="0" smtClean="0"/>
            </a:b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Update the variance:</a:t>
            </a: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Kalman filter: </a:t>
            </a:r>
            <a:r>
              <a:rPr lang="en-US" b="1" dirty="0" smtClean="0"/>
              <a:t>Prediction</a:t>
            </a:r>
          </a:p>
        </p:txBody>
      </p:sp>
      <p:graphicFrame>
        <p:nvGraphicFramePr>
          <p:cNvPr id="204493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733800" y="4343400"/>
          <a:ext cx="21113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22" name="Equation" r:id="rId4" imgW="660240" imgH="241200" progId="Equation.3">
                  <p:embed/>
                </p:oleObj>
              </mc:Choice>
              <mc:Fallback>
                <p:oleObj name="Equation" r:id="rId4" imgW="66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21113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493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28800" y="3352800"/>
          <a:ext cx="57912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23" name="Equation" r:id="rId6" imgW="1981080" imgH="253800" progId="Equation.3">
                  <p:embed/>
                </p:oleObj>
              </mc:Choice>
              <mc:Fallback>
                <p:oleObj name="Equation" r:id="rId6" imgW="1981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5791200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4935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191000" y="5791200"/>
          <a:ext cx="3810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24" name="Equation" r:id="rId8" imgW="1333440" imgH="241200" progId="Equation.3">
                  <p:embed/>
                </p:oleObj>
              </mc:Choice>
              <mc:Fallback>
                <p:oleObj name="Equation" r:id="rId8" imgW="1333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38100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343400" y="1828800"/>
          <a:ext cx="28114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25" name="Equation" r:id="rId10" imgW="1079280" imgH="241200" progId="Equation.3">
                  <p:embed/>
                </p:oleObj>
              </mc:Choice>
              <mc:Fallback>
                <p:oleObj name="Equation" r:id="rId10" imgW="1079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8800"/>
                        <a:ext cx="28114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dirty="0" smtClean="0"/>
              <a:t>Have linear model defining the mapping of state to measurements:</a:t>
            </a:r>
          </a:p>
          <a:p>
            <a:pPr>
              <a:buFontTx/>
              <a:buChar char="•"/>
            </a:pPr>
            <a:endParaRPr lang="en-US" sz="800" dirty="0" smtClean="0"/>
          </a:p>
          <a:p>
            <a:pPr>
              <a:buFontTx/>
              <a:buChar char="•"/>
            </a:pPr>
            <a:endParaRPr lang="en-US" sz="800" dirty="0" smtClean="0"/>
          </a:p>
          <a:p>
            <a:pPr>
              <a:buFontTx/>
              <a:buChar char="•"/>
            </a:pPr>
            <a:endParaRPr lang="en-US" sz="1200" dirty="0" smtClean="0"/>
          </a:p>
          <a:p>
            <a:pPr>
              <a:buFontTx/>
              <a:buChar char="•"/>
            </a:pPr>
            <a:r>
              <a:rPr lang="en-US" dirty="0" smtClean="0"/>
              <a:t>Want to estimate corrected distribution given latest meas.:</a:t>
            </a:r>
            <a:br>
              <a:rPr lang="en-US" dirty="0" smtClean="0"/>
            </a:b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Update the mean: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Update the variance: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Kalman filter: </a:t>
            </a:r>
            <a:r>
              <a:rPr lang="en-US" b="1" dirty="0" smtClean="0"/>
              <a:t>Correction</a:t>
            </a:r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916362" y="1863725"/>
          <a:ext cx="26368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646" name="Equation" r:id="rId4" imgW="977760" imgH="241200" progId="Equation.3">
                  <p:embed/>
                </p:oleObj>
              </mc:Choice>
              <mc:Fallback>
                <p:oleObj name="Equation" r:id="rId4" imgW="977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2" y="1863725"/>
                        <a:ext cx="263683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0838" name="Object 4"/>
          <p:cNvGraphicFramePr>
            <a:graphicFrameLocks noChangeAspect="1"/>
          </p:cNvGraphicFramePr>
          <p:nvPr/>
        </p:nvGraphicFramePr>
        <p:xfrm>
          <a:off x="2819400" y="3363912"/>
          <a:ext cx="50292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647" name="Equation" r:id="rId6" imgW="1892160" imgH="253800" progId="Equation.3">
                  <p:embed/>
                </p:oleObj>
              </mc:Choice>
              <mc:Fallback>
                <p:oleObj name="Equation" r:id="rId6" imgW="1892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63912"/>
                        <a:ext cx="502920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3733800" y="4065587"/>
          <a:ext cx="48006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648" name="Equation" r:id="rId8" imgW="1460160" imgH="457200" progId="Equation.3">
                  <p:embed/>
                </p:oleObj>
              </mc:Choice>
              <mc:Fallback>
                <p:oleObj name="Equation" r:id="rId8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65587"/>
                        <a:ext cx="48006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4164012" y="5334000"/>
          <a:ext cx="467518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649" name="Equation" r:id="rId10" imgW="1422360" imgH="457200" progId="Equation.3">
                  <p:embed/>
                </p:oleObj>
              </mc:Choice>
              <mc:Fallback>
                <p:oleObj name="Equation" r:id="rId10" imgW="1422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2" y="5334000"/>
                        <a:ext cx="4675188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50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vs. correction</a:t>
            </a:r>
          </a:p>
        </p:txBody>
      </p:sp>
      <p:sp>
        <p:nvSpPr>
          <p:cNvPr id="1948682" name="Rectangle 10"/>
          <p:cNvSpPr>
            <a:spLocks noGrp="1" noChangeArrowheads="1"/>
          </p:cNvSpPr>
          <p:nvPr>
            <p:ph idx="1"/>
          </p:nvPr>
        </p:nvSpPr>
        <p:spPr>
          <a:xfrm>
            <a:off x="152400" y="2438400"/>
            <a:ext cx="8458200" cy="3962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What if there is no prediction uncertainty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800" dirty="0" smtClean="0"/>
          </a:p>
          <a:p>
            <a:pPr>
              <a:buFontTx/>
              <a:buChar char="•"/>
            </a:pPr>
            <a:r>
              <a:rPr lang="en-US" dirty="0" smtClean="0"/>
              <a:t>What if there is no meas. uncertainty</a:t>
            </a:r>
          </a:p>
          <a:p>
            <a:endParaRPr lang="en-US" dirty="0" smtClean="0"/>
          </a:p>
        </p:txBody>
      </p:sp>
      <p:graphicFrame>
        <p:nvGraphicFramePr>
          <p:cNvPr id="1948678" name="Object 2"/>
          <p:cNvGraphicFramePr>
            <a:graphicFrameLocks noChangeAspect="1"/>
          </p:cNvGraphicFramePr>
          <p:nvPr/>
        </p:nvGraphicFramePr>
        <p:xfrm>
          <a:off x="2286000" y="2895600"/>
          <a:ext cx="16240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90" name="Equation" r:id="rId4" imgW="533160" imgH="241200" progId="Equation.3">
                  <p:embed/>
                </p:oleObj>
              </mc:Choice>
              <mc:Fallback>
                <p:oleObj name="Equation" r:id="rId4" imgW="533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1624013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79" name="Object 3"/>
          <p:cNvGraphicFramePr>
            <a:graphicFrameLocks noChangeAspect="1"/>
          </p:cNvGraphicFramePr>
          <p:nvPr/>
        </p:nvGraphicFramePr>
        <p:xfrm>
          <a:off x="4762500" y="2922588"/>
          <a:ext cx="18938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91" name="Equation" r:id="rId6" imgW="622080" imgH="241200" progId="Equation.3">
                  <p:embed/>
                </p:oleObj>
              </mc:Choice>
              <mc:Fallback>
                <p:oleObj name="Equation" r:id="rId6" imgW="622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922588"/>
                        <a:ext cx="1893888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04800" y="990600"/>
          <a:ext cx="422433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92" name="Equation" r:id="rId8" imgW="1460160" imgH="457200" progId="Equation.3">
                  <p:embed/>
                </p:oleObj>
              </mc:Choice>
              <mc:Fallback>
                <p:oleObj name="Equation" r:id="rId8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4224338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800600" y="990600"/>
          <a:ext cx="41148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93" name="Equation" r:id="rId10" imgW="1422360" imgH="457200" progId="Equation.3">
                  <p:embed/>
                </p:oleObj>
              </mc:Choice>
              <mc:Fallback>
                <p:oleObj name="Equation" r:id="rId10" imgW="1422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90600"/>
                        <a:ext cx="4114800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83" name="Object 6"/>
          <p:cNvGraphicFramePr>
            <a:graphicFrameLocks noChangeAspect="1"/>
          </p:cNvGraphicFramePr>
          <p:nvPr/>
        </p:nvGraphicFramePr>
        <p:xfrm>
          <a:off x="6781800" y="4267200"/>
          <a:ext cx="1524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94" name="Equation" r:id="rId12" imgW="634680" imgH="241200" progId="Equation.3">
                  <p:embed/>
                </p:oleObj>
              </mc:Choice>
              <mc:Fallback>
                <p:oleObj name="Equation" r:id="rId12" imgW="634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267200"/>
                        <a:ext cx="15240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7500937" y="2438400"/>
          <a:ext cx="14906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95" name="Equation" r:id="rId14" imgW="634680" imgH="241200" progId="Equation.3">
                  <p:embed/>
                </p:oleObj>
              </mc:Choice>
              <mc:Fallback>
                <p:oleObj name="Equation" r:id="rId14" imgW="634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7" y="2438400"/>
                        <a:ext cx="14906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85" name="Object 8"/>
          <p:cNvGraphicFramePr>
            <a:graphicFrameLocks noChangeAspect="1"/>
          </p:cNvGraphicFramePr>
          <p:nvPr/>
        </p:nvGraphicFramePr>
        <p:xfrm>
          <a:off x="2362200" y="4800600"/>
          <a:ext cx="16240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96" name="Equation" r:id="rId16" imgW="533160" imgH="393480" progId="Equation.3">
                  <p:embed/>
                </p:oleObj>
              </mc:Choice>
              <mc:Fallback>
                <p:oleObj name="Equation" r:id="rId16" imgW="533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1624013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86" name="Object 9"/>
          <p:cNvGraphicFramePr>
            <a:graphicFrameLocks noChangeAspect="1"/>
          </p:cNvGraphicFramePr>
          <p:nvPr/>
        </p:nvGraphicFramePr>
        <p:xfrm>
          <a:off x="4838700" y="5037138"/>
          <a:ext cx="18938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97" name="Equation" r:id="rId18" imgW="622080" imgH="241200" progId="Equation.3">
                  <p:embed/>
                </p:oleObj>
              </mc:Choice>
              <mc:Fallback>
                <p:oleObj name="Equation" r:id="rId18" imgW="622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5037138"/>
                        <a:ext cx="1893888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87" name="Text Box 15"/>
          <p:cNvSpPr txBox="1">
            <a:spLocks noChangeArrowheads="1"/>
          </p:cNvSpPr>
          <p:nvPr/>
        </p:nvSpPr>
        <p:spPr bwMode="auto">
          <a:xfrm>
            <a:off x="1981200" y="3671888"/>
            <a:ext cx="4819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FF0000"/>
                </a:solidFill>
                <a:cs typeface="Arial" charset="0"/>
              </a:rPr>
              <a:t>The measurement is ignored!</a:t>
            </a:r>
          </a:p>
        </p:txBody>
      </p:sp>
      <p:sp>
        <p:nvSpPr>
          <p:cNvPr id="1948688" name="Text Box 16"/>
          <p:cNvSpPr txBox="1">
            <a:spLocks noChangeArrowheads="1"/>
          </p:cNvSpPr>
          <p:nvPr/>
        </p:nvSpPr>
        <p:spPr bwMode="auto">
          <a:xfrm>
            <a:off x="2366963" y="6096000"/>
            <a:ext cx="4186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FF0000"/>
                </a:solidFill>
                <a:cs typeface="Arial" charset="0"/>
              </a:rPr>
              <a:t>The prediction is ignored!</a:t>
            </a:r>
          </a:p>
        </p:txBody>
      </p:sp>
    </p:spTree>
    <p:extLst>
      <p:ext uri="{BB962C8B-B14F-4D97-AF65-F5344CB8AC3E}">
        <p14:creationId xmlns:p14="http://schemas.microsoft.com/office/powerpoint/2010/main" val="2305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682" grpId="0" build="p"/>
      <p:bldP spid="1948687" grpId="0"/>
      <p:bldP spid="194868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/>
          <p:cNvPicPr>
            <a:picLocks noChangeAspect="1" noChangeArrowheads="1"/>
          </p:cNvPicPr>
          <p:nvPr/>
        </p:nvPicPr>
        <p:blipFill>
          <a:blip r:embed="rId3" cstate="print"/>
          <a:srcRect l="19032" t="33987" r="22083" b="7487"/>
          <a:stretch>
            <a:fillRect/>
          </a:stretch>
        </p:blipFill>
        <p:spPr bwMode="auto">
          <a:xfrm>
            <a:off x="415925" y="1212850"/>
            <a:ext cx="6024563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2"/>
          <p:cNvSpPr txBox="1">
            <a:spLocks noChangeArrowheads="1"/>
          </p:cNvSpPr>
          <p:nvPr/>
        </p:nvSpPr>
        <p:spPr bwMode="auto">
          <a:xfrm>
            <a:off x="609600" y="2524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>
                <a:solidFill>
                  <a:srgbClr val="000000"/>
                </a:solidFill>
              </a:rPr>
              <a:t>Recall: constant velocity example</a:t>
            </a:r>
          </a:p>
        </p:txBody>
      </p:sp>
      <p:sp>
        <p:nvSpPr>
          <p:cNvPr id="63492" name="TextBox 6"/>
          <p:cNvSpPr txBox="1">
            <a:spLocks noChangeArrowheads="1"/>
          </p:cNvSpPr>
          <p:nvPr/>
        </p:nvSpPr>
        <p:spPr bwMode="auto">
          <a:xfrm>
            <a:off x="1828800" y="5715000"/>
            <a:ext cx="6061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State is 2d: position + velocity </a:t>
            </a:r>
          </a:p>
          <a:p>
            <a:r>
              <a:rPr lang="en-US">
                <a:solidFill>
                  <a:srgbClr val="000000"/>
                </a:solidFill>
              </a:rPr>
              <a:t>Measurement is 1d: position</a:t>
            </a:r>
          </a:p>
        </p:txBody>
      </p:sp>
      <p:sp>
        <p:nvSpPr>
          <p:cNvPr id="63493" name="Text Box 21"/>
          <p:cNvSpPr txBox="1">
            <a:spLocks noChangeArrowheads="1"/>
          </p:cNvSpPr>
          <p:nvPr/>
        </p:nvSpPr>
        <p:spPr bwMode="auto">
          <a:xfrm>
            <a:off x="927100" y="2673350"/>
            <a:ext cx="212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measurements</a:t>
            </a:r>
          </a:p>
        </p:txBody>
      </p:sp>
      <p:sp>
        <p:nvSpPr>
          <p:cNvPr id="63494" name="Line 22"/>
          <p:cNvSpPr>
            <a:spLocks noChangeShapeType="1"/>
          </p:cNvSpPr>
          <p:nvPr/>
        </p:nvSpPr>
        <p:spPr bwMode="auto">
          <a:xfrm>
            <a:off x="1376363" y="3125788"/>
            <a:ext cx="2508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495" name="Text Box 23"/>
          <p:cNvSpPr txBox="1">
            <a:spLocks noChangeArrowheads="1"/>
          </p:cNvSpPr>
          <p:nvPr/>
        </p:nvSpPr>
        <p:spPr bwMode="auto">
          <a:xfrm>
            <a:off x="2168525" y="4206875"/>
            <a:ext cx="212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  <p:sp>
        <p:nvSpPr>
          <p:cNvPr id="63496" name="Line 24"/>
          <p:cNvSpPr>
            <a:spLocks noChangeShapeType="1"/>
          </p:cNvSpPr>
          <p:nvPr/>
        </p:nvSpPr>
        <p:spPr bwMode="auto">
          <a:xfrm flipH="1" flipV="1">
            <a:off x="1916113" y="4062413"/>
            <a:ext cx="287337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73150" y="1614488"/>
            <a:ext cx="1752600" cy="69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22763" y="4462463"/>
            <a:ext cx="1752600" cy="69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3499" name="Text Box 6"/>
          <p:cNvSpPr txBox="1">
            <a:spLocks noChangeArrowheads="1"/>
          </p:cNvSpPr>
          <p:nvPr/>
        </p:nvSpPr>
        <p:spPr bwMode="auto">
          <a:xfrm>
            <a:off x="3159125" y="5375275"/>
            <a:ext cx="2916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63500" name="Text Box 6"/>
          <p:cNvSpPr txBox="1">
            <a:spLocks noChangeArrowheads="1"/>
          </p:cNvSpPr>
          <p:nvPr/>
        </p:nvSpPr>
        <p:spPr bwMode="auto">
          <a:xfrm rot="-5400000">
            <a:off x="-1044575" y="2339975"/>
            <a:ext cx="2916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position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800600" y="3200400"/>
            <a:ext cx="3735388" cy="1371600"/>
            <a:chOff x="4875212" y="4572000"/>
            <a:chExt cx="3735388" cy="1371600"/>
          </a:xfrm>
        </p:grpSpPr>
        <p:pic>
          <p:nvPicPr>
            <p:cNvPr id="63502" name="Picture 14" descr="C:\Documents and Settings\grauman\Desktop\ims\Image011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5212" y="4572000"/>
              <a:ext cx="18288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503" name="Picture 16" descr="C:\Documents and Settings\grauman\Desktop\ims\Image038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4572000"/>
              <a:ext cx="18288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7620000" y="5484813"/>
              <a:ext cx="255587" cy="3286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V="1">
              <a:off x="5257800" y="5667375"/>
              <a:ext cx="438150" cy="190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64412" y="5462588"/>
              <a:ext cx="255588" cy="328612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81800" y="4572000"/>
              <a:ext cx="18288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16812" y="5486400"/>
              <a:ext cx="255588" cy="328613"/>
            </a:xfrm>
            <a:prstGeom prst="rect">
              <a:avLst/>
            </a:prstGeom>
            <a:noFill/>
            <a:ln w="38100">
              <a:solidFill>
                <a:srgbClr val="200FA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2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/>
          <p:cNvPicPr>
            <a:picLocks noChangeAspect="1" noChangeArrowheads="1"/>
          </p:cNvPicPr>
          <p:nvPr/>
        </p:nvPicPr>
        <p:blipFill>
          <a:blip r:embed="rId3" cstate="print"/>
          <a:srcRect l="19370" t="14322" r="10149" b="7161"/>
          <a:stretch>
            <a:fillRect/>
          </a:stretch>
        </p:blipFill>
        <p:spPr bwMode="auto">
          <a:xfrm>
            <a:off x="523875" y="1347788"/>
            <a:ext cx="6207125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2239963" y="1566863"/>
            <a:ext cx="3432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Kalman filter processing</a:t>
            </a:r>
          </a:p>
        </p:txBody>
      </p:sp>
      <p:sp>
        <p:nvSpPr>
          <p:cNvPr id="64516" name="Text Box 6"/>
          <p:cNvSpPr txBox="1">
            <a:spLocks noChangeArrowheads="1"/>
          </p:cNvSpPr>
          <p:nvPr/>
        </p:nvSpPr>
        <p:spPr bwMode="auto">
          <a:xfrm>
            <a:off x="3262313" y="6167438"/>
            <a:ext cx="2916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5740400" y="1785938"/>
            <a:ext cx="34036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00000"/>
                </a:solidFill>
              </a:rPr>
              <a:t>o state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x measurement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*  predicted mean estimate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+ corrected mean estimate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bars:  variance estimates before and after measurements</a:t>
            </a:r>
          </a:p>
        </p:txBody>
      </p:sp>
      <p:sp>
        <p:nvSpPr>
          <p:cNvPr id="64518" name="Rectangle 2"/>
          <p:cNvSpPr txBox="1">
            <a:spLocks noChangeArrowheads="1"/>
          </p:cNvSpPr>
          <p:nvPr/>
        </p:nvSpPr>
        <p:spPr bwMode="auto">
          <a:xfrm>
            <a:off x="609600" y="1793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rgbClr val="000000"/>
                </a:solidFill>
              </a:rPr>
              <a:t>Constant velocity model</a:t>
            </a:r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 rot="-5400000">
            <a:off x="-1155700" y="2511425"/>
            <a:ext cx="2916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4205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4"/>
          <p:cNvPicPr>
            <a:picLocks noChangeAspect="1" noChangeArrowheads="1"/>
          </p:cNvPicPr>
          <p:nvPr/>
        </p:nvPicPr>
        <p:blipFill>
          <a:blip r:embed="rId3" cstate="print"/>
          <a:srcRect l="19370" t="14322" r="10149" b="7161"/>
          <a:stretch>
            <a:fillRect/>
          </a:stretch>
        </p:blipFill>
        <p:spPr bwMode="auto">
          <a:xfrm>
            <a:off x="523875" y="1347788"/>
            <a:ext cx="6207125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2239963" y="1566863"/>
            <a:ext cx="3432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Kalman filter processing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3262313" y="6167438"/>
            <a:ext cx="2916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5740400" y="1785938"/>
            <a:ext cx="34036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00000"/>
                </a:solidFill>
              </a:rPr>
              <a:t>o state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x measurement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*  predicted mean estimate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+ corrected mean estimate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bars:  variance estimates before and after measurements</a:t>
            </a:r>
          </a:p>
        </p:txBody>
      </p:sp>
      <p:sp>
        <p:nvSpPr>
          <p:cNvPr id="65542" name="Rectangle 2"/>
          <p:cNvSpPr txBox="1">
            <a:spLocks noChangeArrowheads="1"/>
          </p:cNvSpPr>
          <p:nvPr/>
        </p:nvSpPr>
        <p:spPr bwMode="auto">
          <a:xfrm>
            <a:off x="609600" y="1793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rgbClr val="000000"/>
                </a:solidFill>
              </a:rPr>
              <a:t>Constant velocity model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 rot="-5400000">
            <a:off x="-1155700" y="2511425"/>
            <a:ext cx="2916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position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1169988" y="3363913"/>
            <a:ext cx="4337050" cy="1889125"/>
          </a:xfrm>
          <a:custGeom>
            <a:avLst/>
            <a:gdLst>
              <a:gd name="connsiteX0" fmla="*/ 0 w 4338084"/>
              <a:gd name="connsiteY0" fmla="*/ 1889052 h 1889052"/>
              <a:gd name="connsiteX1" fmla="*/ 212652 w 4338084"/>
              <a:gd name="connsiteY1" fmla="*/ 1761461 h 1889052"/>
              <a:gd name="connsiteX2" fmla="*/ 425303 w 4338084"/>
              <a:gd name="connsiteY2" fmla="*/ 1612605 h 1889052"/>
              <a:gd name="connsiteX3" fmla="*/ 680484 w 4338084"/>
              <a:gd name="connsiteY3" fmla="*/ 1485015 h 1889052"/>
              <a:gd name="connsiteX4" fmla="*/ 871870 w 4338084"/>
              <a:gd name="connsiteY4" fmla="*/ 1421219 h 1889052"/>
              <a:gd name="connsiteX5" fmla="*/ 1105786 w 4338084"/>
              <a:gd name="connsiteY5" fmla="*/ 1293628 h 1889052"/>
              <a:gd name="connsiteX6" fmla="*/ 1360968 w 4338084"/>
              <a:gd name="connsiteY6" fmla="*/ 1166038 h 1889052"/>
              <a:gd name="connsiteX7" fmla="*/ 1616149 w 4338084"/>
              <a:gd name="connsiteY7" fmla="*/ 1038447 h 1889052"/>
              <a:gd name="connsiteX8" fmla="*/ 1828800 w 4338084"/>
              <a:gd name="connsiteY8" fmla="*/ 868326 h 1889052"/>
              <a:gd name="connsiteX9" fmla="*/ 2020186 w 4338084"/>
              <a:gd name="connsiteY9" fmla="*/ 783266 h 1889052"/>
              <a:gd name="connsiteX10" fmla="*/ 2296633 w 4338084"/>
              <a:gd name="connsiteY10" fmla="*/ 676940 h 1889052"/>
              <a:gd name="connsiteX11" fmla="*/ 2551814 w 4338084"/>
              <a:gd name="connsiteY11" fmla="*/ 570615 h 1889052"/>
              <a:gd name="connsiteX12" fmla="*/ 2764466 w 4338084"/>
              <a:gd name="connsiteY12" fmla="*/ 464289 h 1889052"/>
              <a:gd name="connsiteX13" fmla="*/ 2955852 w 4338084"/>
              <a:gd name="connsiteY13" fmla="*/ 421759 h 1889052"/>
              <a:gd name="connsiteX14" fmla="*/ 3189768 w 4338084"/>
              <a:gd name="connsiteY14" fmla="*/ 357963 h 1889052"/>
              <a:gd name="connsiteX15" fmla="*/ 3402419 w 4338084"/>
              <a:gd name="connsiteY15" fmla="*/ 294168 h 1889052"/>
              <a:gd name="connsiteX16" fmla="*/ 3657600 w 4338084"/>
              <a:gd name="connsiteY16" fmla="*/ 209108 h 1889052"/>
              <a:gd name="connsiteX17" fmla="*/ 3891517 w 4338084"/>
              <a:gd name="connsiteY17" fmla="*/ 124047 h 1889052"/>
              <a:gd name="connsiteX18" fmla="*/ 4146698 w 4338084"/>
              <a:gd name="connsiteY18" fmla="*/ 17721 h 1889052"/>
              <a:gd name="connsiteX19" fmla="*/ 4338084 w 4338084"/>
              <a:gd name="connsiteY19" fmla="*/ 17721 h 188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8084" h="1889052">
                <a:moveTo>
                  <a:pt x="0" y="1889052"/>
                </a:moveTo>
                <a:cubicBezTo>
                  <a:pt x="70884" y="1848294"/>
                  <a:pt x="141768" y="1807536"/>
                  <a:pt x="212652" y="1761461"/>
                </a:cubicBezTo>
                <a:cubicBezTo>
                  <a:pt x="283536" y="1715387"/>
                  <a:pt x="347331" y="1658679"/>
                  <a:pt x="425303" y="1612605"/>
                </a:cubicBezTo>
                <a:cubicBezTo>
                  <a:pt x="503275" y="1566531"/>
                  <a:pt x="606056" y="1516913"/>
                  <a:pt x="680484" y="1485015"/>
                </a:cubicBezTo>
                <a:cubicBezTo>
                  <a:pt x="754912" y="1453117"/>
                  <a:pt x="800986" y="1453117"/>
                  <a:pt x="871870" y="1421219"/>
                </a:cubicBezTo>
                <a:cubicBezTo>
                  <a:pt x="942754" y="1389321"/>
                  <a:pt x="1024270" y="1336158"/>
                  <a:pt x="1105786" y="1293628"/>
                </a:cubicBezTo>
                <a:cubicBezTo>
                  <a:pt x="1187302" y="1251098"/>
                  <a:pt x="1360968" y="1166038"/>
                  <a:pt x="1360968" y="1166038"/>
                </a:cubicBezTo>
                <a:cubicBezTo>
                  <a:pt x="1446028" y="1123508"/>
                  <a:pt x="1538177" y="1088066"/>
                  <a:pt x="1616149" y="1038447"/>
                </a:cubicBezTo>
                <a:cubicBezTo>
                  <a:pt x="1694121" y="988828"/>
                  <a:pt x="1761461" y="910856"/>
                  <a:pt x="1828800" y="868326"/>
                </a:cubicBezTo>
                <a:cubicBezTo>
                  <a:pt x="1896140" y="825796"/>
                  <a:pt x="1942214" y="815164"/>
                  <a:pt x="2020186" y="783266"/>
                </a:cubicBezTo>
                <a:cubicBezTo>
                  <a:pt x="2098158" y="751368"/>
                  <a:pt x="2208028" y="712382"/>
                  <a:pt x="2296633" y="676940"/>
                </a:cubicBezTo>
                <a:cubicBezTo>
                  <a:pt x="2385238" y="641498"/>
                  <a:pt x="2473842" y="606057"/>
                  <a:pt x="2551814" y="570615"/>
                </a:cubicBezTo>
                <a:cubicBezTo>
                  <a:pt x="2629786" y="535173"/>
                  <a:pt x="2697126" y="489098"/>
                  <a:pt x="2764466" y="464289"/>
                </a:cubicBezTo>
                <a:cubicBezTo>
                  <a:pt x="2831806" y="439480"/>
                  <a:pt x="2884968" y="439480"/>
                  <a:pt x="2955852" y="421759"/>
                </a:cubicBezTo>
                <a:cubicBezTo>
                  <a:pt x="3026736" y="404038"/>
                  <a:pt x="3115340" y="379228"/>
                  <a:pt x="3189768" y="357963"/>
                </a:cubicBezTo>
                <a:cubicBezTo>
                  <a:pt x="3264196" y="336698"/>
                  <a:pt x="3324447" y="318977"/>
                  <a:pt x="3402419" y="294168"/>
                </a:cubicBezTo>
                <a:cubicBezTo>
                  <a:pt x="3480391" y="269359"/>
                  <a:pt x="3576084" y="237462"/>
                  <a:pt x="3657600" y="209108"/>
                </a:cubicBezTo>
                <a:cubicBezTo>
                  <a:pt x="3739116" y="180755"/>
                  <a:pt x="3810001" y="155945"/>
                  <a:pt x="3891517" y="124047"/>
                </a:cubicBezTo>
                <a:cubicBezTo>
                  <a:pt x="3973033" y="92149"/>
                  <a:pt x="4072270" y="35442"/>
                  <a:pt x="4146698" y="17721"/>
                </a:cubicBezTo>
                <a:cubicBezTo>
                  <a:pt x="4221126" y="0"/>
                  <a:pt x="4279605" y="8860"/>
                  <a:pt x="4338084" y="1772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3" cstate="print"/>
          <a:srcRect l="19370" t="14322" r="10149" b="7161"/>
          <a:stretch>
            <a:fillRect/>
          </a:stretch>
        </p:blipFill>
        <p:spPr bwMode="auto">
          <a:xfrm>
            <a:off x="523875" y="1347788"/>
            <a:ext cx="6207125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2239963" y="1566863"/>
            <a:ext cx="3432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Kalman filter processing</a:t>
            </a: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3262313" y="6167438"/>
            <a:ext cx="2916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5740400" y="1785938"/>
            <a:ext cx="34036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</a:rPr>
              <a:t>o state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x measurement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*  predicted mean estimate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+ corrected mean estimate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bars:  variance estimates before and after measurements</a:t>
            </a:r>
          </a:p>
        </p:txBody>
      </p:sp>
      <p:sp>
        <p:nvSpPr>
          <p:cNvPr id="66566" name="Rectangle 2"/>
          <p:cNvSpPr txBox="1">
            <a:spLocks noChangeArrowheads="1"/>
          </p:cNvSpPr>
          <p:nvPr/>
        </p:nvSpPr>
        <p:spPr bwMode="auto">
          <a:xfrm>
            <a:off x="609600" y="1793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rgbClr val="000000"/>
                </a:solidFill>
              </a:rPr>
              <a:t>Constant velocity model</a:t>
            </a:r>
          </a:p>
        </p:txBody>
      </p:sp>
      <p:sp>
        <p:nvSpPr>
          <p:cNvPr id="66567" name="Text Box 6"/>
          <p:cNvSpPr txBox="1">
            <a:spLocks noChangeArrowheads="1"/>
          </p:cNvSpPr>
          <p:nvPr/>
        </p:nvSpPr>
        <p:spPr bwMode="auto">
          <a:xfrm rot="-5400000">
            <a:off x="-1155700" y="2511425"/>
            <a:ext cx="2916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position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1169988" y="3363913"/>
            <a:ext cx="4337050" cy="1889125"/>
          </a:xfrm>
          <a:custGeom>
            <a:avLst/>
            <a:gdLst>
              <a:gd name="connsiteX0" fmla="*/ 0 w 4338084"/>
              <a:gd name="connsiteY0" fmla="*/ 1889052 h 1889052"/>
              <a:gd name="connsiteX1" fmla="*/ 212652 w 4338084"/>
              <a:gd name="connsiteY1" fmla="*/ 1761461 h 1889052"/>
              <a:gd name="connsiteX2" fmla="*/ 425303 w 4338084"/>
              <a:gd name="connsiteY2" fmla="*/ 1612605 h 1889052"/>
              <a:gd name="connsiteX3" fmla="*/ 680484 w 4338084"/>
              <a:gd name="connsiteY3" fmla="*/ 1485015 h 1889052"/>
              <a:gd name="connsiteX4" fmla="*/ 871870 w 4338084"/>
              <a:gd name="connsiteY4" fmla="*/ 1421219 h 1889052"/>
              <a:gd name="connsiteX5" fmla="*/ 1105786 w 4338084"/>
              <a:gd name="connsiteY5" fmla="*/ 1293628 h 1889052"/>
              <a:gd name="connsiteX6" fmla="*/ 1360968 w 4338084"/>
              <a:gd name="connsiteY6" fmla="*/ 1166038 h 1889052"/>
              <a:gd name="connsiteX7" fmla="*/ 1616149 w 4338084"/>
              <a:gd name="connsiteY7" fmla="*/ 1038447 h 1889052"/>
              <a:gd name="connsiteX8" fmla="*/ 1828800 w 4338084"/>
              <a:gd name="connsiteY8" fmla="*/ 868326 h 1889052"/>
              <a:gd name="connsiteX9" fmla="*/ 2020186 w 4338084"/>
              <a:gd name="connsiteY9" fmla="*/ 783266 h 1889052"/>
              <a:gd name="connsiteX10" fmla="*/ 2296633 w 4338084"/>
              <a:gd name="connsiteY10" fmla="*/ 676940 h 1889052"/>
              <a:gd name="connsiteX11" fmla="*/ 2551814 w 4338084"/>
              <a:gd name="connsiteY11" fmla="*/ 570615 h 1889052"/>
              <a:gd name="connsiteX12" fmla="*/ 2764466 w 4338084"/>
              <a:gd name="connsiteY12" fmla="*/ 464289 h 1889052"/>
              <a:gd name="connsiteX13" fmla="*/ 2955852 w 4338084"/>
              <a:gd name="connsiteY13" fmla="*/ 421759 h 1889052"/>
              <a:gd name="connsiteX14" fmla="*/ 3189768 w 4338084"/>
              <a:gd name="connsiteY14" fmla="*/ 357963 h 1889052"/>
              <a:gd name="connsiteX15" fmla="*/ 3402419 w 4338084"/>
              <a:gd name="connsiteY15" fmla="*/ 294168 h 1889052"/>
              <a:gd name="connsiteX16" fmla="*/ 3657600 w 4338084"/>
              <a:gd name="connsiteY16" fmla="*/ 209108 h 1889052"/>
              <a:gd name="connsiteX17" fmla="*/ 3891517 w 4338084"/>
              <a:gd name="connsiteY17" fmla="*/ 124047 h 1889052"/>
              <a:gd name="connsiteX18" fmla="*/ 4146698 w 4338084"/>
              <a:gd name="connsiteY18" fmla="*/ 17721 h 1889052"/>
              <a:gd name="connsiteX19" fmla="*/ 4338084 w 4338084"/>
              <a:gd name="connsiteY19" fmla="*/ 17721 h 188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8084" h="1889052">
                <a:moveTo>
                  <a:pt x="0" y="1889052"/>
                </a:moveTo>
                <a:cubicBezTo>
                  <a:pt x="70884" y="1848294"/>
                  <a:pt x="141768" y="1807536"/>
                  <a:pt x="212652" y="1761461"/>
                </a:cubicBezTo>
                <a:cubicBezTo>
                  <a:pt x="283536" y="1715387"/>
                  <a:pt x="347331" y="1658679"/>
                  <a:pt x="425303" y="1612605"/>
                </a:cubicBezTo>
                <a:cubicBezTo>
                  <a:pt x="503275" y="1566531"/>
                  <a:pt x="606056" y="1516913"/>
                  <a:pt x="680484" y="1485015"/>
                </a:cubicBezTo>
                <a:cubicBezTo>
                  <a:pt x="754912" y="1453117"/>
                  <a:pt x="800986" y="1453117"/>
                  <a:pt x="871870" y="1421219"/>
                </a:cubicBezTo>
                <a:cubicBezTo>
                  <a:pt x="942754" y="1389321"/>
                  <a:pt x="1024270" y="1336158"/>
                  <a:pt x="1105786" y="1293628"/>
                </a:cubicBezTo>
                <a:cubicBezTo>
                  <a:pt x="1187302" y="1251098"/>
                  <a:pt x="1360968" y="1166038"/>
                  <a:pt x="1360968" y="1166038"/>
                </a:cubicBezTo>
                <a:cubicBezTo>
                  <a:pt x="1446028" y="1123508"/>
                  <a:pt x="1538177" y="1088066"/>
                  <a:pt x="1616149" y="1038447"/>
                </a:cubicBezTo>
                <a:cubicBezTo>
                  <a:pt x="1694121" y="988828"/>
                  <a:pt x="1761461" y="910856"/>
                  <a:pt x="1828800" y="868326"/>
                </a:cubicBezTo>
                <a:cubicBezTo>
                  <a:pt x="1896140" y="825796"/>
                  <a:pt x="1942214" y="815164"/>
                  <a:pt x="2020186" y="783266"/>
                </a:cubicBezTo>
                <a:cubicBezTo>
                  <a:pt x="2098158" y="751368"/>
                  <a:pt x="2208028" y="712382"/>
                  <a:pt x="2296633" y="676940"/>
                </a:cubicBezTo>
                <a:cubicBezTo>
                  <a:pt x="2385238" y="641498"/>
                  <a:pt x="2473842" y="606057"/>
                  <a:pt x="2551814" y="570615"/>
                </a:cubicBezTo>
                <a:cubicBezTo>
                  <a:pt x="2629786" y="535173"/>
                  <a:pt x="2697126" y="489098"/>
                  <a:pt x="2764466" y="464289"/>
                </a:cubicBezTo>
                <a:cubicBezTo>
                  <a:pt x="2831806" y="439480"/>
                  <a:pt x="2884968" y="439480"/>
                  <a:pt x="2955852" y="421759"/>
                </a:cubicBezTo>
                <a:cubicBezTo>
                  <a:pt x="3026736" y="404038"/>
                  <a:pt x="3115340" y="379228"/>
                  <a:pt x="3189768" y="357963"/>
                </a:cubicBezTo>
                <a:cubicBezTo>
                  <a:pt x="3264196" y="336698"/>
                  <a:pt x="3324447" y="318977"/>
                  <a:pt x="3402419" y="294168"/>
                </a:cubicBezTo>
                <a:cubicBezTo>
                  <a:pt x="3480391" y="269359"/>
                  <a:pt x="3576084" y="237462"/>
                  <a:pt x="3657600" y="209108"/>
                </a:cubicBezTo>
                <a:cubicBezTo>
                  <a:pt x="3739116" y="180755"/>
                  <a:pt x="3810001" y="155945"/>
                  <a:pt x="3891517" y="124047"/>
                </a:cubicBezTo>
                <a:cubicBezTo>
                  <a:pt x="3973033" y="92149"/>
                  <a:pt x="4072270" y="35442"/>
                  <a:pt x="4146698" y="17721"/>
                </a:cubicBezTo>
                <a:cubicBezTo>
                  <a:pt x="4221126" y="0"/>
                  <a:pt x="4279605" y="8860"/>
                  <a:pt x="4338084" y="1772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22363" y="2806700"/>
            <a:ext cx="4348162" cy="3097213"/>
          </a:xfrm>
          <a:custGeom>
            <a:avLst/>
            <a:gdLst>
              <a:gd name="connsiteX0" fmla="*/ 0 w 4347411"/>
              <a:gd name="connsiteY0" fmla="*/ 2101516 h 3096126"/>
              <a:gd name="connsiteX1" fmla="*/ 240632 w 4347411"/>
              <a:gd name="connsiteY1" fmla="*/ 3015916 h 3096126"/>
              <a:gd name="connsiteX2" fmla="*/ 465221 w 4347411"/>
              <a:gd name="connsiteY2" fmla="*/ 1620253 h 3096126"/>
              <a:gd name="connsiteX3" fmla="*/ 705853 w 4347411"/>
              <a:gd name="connsiteY3" fmla="*/ 2277979 h 3096126"/>
              <a:gd name="connsiteX4" fmla="*/ 914400 w 4347411"/>
              <a:gd name="connsiteY4" fmla="*/ 1267327 h 3096126"/>
              <a:gd name="connsiteX5" fmla="*/ 1138990 w 4347411"/>
              <a:gd name="connsiteY5" fmla="*/ 2085474 h 3096126"/>
              <a:gd name="connsiteX6" fmla="*/ 1379621 w 4347411"/>
              <a:gd name="connsiteY6" fmla="*/ 834190 h 3096126"/>
              <a:gd name="connsiteX7" fmla="*/ 1572127 w 4347411"/>
              <a:gd name="connsiteY7" fmla="*/ 946485 h 3096126"/>
              <a:gd name="connsiteX8" fmla="*/ 1828800 w 4347411"/>
              <a:gd name="connsiteY8" fmla="*/ 1347537 h 3096126"/>
              <a:gd name="connsiteX9" fmla="*/ 2037348 w 4347411"/>
              <a:gd name="connsiteY9" fmla="*/ 1540043 h 3096126"/>
              <a:gd name="connsiteX10" fmla="*/ 2277979 w 4347411"/>
              <a:gd name="connsiteY10" fmla="*/ 1074821 h 3096126"/>
              <a:gd name="connsiteX11" fmla="*/ 2518611 w 4347411"/>
              <a:gd name="connsiteY11" fmla="*/ 1219200 h 3096126"/>
              <a:gd name="connsiteX12" fmla="*/ 2711116 w 4347411"/>
              <a:gd name="connsiteY12" fmla="*/ 1122948 h 3096126"/>
              <a:gd name="connsiteX13" fmla="*/ 2999874 w 4347411"/>
              <a:gd name="connsiteY13" fmla="*/ 497306 h 3096126"/>
              <a:gd name="connsiteX14" fmla="*/ 3240506 w 4347411"/>
              <a:gd name="connsiteY14" fmla="*/ 1427748 h 3096126"/>
              <a:gd name="connsiteX15" fmla="*/ 3400927 w 4347411"/>
              <a:gd name="connsiteY15" fmla="*/ 1315453 h 3096126"/>
              <a:gd name="connsiteX16" fmla="*/ 3673642 w 4347411"/>
              <a:gd name="connsiteY16" fmla="*/ 689811 h 3096126"/>
              <a:gd name="connsiteX17" fmla="*/ 3914274 w 4347411"/>
              <a:gd name="connsiteY17" fmla="*/ 1138990 h 3096126"/>
              <a:gd name="connsiteX18" fmla="*/ 4074695 w 4347411"/>
              <a:gd name="connsiteY18" fmla="*/ 1604211 h 3096126"/>
              <a:gd name="connsiteX19" fmla="*/ 4347411 w 4347411"/>
              <a:gd name="connsiteY19" fmla="*/ 0 h 309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47411" h="3096126">
                <a:moveTo>
                  <a:pt x="0" y="2101516"/>
                </a:moveTo>
                <a:cubicBezTo>
                  <a:pt x="81547" y="2598821"/>
                  <a:pt x="163095" y="3096126"/>
                  <a:pt x="240632" y="3015916"/>
                </a:cubicBezTo>
                <a:cubicBezTo>
                  <a:pt x="318169" y="2935706"/>
                  <a:pt x="387684" y="1743242"/>
                  <a:pt x="465221" y="1620253"/>
                </a:cubicBezTo>
                <a:cubicBezTo>
                  <a:pt x="542758" y="1497264"/>
                  <a:pt x="630990" y="2336800"/>
                  <a:pt x="705853" y="2277979"/>
                </a:cubicBezTo>
                <a:cubicBezTo>
                  <a:pt x="780716" y="2219158"/>
                  <a:pt x="842211" y="1299411"/>
                  <a:pt x="914400" y="1267327"/>
                </a:cubicBezTo>
                <a:cubicBezTo>
                  <a:pt x="986589" y="1235243"/>
                  <a:pt x="1061453" y="2157663"/>
                  <a:pt x="1138990" y="2085474"/>
                </a:cubicBezTo>
                <a:cubicBezTo>
                  <a:pt x="1216527" y="2013285"/>
                  <a:pt x="1307432" y="1024021"/>
                  <a:pt x="1379621" y="834190"/>
                </a:cubicBezTo>
                <a:cubicBezTo>
                  <a:pt x="1451810" y="644359"/>
                  <a:pt x="1497264" y="860927"/>
                  <a:pt x="1572127" y="946485"/>
                </a:cubicBezTo>
                <a:cubicBezTo>
                  <a:pt x="1646990" y="1032043"/>
                  <a:pt x="1751263" y="1248611"/>
                  <a:pt x="1828800" y="1347537"/>
                </a:cubicBezTo>
                <a:cubicBezTo>
                  <a:pt x="1906337" y="1446463"/>
                  <a:pt x="1962485" y="1585496"/>
                  <a:pt x="2037348" y="1540043"/>
                </a:cubicBezTo>
                <a:cubicBezTo>
                  <a:pt x="2112211" y="1494590"/>
                  <a:pt x="2197769" y="1128295"/>
                  <a:pt x="2277979" y="1074821"/>
                </a:cubicBezTo>
                <a:cubicBezTo>
                  <a:pt x="2358190" y="1021347"/>
                  <a:pt x="2446422" y="1211179"/>
                  <a:pt x="2518611" y="1219200"/>
                </a:cubicBezTo>
                <a:cubicBezTo>
                  <a:pt x="2590801" y="1227221"/>
                  <a:pt x="2630906" y="1243264"/>
                  <a:pt x="2711116" y="1122948"/>
                </a:cubicBezTo>
                <a:cubicBezTo>
                  <a:pt x="2791326" y="1002632"/>
                  <a:pt x="2911642" y="446506"/>
                  <a:pt x="2999874" y="497306"/>
                </a:cubicBezTo>
                <a:cubicBezTo>
                  <a:pt x="3088106" y="548106"/>
                  <a:pt x="3173664" y="1291390"/>
                  <a:pt x="3240506" y="1427748"/>
                </a:cubicBezTo>
                <a:cubicBezTo>
                  <a:pt x="3307348" y="1564106"/>
                  <a:pt x="3328738" y="1438443"/>
                  <a:pt x="3400927" y="1315453"/>
                </a:cubicBezTo>
                <a:cubicBezTo>
                  <a:pt x="3473116" y="1192463"/>
                  <a:pt x="3588084" y="719221"/>
                  <a:pt x="3673642" y="689811"/>
                </a:cubicBezTo>
                <a:cubicBezTo>
                  <a:pt x="3759200" y="660401"/>
                  <a:pt x="3847432" y="986590"/>
                  <a:pt x="3914274" y="1138990"/>
                </a:cubicBezTo>
                <a:cubicBezTo>
                  <a:pt x="3981116" y="1291390"/>
                  <a:pt x="4002506" y="1794043"/>
                  <a:pt x="4074695" y="1604211"/>
                </a:cubicBezTo>
                <a:cubicBezTo>
                  <a:pt x="4146884" y="1414379"/>
                  <a:pt x="4247147" y="707189"/>
                  <a:pt x="4347411" y="0"/>
                </a:cubicBezTo>
              </a:path>
            </a:pathLst>
          </a:cu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/>
          <p:cNvPicPr>
            <a:picLocks noChangeAspect="1" noChangeArrowheads="1"/>
          </p:cNvPicPr>
          <p:nvPr/>
        </p:nvPicPr>
        <p:blipFill>
          <a:blip r:embed="rId3" cstate="print"/>
          <a:srcRect l="19370" t="14322" r="10149" b="7161"/>
          <a:stretch>
            <a:fillRect/>
          </a:stretch>
        </p:blipFill>
        <p:spPr bwMode="auto">
          <a:xfrm>
            <a:off x="523875" y="1347788"/>
            <a:ext cx="6207125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2239963" y="1566863"/>
            <a:ext cx="3432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Kalman filter processing</a:t>
            </a: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3262313" y="6167438"/>
            <a:ext cx="2916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5740400" y="1785938"/>
            <a:ext cx="34036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</a:rPr>
              <a:t>o state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x measurement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*  predicted mean estimate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B050"/>
                </a:solidFill>
                <a:latin typeface="Arial" pitchFamily="34" charset="0"/>
              </a:rPr>
              <a:t>+ corrected mean estimate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bars:  variance estimates before and after measurements</a:t>
            </a:r>
          </a:p>
        </p:txBody>
      </p:sp>
      <p:sp>
        <p:nvSpPr>
          <p:cNvPr id="67590" name="Rectangle 2"/>
          <p:cNvSpPr txBox="1">
            <a:spLocks noChangeArrowheads="1"/>
          </p:cNvSpPr>
          <p:nvPr/>
        </p:nvSpPr>
        <p:spPr bwMode="auto">
          <a:xfrm>
            <a:off x="609600" y="1793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rgbClr val="000000"/>
                </a:solidFill>
              </a:rPr>
              <a:t>Constant velocity model</a:t>
            </a: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 rot="-5400000">
            <a:off x="-1155700" y="2511425"/>
            <a:ext cx="2916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position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1169988" y="3363913"/>
            <a:ext cx="4337050" cy="1889125"/>
          </a:xfrm>
          <a:custGeom>
            <a:avLst/>
            <a:gdLst>
              <a:gd name="connsiteX0" fmla="*/ 0 w 4338084"/>
              <a:gd name="connsiteY0" fmla="*/ 1889052 h 1889052"/>
              <a:gd name="connsiteX1" fmla="*/ 212652 w 4338084"/>
              <a:gd name="connsiteY1" fmla="*/ 1761461 h 1889052"/>
              <a:gd name="connsiteX2" fmla="*/ 425303 w 4338084"/>
              <a:gd name="connsiteY2" fmla="*/ 1612605 h 1889052"/>
              <a:gd name="connsiteX3" fmla="*/ 680484 w 4338084"/>
              <a:gd name="connsiteY3" fmla="*/ 1485015 h 1889052"/>
              <a:gd name="connsiteX4" fmla="*/ 871870 w 4338084"/>
              <a:gd name="connsiteY4" fmla="*/ 1421219 h 1889052"/>
              <a:gd name="connsiteX5" fmla="*/ 1105786 w 4338084"/>
              <a:gd name="connsiteY5" fmla="*/ 1293628 h 1889052"/>
              <a:gd name="connsiteX6" fmla="*/ 1360968 w 4338084"/>
              <a:gd name="connsiteY6" fmla="*/ 1166038 h 1889052"/>
              <a:gd name="connsiteX7" fmla="*/ 1616149 w 4338084"/>
              <a:gd name="connsiteY7" fmla="*/ 1038447 h 1889052"/>
              <a:gd name="connsiteX8" fmla="*/ 1828800 w 4338084"/>
              <a:gd name="connsiteY8" fmla="*/ 868326 h 1889052"/>
              <a:gd name="connsiteX9" fmla="*/ 2020186 w 4338084"/>
              <a:gd name="connsiteY9" fmla="*/ 783266 h 1889052"/>
              <a:gd name="connsiteX10" fmla="*/ 2296633 w 4338084"/>
              <a:gd name="connsiteY10" fmla="*/ 676940 h 1889052"/>
              <a:gd name="connsiteX11" fmla="*/ 2551814 w 4338084"/>
              <a:gd name="connsiteY11" fmla="*/ 570615 h 1889052"/>
              <a:gd name="connsiteX12" fmla="*/ 2764466 w 4338084"/>
              <a:gd name="connsiteY12" fmla="*/ 464289 h 1889052"/>
              <a:gd name="connsiteX13" fmla="*/ 2955852 w 4338084"/>
              <a:gd name="connsiteY13" fmla="*/ 421759 h 1889052"/>
              <a:gd name="connsiteX14" fmla="*/ 3189768 w 4338084"/>
              <a:gd name="connsiteY14" fmla="*/ 357963 h 1889052"/>
              <a:gd name="connsiteX15" fmla="*/ 3402419 w 4338084"/>
              <a:gd name="connsiteY15" fmla="*/ 294168 h 1889052"/>
              <a:gd name="connsiteX16" fmla="*/ 3657600 w 4338084"/>
              <a:gd name="connsiteY16" fmla="*/ 209108 h 1889052"/>
              <a:gd name="connsiteX17" fmla="*/ 3891517 w 4338084"/>
              <a:gd name="connsiteY17" fmla="*/ 124047 h 1889052"/>
              <a:gd name="connsiteX18" fmla="*/ 4146698 w 4338084"/>
              <a:gd name="connsiteY18" fmla="*/ 17721 h 1889052"/>
              <a:gd name="connsiteX19" fmla="*/ 4338084 w 4338084"/>
              <a:gd name="connsiteY19" fmla="*/ 17721 h 188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8084" h="1889052">
                <a:moveTo>
                  <a:pt x="0" y="1889052"/>
                </a:moveTo>
                <a:cubicBezTo>
                  <a:pt x="70884" y="1848294"/>
                  <a:pt x="141768" y="1807536"/>
                  <a:pt x="212652" y="1761461"/>
                </a:cubicBezTo>
                <a:cubicBezTo>
                  <a:pt x="283536" y="1715387"/>
                  <a:pt x="347331" y="1658679"/>
                  <a:pt x="425303" y="1612605"/>
                </a:cubicBezTo>
                <a:cubicBezTo>
                  <a:pt x="503275" y="1566531"/>
                  <a:pt x="606056" y="1516913"/>
                  <a:pt x="680484" y="1485015"/>
                </a:cubicBezTo>
                <a:cubicBezTo>
                  <a:pt x="754912" y="1453117"/>
                  <a:pt x="800986" y="1453117"/>
                  <a:pt x="871870" y="1421219"/>
                </a:cubicBezTo>
                <a:cubicBezTo>
                  <a:pt x="942754" y="1389321"/>
                  <a:pt x="1024270" y="1336158"/>
                  <a:pt x="1105786" y="1293628"/>
                </a:cubicBezTo>
                <a:cubicBezTo>
                  <a:pt x="1187302" y="1251098"/>
                  <a:pt x="1360968" y="1166038"/>
                  <a:pt x="1360968" y="1166038"/>
                </a:cubicBezTo>
                <a:cubicBezTo>
                  <a:pt x="1446028" y="1123508"/>
                  <a:pt x="1538177" y="1088066"/>
                  <a:pt x="1616149" y="1038447"/>
                </a:cubicBezTo>
                <a:cubicBezTo>
                  <a:pt x="1694121" y="988828"/>
                  <a:pt x="1761461" y="910856"/>
                  <a:pt x="1828800" y="868326"/>
                </a:cubicBezTo>
                <a:cubicBezTo>
                  <a:pt x="1896140" y="825796"/>
                  <a:pt x="1942214" y="815164"/>
                  <a:pt x="2020186" y="783266"/>
                </a:cubicBezTo>
                <a:cubicBezTo>
                  <a:pt x="2098158" y="751368"/>
                  <a:pt x="2208028" y="712382"/>
                  <a:pt x="2296633" y="676940"/>
                </a:cubicBezTo>
                <a:cubicBezTo>
                  <a:pt x="2385238" y="641498"/>
                  <a:pt x="2473842" y="606057"/>
                  <a:pt x="2551814" y="570615"/>
                </a:cubicBezTo>
                <a:cubicBezTo>
                  <a:pt x="2629786" y="535173"/>
                  <a:pt x="2697126" y="489098"/>
                  <a:pt x="2764466" y="464289"/>
                </a:cubicBezTo>
                <a:cubicBezTo>
                  <a:pt x="2831806" y="439480"/>
                  <a:pt x="2884968" y="439480"/>
                  <a:pt x="2955852" y="421759"/>
                </a:cubicBezTo>
                <a:cubicBezTo>
                  <a:pt x="3026736" y="404038"/>
                  <a:pt x="3115340" y="379228"/>
                  <a:pt x="3189768" y="357963"/>
                </a:cubicBezTo>
                <a:cubicBezTo>
                  <a:pt x="3264196" y="336698"/>
                  <a:pt x="3324447" y="318977"/>
                  <a:pt x="3402419" y="294168"/>
                </a:cubicBezTo>
                <a:cubicBezTo>
                  <a:pt x="3480391" y="269359"/>
                  <a:pt x="3576084" y="237462"/>
                  <a:pt x="3657600" y="209108"/>
                </a:cubicBezTo>
                <a:cubicBezTo>
                  <a:pt x="3739116" y="180755"/>
                  <a:pt x="3810001" y="155945"/>
                  <a:pt x="3891517" y="124047"/>
                </a:cubicBezTo>
                <a:cubicBezTo>
                  <a:pt x="3973033" y="92149"/>
                  <a:pt x="4072270" y="35442"/>
                  <a:pt x="4146698" y="17721"/>
                </a:cubicBezTo>
                <a:cubicBezTo>
                  <a:pt x="4221126" y="0"/>
                  <a:pt x="4279605" y="8860"/>
                  <a:pt x="4338084" y="1772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22363" y="2806700"/>
            <a:ext cx="4348162" cy="3097213"/>
          </a:xfrm>
          <a:custGeom>
            <a:avLst/>
            <a:gdLst>
              <a:gd name="connsiteX0" fmla="*/ 0 w 4347411"/>
              <a:gd name="connsiteY0" fmla="*/ 2101516 h 3096126"/>
              <a:gd name="connsiteX1" fmla="*/ 240632 w 4347411"/>
              <a:gd name="connsiteY1" fmla="*/ 3015916 h 3096126"/>
              <a:gd name="connsiteX2" fmla="*/ 465221 w 4347411"/>
              <a:gd name="connsiteY2" fmla="*/ 1620253 h 3096126"/>
              <a:gd name="connsiteX3" fmla="*/ 705853 w 4347411"/>
              <a:gd name="connsiteY3" fmla="*/ 2277979 h 3096126"/>
              <a:gd name="connsiteX4" fmla="*/ 914400 w 4347411"/>
              <a:gd name="connsiteY4" fmla="*/ 1267327 h 3096126"/>
              <a:gd name="connsiteX5" fmla="*/ 1138990 w 4347411"/>
              <a:gd name="connsiteY5" fmla="*/ 2085474 h 3096126"/>
              <a:gd name="connsiteX6" fmla="*/ 1379621 w 4347411"/>
              <a:gd name="connsiteY6" fmla="*/ 834190 h 3096126"/>
              <a:gd name="connsiteX7" fmla="*/ 1572127 w 4347411"/>
              <a:gd name="connsiteY7" fmla="*/ 946485 h 3096126"/>
              <a:gd name="connsiteX8" fmla="*/ 1828800 w 4347411"/>
              <a:gd name="connsiteY8" fmla="*/ 1347537 h 3096126"/>
              <a:gd name="connsiteX9" fmla="*/ 2037348 w 4347411"/>
              <a:gd name="connsiteY9" fmla="*/ 1540043 h 3096126"/>
              <a:gd name="connsiteX10" fmla="*/ 2277979 w 4347411"/>
              <a:gd name="connsiteY10" fmla="*/ 1074821 h 3096126"/>
              <a:gd name="connsiteX11" fmla="*/ 2518611 w 4347411"/>
              <a:gd name="connsiteY11" fmla="*/ 1219200 h 3096126"/>
              <a:gd name="connsiteX12" fmla="*/ 2711116 w 4347411"/>
              <a:gd name="connsiteY12" fmla="*/ 1122948 h 3096126"/>
              <a:gd name="connsiteX13" fmla="*/ 2999874 w 4347411"/>
              <a:gd name="connsiteY13" fmla="*/ 497306 h 3096126"/>
              <a:gd name="connsiteX14" fmla="*/ 3240506 w 4347411"/>
              <a:gd name="connsiteY14" fmla="*/ 1427748 h 3096126"/>
              <a:gd name="connsiteX15" fmla="*/ 3400927 w 4347411"/>
              <a:gd name="connsiteY15" fmla="*/ 1315453 h 3096126"/>
              <a:gd name="connsiteX16" fmla="*/ 3673642 w 4347411"/>
              <a:gd name="connsiteY16" fmla="*/ 689811 h 3096126"/>
              <a:gd name="connsiteX17" fmla="*/ 3914274 w 4347411"/>
              <a:gd name="connsiteY17" fmla="*/ 1138990 h 3096126"/>
              <a:gd name="connsiteX18" fmla="*/ 4074695 w 4347411"/>
              <a:gd name="connsiteY18" fmla="*/ 1604211 h 3096126"/>
              <a:gd name="connsiteX19" fmla="*/ 4347411 w 4347411"/>
              <a:gd name="connsiteY19" fmla="*/ 0 h 309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47411" h="3096126">
                <a:moveTo>
                  <a:pt x="0" y="2101516"/>
                </a:moveTo>
                <a:cubicBezTo>
                  <a:pt x="81547" y="2598821"/>
                  <a:pt x="163095" y="3096126"/>
                  <a:pt x="240632" y="3015916"/>
                </a:cubicBezTo>
                <a:cubicBezTo>
                  <a:pt x="318169" y="2935706"/>
                  <a:pt x="387684" y="1743242"/>
                  <a:pt x="465221" y="1620253"/>
                </a:cubicBezTo>
                <a:cubicBezTo>
                  <a:pt x="542758" y="1497264"/>
                  <a:pt x="630990" y="2336800"/>
                  <a:pt x="705853" y="2277979"/>
                </a:cubicBezTo>
                <a:cubicBezTo>
                  <a:pt x="780716" y="2219158"/>
                  <a:pt x="842211" y="1299411"/>
                  <a:pt x="914400" y="1267327"/>
                </a:cubicBezTo>
                <a:cubicBezTo>
                  <a:pt x="986589" y="1235243"/>
                  <a:pt x="1061453" y="2157663"/>
                  <a:pt x="1138990" y="2085474"/>
                </a:cubicBezTo>
                <a:cubicBezTo>
                  <a:pt x="1216527" y="2013285"/>
                  <a:pt x="1307432" y="1024021"/>
                  <a:pt x="1379621" y="834190"/>
                </a:cubicBezTo>
                <a:cubicBezTo>
                  <a:pt x="1451810" y="644359"/>
                  <a:pt x="1497264" y="860927"/>
                  <a:pt x="1572127" y="946485"/>
                </a:cubicBezTo>
                <a:cubicBezTo>
                  <a:pt x="1646990" y="1032043"/>
                  <a:pt x="1751263" y="1248611"/>
                  <a:pt x="1828800" y="1347537"/>
                </a:cubicBezTo>
                <a:cubicBezTo>
                  <a:pt x="1906337" y="1446463"/>
                  <a:pt x="1962485" y="1585496"/>
                  <a:pt x="2037348" y="1540043"/>
                </a:cubicBezTo>
                <a:cubicBezTo>
                  <a:pt x="2112211" y="1494590"/>
                  <a:pt x="2197769" y="1128295"/>
                  <a:pt x="2277979" y="1074821"/>
                </a:cubicBezTo>
                <a:cubicBezTo>
                  <a:pt x="2358190" y="1021347"/>
                  <a:pt x="2446422" y="1211179"/>
                  <a:pt x="2518611" y="1219200"/>
                </a:cubicBezTo>
                <a:cubicBezTo>
                  <a:pt x="2590801" y="1227221"/>
                  <a:pt x="2630906" y="1243264"/>
                  <a:pt x="2711116" y="1122948"/>
                </a:cubicBezTo>
                <a:cubicBezTo>
                  <a:pt x="2791326" y="1002632"/>
                  <a:pt x="2911642" y="446506"/>
                  <a:pt x="2999874" y="497306"/>
                </a:cubicBezTo>
                <a:cubicBezTo>
                  <a:pt x="3088106" y="548106"/>
                  <a:pt x="3173664" y="1291390"/>
                  <a:pt x="3240506" y="1427748"/>
                </a:cubicBezTo>
                <a:cubicBezTo>
                  <a:pt x="3307348" y="1564106"/>
                  <a:pt x="3328738" y="1438443"/>
                  <a:pt x="3400927" y="1315453"/>
                </a:cubicBezTo>
                <a:cubicBezTo>
                  <a:pt x="3473116" y="1192463"/>
                  <a:pt x="3588084" y="719221"/>
                  <a:pt x="3673642" y="689811"/>
                </a:cubicBezTo>
                <a:cubicBezTo>
                  <a:pt x="3759200" y="660401"/>
                  <a:pt x="3847432" y="986590"/>
                  <a:pt x="3914274" y="1138990"/>
                </a:cubicBezTo>
                <a:cubicBezTo>
                  <a:pt x="3981116" y="1291390"/>
                  <a:pt x="4002506" y="1794043"/>
                  <a:pt x="4074695" y="1604211"/>
                </a:cubicBezTo>
                <a:cubicBezTo>
                  <a:pt x="4146884" y="1414379"/>
                  <a:pt x="4247147" y="707189"/>
                  <a:pt x="4347411" y="0"/>
                </a:cubicBezTo>
              </a:path>
            </a:pathLst>
          </a:cu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106488" y="3560763"/>
            <a:ext cx="4427537" cy="1671637"/>
          </a:xfrm>
          <a:custGeom>
            <a:avLst/>
            <a:gdLst>
              <a:gd name="connsiteX0" fmla="*/ 0 w 4427621"/>
              <a:gd name="connsiteY0" fmla="*/ 1652337 h 1671053"/>
              <a:gd name="connsiteX1" fmla="*/ 304800 w 4427621"/>
              <a:gd name="connsiteY1" fmla="*/ 1620253 h 1671053"/>
              <a:gd name="connsiteX2" fmla="*/ 529390 w 4427621"/>
              <a:gd name="connsiteY2" fmla="*/ 1347537 h 1671053"/>
              <a:gd name="connsiteX3" fmla="*/ 914400 w 4427621"/>
              <a:gd name="connsiteY3" fmla="*/ 1203158 h 1671053"/>
              <a:gd name="connsiteX4" fmla="*/ 994611 w 4427621"/>
              <a:gd name="connsiteY4" fmla="*/ 946485 h 1671053"/>
              <a:gd name="connsiteX5" fmla="*/ 1475874 w 4427621"/>
              <a:gd name="connsiteY5" fmla="*/ 593558 h 1671053"/>
              <a:gd name="connsiteX6" fmla="*/ 1780674 w 4427621"/>
              <a:gd name="connsiteY6" fmla="*/ 304800 h 1671053"/>
              <a:gd name="connsiteX7" fmla="*/ 1925053 w 4427621"/>
              <a:gd name="connsiteY7" fmla="*/ 288758 h 1671053"/>
              <a:gd name="connsiteX8" fmla="*/ 2085474 w 4427621"/>
              <a:gd name="connsiteY8" fmla="*/ 385011 h 1671053"/>
              <a:gd name="connsiteX9" fmla="*/ 2550695 w 4427621"/>
              <a:gd name="connsiteY9" fmla="*/ 385011 h 1671053"/>
              <a:gd name="connsiteX10" fmla="*/ 2662990 w 4427621"/>
              <a:gd name="connsiteY10" fmla="*/ 320842 h 1671053"/>
              <a:gd name="connsiteX11" fmla="*/ 3144253 w 4427621"/>
              <a:gd name="connsiteY11" fmla="*/ 128337 h 1671053"/>
              <a:gd name="connsiteX12" fmla="*/ 3272590 w 4427621"/>
              <a:gd name="connsiteY12" fmla="*/ 224590 h 1671053"/>
              <a:gd name="connsiteX13" fmla="*/ 3433011 w 4427621"/>
              <a:gd name="connsiteY13" fmla="*/ 224590 h 1671053"/>
              <a:gd name="connsiteX14" fmla="*/ 3785937 w 4427621"/>
              <a:gd name="connsiteY14" fmla="*/ 224590 h 1671053"/>
              <a:gd name="connsiteX15" fmla="*/ 3946358 w 4427621"/>
              <a:gd name="connsiteY15" fmla="*/ 288758 h 1671053"/>
              <a:gd name="connsiteX16" fmla="*/ 4427621 w 4427621"/>
              <a:gd name="connsiteY16" fmla="*/ 0 h 167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27621" h="1671053">
                <a:moveTo>
                  <a:pt x="0" y="1652337"/>
                </a:moveTo>
                <a:cubicBezTo>
                  <a:pt x="108284" y="1661695"/>
                  <a:pt x="216568" y="1671053"/>
                  <a:pt x="304800" y="1620253"/>
                </a:cubicBezTo>
                <a:cubicBezTo>
                  <a:pt x="393032" y="1569453"/>
                  <a:pt x="427790" y="1417053"/>
                  <a:pt x="529390" y="1347537"/>
                </a:cubicBezTo>
                <a:cubicBezTo>
                  <a:pt x="630990" y="1278021"/>
                  <a:pt x="836863" y="1270000"/>
                  <a:pt x="914400" y="1203158"/>
                </a:cubicBezTo>
                <a:cubicBezTo>
                  <a:pt x="991937" y="1136316"/>
                  <a:pt x="901032" y="1048085"/>
                  <a:pt x="994611" y="946485"/>
                </a:cubicBezTo>
                <a:cubicBezTo>
                  <a:pt x="1088190" y="844885"/>
                  <a:pt x="1344864" y="700506"/>
                  <a:pt x="1475874" y="593558"/>
                </a:cubicBezTo>
                <a:cubicBezTo>
                  <a:pt x="1606885" y="486611"/>
                  <a:pt x="1705811" y="355600"/>
                  <a:pt x="1780674" y="304800"/>
                </a:cubicBezTo>
                <a:cubicBezTo>
                  <a:pt x="1855537" y="254000"/>
                  <a:pt x="1874253" y="275390"/>
                  <a:pt x="1925053" y="288758"/>
                </a:cubicBezTo>
                <a:cubicBezTo>
                  <a:pt x="1975853" y="302126"/>
                  <a:pt x="1981200" y="368969"/>
                  <a:pt x="2085474" y="385011"/>
                </a:cubicBezTo>
                <a:cubicBezTo>
                  <a:pt x="2189748" y="401053"/>
                  <a:pt x="2454442" y="395706"/>
                  <a:pt x="2550695" y="385011"/>
                </a:cubicBezTo>
                <a:cubicBezTo>
                  <a:pt x="2646948" y="374316"/>
                  <a:pt x="2564064" y="363621"/>
                  <a:pt x="2662990" y="320842"/>
                </a:cubicBezTo>
                <a:cubicBezTo>
                  <a:pt x="2761916" y="278063"/>
                  <a:pt x="3042653" y="144379"/>
                  <a:pt x="3144253" y="128337"/>
                </a:cubicBezTo>
                <a:cubicBezTo>
                  <a:pt x="3245853" y="112295"/>
                  <a:pt x="3224464" y="208548"/>
                  <a:pt x="3272590" y="224590"/>
                </a:cubicBezTo>
                <a:cubicBezTo>
                  <a:pt x="3320716" y="240632"/>
                  <a:pt x="3433011" y="224590"/>
                  <a:pt x="3433011" y="224590"/>
                </a:cubicBezTo>
                <a:cubicBezTo>
                  <a:pt x="3518569" y="224590"/>
                  <a:pt x="3700379" y="213895"/>
                  <a:pt x="3785937" y="224590"/>
                </a:cubicBezTo>
                <a:cubicBezTo>
                  <a:pt x="3871495" y="235285"/>
                  <a:pt x="3839411" y="326190"/>
                  <a:pt x="3946358" y="288758"/>
                </a:cubicBezTo>
                <a:cubicBezTo>
                  <a:pt x="4053305" y="251326"/>
                  <a:pt x="4240463" y="125663"/>
                  <a:pt x="4427621" y="0"/>
                </a:cubicBezTo>
              </a:path>
            </a:pathLst>
          </a:cu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Extensions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Extended Kalman Filter</a:t>
            </a:r>
            <a:r>
              <a:rPr lang="en-US" baseline="0" dirty="0" smtClean="0"/>
              <a:t> (EKF)</a:t>
            </a:r>
          </a:p>
          <a:p>
            <a:pPr lvl="1"/>
            <a:r>
              <a:rPr lang="en-US" dirty="0" smtClean="0"/>
              <a:t>Nonlinear version of Kalman filter</a:t>
            </a:r>
          </a:p>
          <a:p>
            <a:pPr lvl="1"/>
            <a:r>
              <a:rPr lang="en-US" dirty="0" smtClean="0"/>
              <a:t>Assumes local linearity</a:t>
            </a:r>
          </a:p>
          <a:p>
            <a:pPr lvl="1"/>
            <a:r>
              <a:rPr lang="en-US" baseline="0" dirty="0" smtClean="0"/>
              <a:t>Most</a:t>
            </a:r>
            <a:r>
              <a:rPr lang="en-US" dirty="0" smtClean="0"/>
              <a:t> widely used version of KF (most GPS / </a:t>
            </a:r>
            <a:r>
              <a:rPr lang="en-US" dirty="0" err="1" smtClean="0"/>
              <a:t>nav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Particle Filter</a:t>
            </a:r>
          </a:p>
          <a:p>
            <a:pPr lvl="1"/>
            <a:r>
              <a:rPr lang="en-US" dirty="0" smtClean="0"/>
              <a:t>Sequential Monte Carlo Method</a:t>
            </a:r>
          </a:p>
          <a:p>
            <a:pPr lvl="1"/>
            <a:r>
              <a:rPr lang="en-US" dirty="0" smtClean="0"/>
              <a:t>Estimation Based on Simulation</a:t>
            </a:r>
          </a:p>
          <a:p>
            <a:pPr lvl="1"/>
            <a:r>
              <a:rPr lang="en-US" dirty="0" smtClean="0"/>
              <a:t>Can model complex, nonparametric distributions</a:t>
            </a:r>
          </a:p>
          <a:p>
            <a:pPr lvl="1"/>
            <a:endParaRPr lang="en-US" dirty="0"/>
          </a:p>
          <a:p>
            <a:r>
              <a:rPr lang="en-US" dirty="0" smtClean="0"/>
              <a:t>Others: Unscented Kalman, Ensemble Kalman, etc.</a:t>
            </a:r>
          </a:p>
        </p:txBody>
      </p:sp>
    </p:spTree>
    <p:extLst>
      <p:ext uri="{BB962C8B-B14F-4D97-AF65-F5344CB8AC3E}">
        <p14:creationId xmlns:p14="http://schemas.microsoft.com/office/powerpoint/2010/main" val="251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09575" y="73025"/>
            <a:ext cx="8229600" cy="1143000"/>
          </a:xfrm>
        </p:spPr>
        <p:txBody>
          <a:bodyPr/>
          <a:lstStyle/>
          <a:p>
            <a:r>
              <a:rPr lang="en-US" dirty="0" smtClean="0"/>
              <a:t>General Tracking Issues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smtClean="0"/>
              <a:t>Initialization</a:t>
            </a:r>
          </a:p>
          <a:p>
            <a:pPr lvl="1">
              <a:spcAft>
                <a:spcPts val="600"/>
              </a:spcAft>
            </a:pPr>
            <a:r>
              <a:rPr lang="en-US" sz="2000" smtClean="0"/>
              <a:t>Often done manually</a:t>
            </a:r>
          </a:p>
          <a:p>
            <a:pPr lvl="1">
              <a:spcAft>
                <a:spcPts val="600"/>
              </a:spcAft>
            </a:pPr>
            <a:r>
              <a:rPr lang="en-US" sz="2000" smtClean="0"/>
              <a:t>Background subtraction, detection can also be used</a:t>
            </a:r>
          </a:p>
          <a:p>
            <a:pPr>
              <a:spcAft>
                <a:spcPts val="600"/>
              </a:spcAft>
            </a:pPr>
            <a:r>
              <a:rPr lang="en-US" sz="2400" smtClean="0"/>
              <a:t>Data association, multiple tracked objects</a:t>
            </a:r>
          </a:p>
          <a:p>
            <a:pPr lvl="1">
              <a:spcAft>
                <a:spcPts val="600"/>
              </a:spcAft>
            </a:pPr>
            <a:r>
              <a:rPr lang="en-US" sz="2000" smtClean="0"/>
              <a:t>Occlusions</a:t>
            </a:r>
          </a:p>
        </p:txBody>
      </p:sp>
    </p:spTree>
    <p:extLst>
      <p:ext uri="{BB962C8B-B14F-4D97-AF65-F5344CB8AC3E}">
        <p14:creationId xmlns:p14="http://schemas.microsoft.com/office/powerpoint/2010/main" val="7653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Harder Tracking 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www.youtube.com/watch?v=wtZAGzFDjnM&amp;feature=youtu.be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Data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1347788"/>
            <a:ext cx="4892675" cy="481965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We’ve assumed entire measurement (</a:t>
            </a:r>
            <a:r>
              <a:rPr lang="en-US" sz="2800" b="1" dirty="0" smtClean="0"/>
              <a:t>y</a:t>
            </a:r>
            <a:r>
              <a:rPr lang="en-US" sz="2800" dirty="0" smtClean="0"/>
              <a:t>) was cue of interest for the state</a:t>
            </a:r>
          </a:p>
          <a:p>
            <a:r>
              <a:rPr lang="en-US" sz="2800" dirty="0" smtClean="0"/>
              <a:t>There are typically uninformative measurements </a:t>
            </a:r>
          </a:p>
          <a:p>
            <a:pPr lvl="1"/>
            <a:r>
              <a:rPr lang="en-US" sz="2400" dirty="0" smtClean="0"/>
              <a:t>Clutter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Data association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Determining which measurements go with which tracks</a:t>
            </a:r>
          </a:p>
          <a:p>
            <a:endParaRPr lang="en-US" sz="2800" dirty="0" smtClean="0"/>
          </a:p>
        </p:txBody>
      </p:sp>
      <p:pic>
        <p:nvPicPr>
          <p:cNvPr id="69636" name="Picture 3" descr="airplanes_blue_angels6_arro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1325" y="1347788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4" descr="5021571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6913" y="3830638"/>
            <a:ext cx="25082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33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association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Simple strategy: only pay attention to the measurement that is “closest” to the prediction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533400" y="3200400"/>
            <a:ext cx="24384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1524000" y="4191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3352800" y="3200400"/>
            <a:ext cx="24384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4343400" y="3962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5" name="Oval 9"/>
          <p:cNvSpPr>
            <a:spLocks noChangeArrowheads="1"/>
          </p:cNvSpPr>
          <p:nvPr/>
        </p:nvSpPr>
        <p:spPr bwMode="auto">
          <a:xfrm>
            <a:off x="4343400" y="36576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6248400" y="3200400"/>
            <a:ext cx="24384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8077200" y="4191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8" name="Oval 12"/>
          <p:cNvSpPr>
            <a:spLocks noChangeArrowheads="1"/>
          </p:cNvSpPr>
          <p:nvPr/>
        </p:nvSpPr>
        <p:spPr bwMode="auto">
          <a:xfrm>
            <a:off x="7391400" y="3733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7543800" y="3505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3962400" y="3581400"/>
            <a:ext cx="914400" cy="914400"/>
          </a:xfrm>
          <a:prstGeom prst="ellips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7010400" y="3352800"/>
            <a:ext cx="914400" cy="914400"/>
          </a:xfrm>
          <a:prstGeom prst="ellips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association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Simple strategy: only pay attention to the measurement that is “closest” to the prediction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533400" y="3124200"/>
            <a:ext cx="24384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1219200" y="4191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3352800" y="3124200"/>
            <a:ext cx="24384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5029200" y="3733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4343400" y="3886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89" name="Oval 9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248400" y="3124200"/>
            <a:ext cx="24384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91" name="Oval 11"/>
          <p:cNvSpPr>
            <a:spLocks noChangeArrowheads="1"/>
          </p:cNvSpPr>
          <p:nvPr/>
        </p:nvSpPr>
        <p:spPr bwMode="auto">
          <a:xfrm>
            <a:off x="8077200" y="4114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92" name="Oval 12"/>
          <p:cNvSpPr>
            <a:spLocks noChangeArrowheads="1"/>
          </p:cNvSpPr>
          <p:nvPr/>
        </p:nvSpPr>
        <p:spPr bwMode="auto">
          <a:xfrm>
            <a:off x="7391400" y="3657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94" name="Oval 14"/>
          <p:cNvSpPr>
            <a:spLocks noChangeArrowheads="1"/>
          </p:cNvSpPr>
          <p:nvPr/>
        </p:nvSpPr>
        <p:spPr bwMode="auto">
          <a:xfrm>
            <a:off x="3962400" y="3505200"/>
            <a:ext cx="914400" cy="914400"/>
          </a:xfrm>
          <a:prstGeom prst="ellips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95" name="Oval 15"/>
          <p:cNvSpPr>
            <a:spLocks noChangeArrowheads="1"/>
          </p:cNvSpPr>
          <p:nvPr/>
        </p:nvSpPr>
        <p:spPr bwMode="auto">
          <a:xfrm>
            <a:off x="7010400" y="3276600"/>
            <a:ext cx="914400" cy="914400"/>
          </a:xfrm>
          <a:prstGeom prst="ellips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46050" y="5141912"/>
            <a:ext cx="88455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cs typeface="Arial" charset="0"/>
              </a:rPr>
              <a:t>Doesn’t always work…</a:t>
            </a: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cs typeface="Arial" charset="0"/>
              </a:rPr>
              <a:t>Alternative: keep track of 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multiple hypotheses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at once…</a:t>
            </a:r>
          </a:p>
        </p:txBody>
      </p:sp>
      <p:sp>
        <p:nvSpPr>
          <p:cNvPr id="71697" name="Oval 17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98" name="Oval 18"/>
          <p:cNvSpPr>
            <a:spLocks noChangeArrowheads="1"/>
          </p:cNvSpPr>
          <p:nvPr/>
        </p:nvSpPr>
        <p:spPr bwMode="auto">
          <a:xfrm>
            <a:off x="4572000" y="3733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699" name="Oval 19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00" name="Oval 20"/>
          <p:cNvSpPr>
            <a:spLocks noChangeArrowheads="1"/>
          </p:cNvSpPr>
          <p:nvPr/>
        </p:nvSpPr>
        <p:spPr bwMode="auto">
          <a:xfrm>
            <a:off x="4572000" y="40386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5181600" y="4343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02" name="Oval 22"/>
          <p:cNvSpPr>
            <a:spLocks noChangeArrowheads="1"/>
          </p:cNvSpPr>
          <p:nvPr/>
        </p:nvSpPr>
        <p:spPr bwMode="auto">
          <a:xfrm>
            <a:off x="4343400" y="4114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4572000" y="4572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04" name="Oval 24"/>
          <p:cNvSpPr>
            <a:spLocks noChangeArrowheads="1"/>
          </p:cNvSpPr>
          <p:nvPr/>
        </p:nvSpPr>
        <p:spPr bwMode="auto">
          <a:xfrm>
            <a:off x="3886200" y="3810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05" name="Oval 25"/>
          <p:cNvSpPr>
            <a:spLocks noChangeArrowheads="1"/>
          </p:cNvSpPr>
          <p:nvPr/>
        </p:nvSpPr>
        <p:spPr bwMode="auto">
          <a:xfrm>
            <a:off x="4114800" y="3962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06" name="Oval 26"/>
          <p:cNvSpPr>
            <a:spLocks noChangeArrowheads="1"/>
          </p:cNvSpPr>
          <p:nvPr/>
        </p:nvSpPr>
        <p:spPr bwMode="auto">
          <a:xfrm>
            <a:off x="4343400" y="4648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07" name="Oval 27"/>
          <p:cNvSpPr>
            <a:spLocks noChangeArrowheads="1"/>
          </p:cNvSpPr>
          <p:nvPr/>
        </p:nvSpPr>
        <p:spPr bwMode="auto">
          <a:xfrm>
            <a:off x="3886200" y="4343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08" name="Oval 28"/>
          <p:cNvSpPr>
            <a:spLocks noChangeArrowheads="1"/>
          </p:cNvSpPr>
          <p:nvPr/>
        </p:nvSpPr>
        <p:spPr bwMode="auto">
          <a:xfrm>
            <a:off x="4724400" y="4267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09" name="Oval 29"/>
          <p:cNvSpPr>
            <a:spLocks noChangeArrowheads="1"/>
          </p:cNvSpPr>
          <p:nvPr/>
        </p:nvSpPr>
        <p:spPr bwMode="auto">
          <a:xfrm>
            <a:off x="5257800" y="3505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0" name="Oval 30"/>
          <p:cNvSpPr>
            <a:spLocks noChangeArrowheads="1"/>
          </p:cNvSpPr>
          <p:nvPr/>
        </p:nvSpPr>
        <p:spPr bwMode="auto">
          <a:xfrm>
            <a:off x="47244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1" name="Oval 31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2" name="Oval 32"/>
          <p:cNvSpPr>
            <a:spLocks noChangeArrowheads="1"/>
          </p:cNvSpPr>
          <p:nvPr/>
        </p:nvSpPr>
        <p:spPr bwMode="auto">
          <a:xfrm>
            <a:off x="8153400" y="3962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3" name="Oval 33"/>
          <p:cNvSpPr>
            <a:spLocks noChangeArrowheads="1"/>
          </p:cNvSpPr>
          <p:nvPr/>
        </p:nvSpPr>
        <p:spPr bwMode="auto">
          <a:xfrm>
            <a:off x="7315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4" name="Oval 34"/>
          <p:cNvSpPr>
            <a:spLocks noChangeArrowheads="1"/>
          </p:cNvSpPr>
          <p:nvPr/>
        </p:nvSpPr>
        <p:spPr bwMode="auto">
          <a:xfrm>
            <a:off x="8382000" y="4114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5" name="Oval 35"/>
          <p:cNvSpPr>
            <a:spLocks noChangeArrowheads="1"/>
          </p:cNvSpPr>
          <p:nvPr/>
        </p:nvSpPr>
        <p:spPr bwMode="auto">
          <a:xfrm>
            <a:off x="7696200" y="3962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6" name="Oval 36"/>
          <p:cNvSpPr>
            <a:spLocks noChangeArrowheads="1"/>
          </p:cNvSpPr>
          <p:nvPr/>
        </p:nvSpPr>
        <p:spPr bwMode="auto">
          <a:xfrm>
            <a:off x="8153400" y="4267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7" name="Oval 37"/>
          <p:cNvSpPr>
            <a:spLocks noChangeArrowheads="1"/>
          </p:cNvSpPr>
          <p:nvPr/>
        </p:nvSpPr>
        <p:spPr bwMode="auto">
          <a:xfrm>
            <a:off x="7696200" y="4267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8" name="Oval 38"/>
          <p:cNvSpPr>
            <a:spLocks noChangeArrowheads="1"/>
          </p:cNvSpPr>
          <p:nvPr/>
        </p:nvSpPr>
        <p:spPr bwMode="auto">
          <a:xfrm>
            <a:off x="8305800" y="4572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9" name="Oval 39"/>
          <p:cNvSpPr>
            <a:spLocks noChangeArrowheads="1"/>
          </p:cNvSpPr>
          <p:nvPr/>
        </p:nvSpPr>
        <p:spPr bwMode="auto">
          <a:xfrm>
            <a:off x="7467600" y="4343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20" name="Oval 40"/>
          <p:cNvSpPr>
            <a:spLocks noChangeArrowheads="1"/>
          </p:cNvSpPr>
          <p:nvPr/>
        </p:nvSpPr>
        <p:spPr bwMode="auto">
          <a:xfrm>
            <a:off x="7620000" y="4572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21" name="Oval 41"/>
          <p:cNvSpPr>
            <a:spLocks noChangeArrowheads="1"/>
          </p:cNvSpPr>
          <p:nvPr/>
        </p:nvSpPr>
        <p:spPr bwMode="auto">
          <a:xfrm>
            <a:off x="7010400" y="40386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22" name="Oval 42"/>
          <p:cNvSpPr>
            <a:spLocks noChangeArrowheads="1"/>
          </p:cNvSpPr>
          <p:nvPr/>
        </p:nvSpPr>
        <p:spPr bwMode="auto">
          <a:xfrm>
            <a:off x="7239000" y="4191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23" name="Oval 43"/>
          <p:cNvSpPr>
            <a:spLocks noChangeArrowheads="1"/>
          </p:cNvSpPr>
          <p:nvPr/>
        </p:nvSpPr>
        <p:spPr bwMode="auto">
          <a:xfrm>
            <a:off x="7391400" y="4648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24" name="Oval 44"/>
          <p:cNvSpPr>
            <a:spLocks noChangeArrowheads="1"/>
          </p:cNvSpPr>
          <p:nvPr/>
        </p:nvSpPr>
        <p:spPr bwMode="auto">
          <a:xfrm>
            <a:off x="7010400" y="4572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25" name="Oval 45"/>
          <p:cNvSpPr>
            <a:spLocks noChangeArrowheads="1"/>
          </p:cNvSpPr>
          <p:nvPr/>
        </p:nvSpPr>
        <p:spPr bwMode="auto">
          <a:xfrm>
            <a:off x="7848600" y="4495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26" name="Oval 46"/>
          <p:cNvSpPr>
            <a:spLocks noChangeArrowheads="1"/>
          </p:cNvSpPr>
          <p:nvPr/>
        </p:nvSpPr>
        <p:spPr bwMode="auto">
          <a:xfrm>
            <a:off x="8382000" y="3733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27" name="Oval 47"/>
          <p:cNvSpPr>
            <a:spLocks noChangeArrowheads="1"/>
          </p:cNvSpPr>
          <p:nvPr/>
        </p:nvSpPr>
        <p:spPr bwMode="auto">
          <a:xfrm>
            <a:off x="8001000" y="3581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28" name="Oval 48"/>
          <p:cNvSpPr>
            <a:spLocks noChangeArrowheads="1"/>
          </p:cNvSpPr>
          <p:nvPr/>
        </p:nvSpPr>
        <p:spPr bwMode="auto">
          <a:xfrm>
            <a:off x="7543800" y="3810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29" name="Oval 49"/>
          <p:cNvSpPr>
            <a:spLocks noChangeArrowheads="1"/>
          </p:cNvSpPr>
          <p:nvPr/>
        </p:nvSpPr>
        <p:spPr bwMode="auto">
          <a:xfrm>
            <a:off x="5334000" y="4495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30" name="Oval 50"/>
          <p:cNvSpPr>
            <a:spLocks noChangeArrowheads="1"/>
          </p:cNvSpPr>
          <p:nvPr/>
        </p:nvSpPr>
        <p:spPr bwMode="auto">
          <a:xfrm>
            <a:off x="1905000" y="36576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31" name="Oval 51"/>
          <p:cNvSpPr>
            <a:spLocks noChangeArrowheads="1"/>
          </p:cNvSpPr>
          <p:nvPr/>
        </p:nvSpPr>
        <p:spPr bwMode="auto">
          <a:xfrm>
            <a:off x="1066800" y="3581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32" name="Oval 52"/>
          <p:cNvSpPr>
            <a:spLocks noChangeArrowheads="1"/>
          </p:cNvSpPr>
          <p:nvPr/>
        </p:nvSpPr>
        <p:spPr bwMode="auto">
          <a:xfrm>
            <a:off x="2286000" y="3810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33" name="Oval 53"/>
          <p:cNvSpPr>
            <a:spLocks noChangeArrowheads="1"/>
          </p:cNvSpPr>
          <p:nvPr/>
        </p:nvSpPr>
        <p:spPr bwMode="auto">
          <a:xfrm>
            <a:off x="1447800" y="36576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34" name="Oval 5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35" name="Oval 55"/>
          <p:cNvSpPr>
            <a:spLocks noChangeArrowheads="1"/>
          </p:cNvSpPr>
          <p:nvPr/>
        </p:nvSpPr>
        <p:spPr bwMode="auto">
          <a:xfrm>
            <a:off x="1447800" y="3962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36" name="Oval 56"/>
          <p:cNvSpPr>
            <a:spLocks noChangeArrowheads="1"/>
          </p:cNvSpPr>
          <p:nvPr/>
        </p:nvSpPr>
        <p:spPr bwMode="auto">
          <a:xfrm>
            <a:off x="1981200" y="44196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37" name="Oval 57"/>
          <p:cNvSpPr>
            <a:spLocks noChangeArrowheads="1"/>
          </p:cNvSpPr>
          <p:nvPr/>
        </p:nvSpPr>
        <p:spPr bwMode="auto">
          <a:xfrm>
            <a:off x="1219200" y="3810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38" name="Oval 58"/>
          <p:cNvSpPr>
            <a:spLocks noChangeArrowheads="1"/>
          </p:cNvSpPr>
          <p:nvPr/>
        </p:nvSpPr>
        <p:spPr bwMode="auto">
          <a:xfrm>
            <a:off x="1447800" y="4495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39" name="Oval 59"/>
          <p:cNvSpPr>
            <a:spLocks noChangeArrowheads="1"/>
          </p:cNvSpPr>
          <p:nvPr/>
        </p:nvSpPr>
        <p:spPr bwMode="auto">
          <a:xfrm>
            <a:off x="762000" y="3733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40" name="Oval 60"/>
          <p:cNvSpPr>
            <a:spLocks noChangeArrowheads="1"/>
          </p:cNvSpPr>
          <p:nvPr/>
        </p:nvSpPr>
        <p:spPr bwMode="auto">
          <a:xfrm>
            <a:off x="9906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41" name="Oval 61"/>
          <p:cNvSpPr>
            <a:spLocks noChangeArrowheads="1"/>
          </p:cNvSpPr>
          <p:nvPr/>
        </p:nvSpPr>
        <p:spPr bwMode="auto">
          <a:xfrm>
            <a:off x="990600" y="4572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42" name="Oval 62"/>
          <p:cNvSpPr>
            <a:spLocks noChangeArrowheads="1"/>
          </p:cNvSpPr>
          <p:nvPr/>
        </p:nvSpPr>
        <p:spPr bwMode="auto">
          <a:xfrm>
            <a:off x="762000" y="4267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43" name="Oval 63"/>
          <p:cNvSpPr>
            <a:spLocks noChangeArrowheads="1"/>
          </p:cNvSpPr>
          <p:nvPr/>
        </p:nvSpPr>
        <p:spPr bwMode="auto">
          <a:xfrm>
            <a:off x="1752600" y="4191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44" name="Oval 64"/>
          <p:cNvSpPr>
            <a:spLocks noChangeArrowheads="1"/>
          </p:cNvSpPr>
          <p:nvPr/>
        </p:nvSpPr>
        <p:spPr bwMode="auto">
          <a:xfrm>
            <a:off x="21336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45" name="Oval 65"/>
          <p:cNvSpPr>
            <a:spLocks noChangeArrowheads="1"/>
          </p:cNvSpPr>
          <p:nvPr/>
        </p:nvSpPr>
        <p:spPr bwMode="auto">
          <a:xfrm>
            <a:off x="1447800" y="32766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46" name="Oval 66"/>
          <p:cNvSpPr>
            <a:spLocks noChangeArrowheads="1"/>
          </p:cNvSpPr>
          <p:nvPr/>
        </p:nvSpPr>
        <p:spPr bwMode="auto">
          <a:xfrm>
            <a:off x="2286000" y="44196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09575" y="73025"/>
            <a:ext cx="8229600" cy="1143000"/>
          </a:xfrm>
        </p:spPr>
        <p:txBody>
          <a:bodyPr/>
          <a:lstStyle/>
          <a:p>
            <a:r>
              <a:rPr lang="en-US" dirty="0" smtClean="0"/>
              <a:t>General Tracking Issues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smtClean="0"/>
              <a:t>Initialization</a:t>
            </a:r>
          </a:p>
          <a:p>
            <a:pPr lvl="1">
              <a:spcAft>
                <a:spcPts val="600"/>
              </a:spcAft>
            </a:pPr>
            <a:r>
              <a:rPr lang="en-US" sz="2000" smtClean="0"/>
              <a:t>Often done manually</a:t>
            </a:r>
          </a:p>
          <a:p>
            <a:pPr lvl="1">
              <a:spcAft>
                <a:spcPts val="600"/>
              </a:spcAft>
            </a:pPr>
            <a:r>
              <a:rPr lang="en-US" sz="2000" smtClean="0"/>
              <a:t>Background subtraction, detection can also be used</a:t>
            </a:r>
          </a:p>
          <a:p>
            <a:pPr>
              <a:spcAft>
                <a:spcPts val="600"/>
              </a:spcAft>
            </a:pPr>
            <a:r>
              <a:rPr lang="en-US" sz="2400" smtClean="0"/>
              <a:t>Data association, multiple tracked objects</a:t>
            </a:r>
          </a:p>
          <a:p>
            <a:pPr lvl="1">
              <a:spcAft>
                <a:spcPts val="600"/>
              </a:spcAft>
            </a:pPr>
            <a:r>
              <a:rPr lang="en-US" sz="2000" smtClean="0"/>
              <a:t>Occlusions</a:t>
            </a:r>
          </a:p>
          <a:p>
            <a:pPr>
              <a:spcAft>
                <a:spcPts val="600"/>
              </a:spcAft>
            </a:pPr>
            <a:r>
              <a:rPr lang="en-US" sz="2400" smtClean="0"/>
              <a:t>Deformable and articulated objects</a:t>
            </a:r>
          </a:p>
          <a:p>
            <a:pPr>
              <a:spcAft>
                <a:spcPts val="600"/>
              </a:spcAft>
            </a:pPr>
            <a:r>
              <a:rPr lang="en-US" sz="2400" smtClean="0"/>
              <a:t>Constructing accurate models of dynamics</a:t>
            </a:r>
          </a:p>
          <a:p>
            <a:pPr lvl="1">
              <a:spcAft>
                <a:spcPts val="600"/>
              </a:spcAft>
            </a:pPr>
            <a:r>
              <a:rPr lang="en-US" sz="2000" smtClean="0"/>
              <a:t>E.g., Fitting parameters for a linear dynamics model</a:t>
            </a:r>
          </a:p>
          <a:p>
            <a:pPr>
              <a:spcAft>
                <a:spcPts val="600"/>
              </a:spcAft>
            </a:pPr>
            <a:r>
              <a:rPr lang="en-US" sz="2400" smtClean="0"/>
              <a:t>Drift</a:t>
            </a:r>
          </a:p>
          <a:p>
            <a:pPr lvl="1">
              <a:spcAft>
                <a:spcPts val="600"/>
              </a:spcAft>
            </a:pPr>
            <a:r>
              <a:rPr lang="en-US" sz="2000" smtClean="0"/>
              <a:t>Accumulation of errors over time</a:t>
            </a:r>
          </a:p>
        </p:txBody>
      </p:sp>
    </p:spTree>
    <p:extLst>
      <p:ext uri="{BB962C8B-B14F-4D97-AF65-F5344CB8AC3E}">
        <p14:creationId xmlns:p14="http://schemas.microsoft.com/office/powerpoint/2010/main" val="15789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</a:t>
            </a:r>
          </a:p>
        </p:txBody>
      </p:sp>
      <p:graphicFrame>
        <p:nvGraphicFramePr>
          <p:cNvPr id="1331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5334000" y="1752600"/>
          <a:ext cx="30099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08" name="Image" r:id="rId4" imgW="3009524" imgH="2209524" progId="Photoshop.Image.10">
                  <p:embed/>
                </p:oleObj>
              </mc:Choice>
              <mc:Fallback>
                <p:oleObj name="Image" r:id="rId4" imgW="3009524" imgH="2209524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52600"/>
                        <a:ext cx="30099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" y="4953000"/>
          <a:ext cx="85344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09" name="Image" r:id="rId6" imgW="10298413" imgH="1015515" progId="Photoshop.Image.10">
                  <p:embed/>
                </p:oleObj>
              </mc:Choice>
              <mc:Fallback>
                <p:oleObj name="Image" r:id="rId6" imgW="10298413" imgH="1015515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85344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1524000"/>
            <a:ext cx="4038600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457200" y="6126163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Arial" charset="0"/>
              </a:rPr>
              <a:t>D. Ramanan, D. Forsyth, and A. Zisserman. </a:t>
            </a:r>
            <a:r>
              <a:rPr lang="en-US">
                <a:solidFill>
                  <a:srgbClr val="000000"/>
                </a:solidFill>
                <a:cs typeface="Arial" charset="0"/>
                <a:hlinkClick r:id="rId9"/>
              </a:rPr>
              <a:t>Tracking People by Learning their Appearance</a:t>
            </a:r>
            <a:r>
              <a:rPr lang="en-US">
                <a:solidFill>
                  <a:srgbClr val="000000"/>
                </a:solidFill>
                <a:cs typeface="Arial" charset="0"/>
              </a:rPr>
              <a:t>. PAMI 2007.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7162800" y="6565900"/>
            <a:ext cx="2362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00"/>
              <a:t>Source: Lana Lazebnik</a:t>
            </a:r>
          </a:p>
        </p:txBody>
      </p:sp>
    </p:spTree>
    <p:extLst>
      <p:ext uri="{BB962C8B-B14F-4D97-AF65-F5344CB8AC3E}">
        <p14:creationId xmlns:p14="http://schemas.microsoft.com/office/powerpoint/2010/main" val="9594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Using optical flow to recognize activities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Low-level feature captures motion patterns in a region of interest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Tracking as inference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Goal: estimate most likely position given measurement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Linear models of dynamics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Represent state evolution and measurement models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Kalman filters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Recursive prediction/correction updates to refine measurement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Tracking</a:t>
            </a:r>
          </a:p>
        </p:txBody>
      </p:sp>
      <p:pic>
        <p:nvPicPr>
          <p:cNvPr id="1499141" name="trackingExInput.avi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5867400" y="1524000"/>
            <a:ext cx="3048000" cy="2286000"/>
          </a:xfrm>
        </p:spPr>
      </p:pic>
      <p:sp>
        <p:nvSpPr>
          <p:cNvPr id="14991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" y="1524000"/>
            <a:ext cx="56388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Create a template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Choose a Model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Image patch (usually rectangle)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Histogram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Set of local features (SIFT, Shape Contexts, etc.)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Pre-defined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Manually selected (e.g., clicking in frame 1)</a:t>
            </a:r>
          </a:p>
          <a:p>
            <a:pPr>
              <a:lnSpc>
                <a:spcPct val="80000"/>
              </a:lnSpc>
            </a:pPr>
            <a:r>
              <a:rPr lang="en-US" dirty="0"/>
              <a:t>For each subsequent frame, find the most likely location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“How much does this region of the image look like what I am looking for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1499142" name="Rectangle 6"/>
          <p:cNvSpPr>
            <a:spLocks noChangeArrowheads="1"/>
          </p:cNvSpPr>
          <p:nvPr/>
        </p:nvSpPr>
        <p:spPr bwMode="auto">
          <a:xfrm>
            <a:off x="7924800" y="2667000"/>
            <a:ext cx="22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99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991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914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99141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Open Questions</a:t>
            </a:r>
          </a:p>
        </p:txBody>
      </p:sp>
      <p:sp>
        <p:nvSpPr>
          <p:cNvPr id="15134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Do I expect multiple objects?</a:t>
            </a:r>
          </a:p>
          <a:p>
            <a:pPr>
              <a:lnSpc>
                <a:spcPct val="90000"/>
              </a:lnSpc>
            </a:pPr>
            <a:r>
              <a:rPr lang="en-GB" dirty="0"/>
              <a:t>Can I assume a one-to-one mapping?</a:t>
            </a:r>
          </a:p>
          <a:p>
            <a:pPr>
              <a:lnSpc>
                <a:spcPct val="90000"/>
              </a:lnSpc>
            </a:pPr>
            <a:r>
              <a:rPr lang="en-GB" dirty="0"/>
              <a:t>Which similarity measure should I use?</a:t>
            </a:r>
          </a:p>
          <a:p>
            <a:pPr>
              <a:lnSpc>
                <a:spcPct val="90000"/>
              </a:lnSpc>
            </a:pPr>
            <a:r>
              <a:rPr lang="en-GB" dirty="0"/>
              <a:t>Should I weight the different features?</a:t>
            </a:r>
          </a:p>
          <a:p>
            <a:pPr>
              <a:lnSpc>
                <a:spcPct val="90000"/>
              </a:lnSpc>
            </a:pPr>
            <a:r>
              <a:rPr lang="en-GB" dirty="0"/>
              <a:t>What is the effect of new (or lost) objects?</a:t>
            </a:r>
          </a:p>
          <a:p>
            <a:pPr>
              <a:lnSpc>
                <a:spcPct val="90000"/>
              </a:lnSpc>
            </a:pPr>
            <a:r>
              <a:rPr lang="en-GB" dirty="0"/>
              <a:t>Will merge/split (occlusion) situations occur?</a:t>
            </a:r>
          </a:p>
          <a:p>
            <a:pPr>
              <a:lnSpc>
                <a:spcPct val="90000"/>
              </a:lnSpc>
            </a:pPr>
            <a:r>
              <a:rPr lang="en-GB" dirty="0"/>
              <a:t>Should I use a local or a global matching strategy?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de-DE" dirty="0"/>
              <a:t>Blob Tracking</a:t>
            </a:r>
            <a:r>
              <a:rPr lang="de-DE" dirty="0">
                <a:solidFill>
                  <a:schemeClr val="accent2"/>
                </a:solidFill>
                <a:latin typeface="Helvetica" pitchFamily="34" charset="0"/>
              </a:rPr>
              <a:t/>
            </a:r>
            <a:br>
              <a:rPr lang="de-DE" dirty="0">
                <a:solidFill>
                  <a:schemeClr val="accent2"/>
                </a:solidFill>
                <a:latin typeface="Helvetica" pitchFamily="34" charset="0"/>
              </a:rPr>
            </a:br>
            <a:r>
              <a:rPr lang="de-DE" sz="2400" dirty="0">
                <a:solidFill>
                  <a:schemeClr val="accent2"/>
                </a:solidFill>
                <a:latin typeface="Helvetica" pitchFamily="34" charset="0"/>
              </a:rPr>
              <a:t>[Mean Shift 03, Comaniciu, Meer]</a:t>
            </a:r>
            <a:endParaRPr lang="de-AT" sz="2400" dirty="0">
              <a:solidFill>
                <a:schemeClr val="accent2"/>
              </a:solidFill>
              <a:latin typeface="Helvetica" pitchFamily="34" charset="0"/>
            </a:endParaRPr>
          </a:p>
        </p:txBody>
      </p:sp>
      <p:pic>
        <p:nvPicPr>
          <p:cNvPr id="1527811" name="Football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792288"/>
            <a:ext cx="7086600" cy="4833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278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278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278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278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7811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/>
          </a:bodyPr>
          <a:lstStyle/>
          <a:p>
            <a:r>
              <a:rPr lang="de-DE" dirty="0"/>
              <a:t>Contour </a:t>
            </a:r>
            <a:r>
              <a:rPr lang="de-DE" dirty="0" smtClean="0"/>
              <a:t>Tracking</a:t>
            </a:r>
            <a:endParaRPr lang="de-AT" dirty="0"/>
          </a:p>
        </p:txBody>
      </p:sp>
      <p:pic>
        <p:nvPicPr>
          <p:cNvPr id="1529859" name="iccv98.m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2133600"/>
            <a:ext cx="2773363" cy="2133600"/>
          </a:xfrm>
          <a:prstGeom prst="rect">
            <a:avLst/>
          </a:prstGeom>
          <a:noFill/>
        </p:spPr>
      </p:pic>
      <p:pic>
        <p:nvPicPr>
          <p:cNvPr id="1529860" name="hand.mp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2133600"/>
            <a:ext cx="2895600" cy="2170113"/>
          </a:xfrm>
          <a:prstGeom prst="rect">
            <a:avLst/>
          </a:prstGeom>
          <a:noFill/>
        </p:spPr>
      </p:pic>
      <p:pic>
        <p:nvPicPr>
          <p:cNvPr id="10" name="leafmv.mpg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9" cstate="print"/>
          <a:stretch>
            <a:fillRect/>
          </a:stretch>
        </p:blipFill>
        <p:spPr>
          <a:xfrm>
            <a:off x="1066800" y="4343400"/>
            <a:ext cx="2743200" cy="2057400"/>
          </a:xfrm>
          <a:prstGeom prst="rect">
            <a:avLst/>
          </a:prstGeom>
        </p:spPr>
      </p:pic>
      <p:pic>
        <p:nvPicPr>
          <p:cNvPr id="11" name="dancemv.mpeg">
            <a:hlinkClick r:id="" action="ppaction://media"/>
          </p:cNvPr>
          <p:cNvPicPr>
            <a:picLocks noRot="1" noChangeAspect="1"/>
          </p:cNvPicPr>
          <p:nvPr>
            <a:videoFile r:link="rId4"/>
          </p:nvPr>
        </p:nvPicPr>
        <p:blipFill>
          <a:blip r:embed="rId10" cstate="print"/>
          <a:stretch>
            <a:fillRect/>
          </a:stretch>
        </p:blipFill>
        <p:spPr>
          <a:xfrm>
            <a:off x="5334000" y="4343400"/>
            <a:ext cx="28956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298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5298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94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6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007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83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2985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5298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15298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9859"/>
                  </p:tgtEl>
                </p:cond>
              </p:nextCondLst>
            </p:seq>
            <p:video>
              <p:cMediaNode>
                <p:cTn id="2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29860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529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15298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9860"/>
                  </p:tgtEl>
                </p:cond>
              </p:nextCondLst>
            </p:seq>
            <p:video>
              <p:cMediaNode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3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19535</TotalTime>
  <Words>1856</Words>
  <Application>Microsoft Office PowerPoint</Application>
  <PresentationFormat>On-screen Show (4:3)</PresentationFormat>
  <Paragraphs>393</Paragraphs>
  <Slides>55</Slides>
  <Notes>46</Notes>
  <HiddenSlides>0</HiddenSlides>
  <MMClips>7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Office Theme</vt:lpstr>
      <vt:lpstr>Equation</vt:lpstr>
      <vt:lpstr>Image</vt:lpstr>
      <vt:lpstr>Tracking</vt:lpstr>
      <vt:lpstr>Tracking</vt:lpstr>
      <vt:lpstr>Tracking Results</vt:lpstr>
      <vt:lpstr>Tracking is Hard</vt:lpstr>
      <vt:lpstr>Harder Tracking Results</vt:lpstr>
      <vt:lpstr>Simplified Tracking</vt:lpstr>
      <vt:lpstr>Many Open Questions</vt:lpstr>
      <vt:lpstr>Blob Tracking [Mean Shift 03, Comaniciu, Meer]</vt:lpstr>
      <vt:lpstr>Contour Tracking</vt:lpstr>
      <vt:lpstr>Today’s Outline</vt:lpstr>
      <vt:lpstr>Motion estimation techniques</vt:lpstr>
      <vt:lpstr>Direct methods: Optical flow</vt:lpstr>
      <vt:lpstr>PowerPoint Presentation</vt:lpstr>
      <vt:lpstr>Optical flow for tracking?</vt:lpstr>
      <vt:lpstr>Motion estimation techniques</vt:lpstr>
      <vt:lpstr>Feature-based matching for motion</vt:lpstr>
      <vt:lpstr>Feature-based matching for motion</vt:lpstr>
      <vt:lpstr>Detection vs. tracking</vt:lpstr>
      <vt:lpstr>Detection vs. tracking</vt:lpstr>
      <vt:lpstr>Detection vs. tracking</vt:lpstr>
      <vt:lpstr>Detection vs. tracking</vt:lpstr>
      <vt:lpstr>Tracking with Dynamics</vt:lpstr>
      <vt:lpstr>Notation reminder</vt:lpstr>
      <vt:lpstr>State vs. Observation</vt:lpstr>
      <vt:lpstr>Tracking as Inference</vt:lpstr>
      <vt:lpstr>PowerPoint Presentation</vt:lpstr>
      <vt:lpstr>Standard independence assumptions</vt:lpstr>
      <vt:lpstr>PowerPoint Presentation</vt:lpstr>
      <vt:lpstr>Tracking as Inference</vt:lpstr>
      <vt:lpstr>Questions</vt:lpstr>
      <vt:lpstr>Linear dynamic model</vt:lpstr>
      <vt:lpstr>PowerPoint Presentation</vt:lpstr>
      <vt:lpstr>Example: Constant velocity (1D points)</vt:lpstr>
      <vt:lpstr>PowerPoint Presentation</vt:lpstr>
      <vt:lpstr>PowerPoint Presentation</vt:lpstr>
      <vt:lpstr>Questions</vt:lpstr>
      <vt:lpstr>The Kalman filter</vt:lpstr>
      <vt:lpstr>Kalman filter</vt:lpstr>
      <vt:lpstr>Kalman filter for 1d state</vt:lpstr>
      <vt:lpstr>1D Kalman filter: Prediction</vt:lpstr>
      <vt:lpstr>1D Kalman filter: Correction</vt:lpstr>
      <vt:lpstr>Prediction vs.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Kalman Extensions</vt:lpstr>
      <vt:lpstr>General Tracking Issues</vt:lpstr>
      <vt:lpstr>Data Association</vt:lpstr>
      <vt:lpstr>Data association</vt:lpstr>
      <vt:lpstr>Data association</vt:lpstr>
      <vt:lpstr>General Tracking Issues</vt:lpstr>
      <vt:lpstr>Drift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Souvenir</dc:creator>
  <cp:lastModifiedBy>test</cp:lastModifiedBy>
  <cp:revision>87</cp:revision>
  <cp:lastPrinted>1601-01-01T00:00:00Z</cp:lastPrinted>
  <dcterms:created xsi:type="dcterms:W3CDTF">1601-01-01T00:00:00Z</dcterms:created>
  <dcterms:modified xsi:type="dcterms:W3CDTF">2016-11-21T19:37:29Z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