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8" r:id="rId3"/>
    <p:sldId id="308" r:id="rId4"/>
    <p:sldId id="309" r:id="rId5"/>
    <p:sldId id="310" r:id="rId6"/>
    <p:sldId id="311" r:id="rId7"/>
    <p:sldId id="315" r:id="rId8"/>
    <p:sldId id="317" r:id="rId9"/>
    <p:sldId id="318" r:id="rId10"/>
    <p:sldId id="313" r:id="rId11"/>
    <p:sldId id="314" r:id="rId12"/>
    <p:sldId id="316" r:id="rId13"/>
    <p:sldId id="292" r:id="rId14"/>
    <p:sldId id="280" r:id="rId15"/>
  </p:sldIdLst>
  <p:sldSz cx="9144000" cy="5143500" type="screen16x9"/>
  <p:notesSz cx="6858000" cy="9144000"/>
  <p:embeddedFontLst>
    <p:embeddedFont>
      <p:font typeface="Roboto Slab" panose="020B0604020202020204" charset="0"/>
      <p:regular r:id="rId17"/>
      <p:bold r:id="rId18"/>
    </p:embeddedFont>
    <p:embeddedFont>
      <p:font typeface="Segoe UI Light" panose="020B0502040204020203" pitchFamily="34" charset="0"/>
      <p:regular r:id="rId19"/>
      <p:italic r:id="rId20"/>
    </p:embeddedFont>
    <p:embeddedFont>
      <p:font typeface="Nixie On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8C4A61-330C-46C2-A83E-06F03BF857C0}">
  <a:tblStyle styleId="{498C4A61-330C-46C2-A83E-06F03BF857C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65297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636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484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2520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536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9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03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http://www.slideshare.net/Presentationsat24point0/corporate-social-responsibility-csr-powerpoint-templates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8147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2838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3238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2588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9167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http://www.slideshare.net/Presentationsat24point0/corporate-social-responsibility-csr-powerpoint-templates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682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http://www.slideshare.net/Presentationsat24point0/corporate-social-responsibility-csr-powerpoint-templates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74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6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34743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00625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4584075"/>
            <a:ext cx="34743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-1" y="500626"/>
            <a:ext cx="8092035" cy="84493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34555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2878256"/>
            <a:ext cx="247200" cy="813244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53006" y="571681"/>
            <a:ext cx="6662789" cy="57788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tyle B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4294550"/>
            <a:ext cx="9144000" cy="241199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6913642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14454"/>
              </a:buClr>
              <a:buSzPct val="100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pubs/StanfordCoreNlp2014.pdf" TargetMode="External"/><Relationship Id="rId7" Type="http://schemas.openxmlformats.org/officeDocument/2006/relationships/hyperlink" Target="http://www.nltk.org/py-modindex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ypi.python.org/pypi/beautifulsoup4" TargetMode="External"/><Relationship Id="rId5" Type="http://schemas.openxmlformats.org/officeDocument/2006/relationships/hyperlink" Target="https://www.dashingd3js.com/why-build-with-d3js" TargetMode="External"/><Relationship Id="rId4" Type="http://schemas.openxmlformats.org/officeDocument/2006/relationships/hyperlink" Target="https://d3js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439309" y="2486962"/>
            <a:ext cx="5810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Intelligent Text Analyzer and Rating Identifier with Visualization</a:t>
            </a:r>
            <a:endParaRPr lang="en" b="0" dirty="0"/>
          </a:p>
        </p:txBody>
      </p:sp>
      <p:grpSp>
        <p:nvGrpSpPr>
          <p:cNvPr id="99" name="Shape 99"/>
          <p:cNvGrpSpPr/>
          <p:nvPr/>
        </p:nvGrpSpPr>
        <p:grpSpPr>
          <a:xfrm>
            <a:off x="7756046" y="732605"/>
            <a:ext cx="964540" cy="1011306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6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1" name="Shape 135"/>
          <p:cNvSpPr txBox="1">
            <a:spLocks/>
          </p:cNvSpPr>
          <p:nvPr/>
        </p:nvSpPr>
        <p:spPr>
          <a:xfrm>
            <a:off x="439309" y="3713260"/>
            <a:ext cx="4708923" cy="4770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6C9867"/>
                </a:solidFill>
              </a:rPr>
              <a:t>Team Heuristics</a:t>
            </a:r>
            <a:endParaRPr lang="en" sz="2000" dirty="0">
              <a:solidFill>
                <a:srgbClr val="6C986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9309" y="4636769"/>
            <a:ext cx="826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PRASANNA KUMAR| SANKALP | SENTHIL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265701" y="627080"/>
            <a:ext cx="6116924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800" dirty="0"/>
              <a:t>Data Visualization - </a:t>
            </a:r>
            <a:r>
              <a:rPr lang="en-US" sz="2000" dirty="0"/>
              <a:t>Word Cloud</a:t>
            </a:r>
            <a:br>
              <a:rPr lang="en-US" sz="2800" u="sng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" sz="2800" dirty="0"/>
          </a:p>
        </p:txBody>
      </p:sp>
      <p:sp>
        <p:nvSpPr>
          <p:cNvPr id="8" name="Rectangle 7"/>
          <p:cNvSpPr/>
          <p:nvPr/>
        </p:nvSpPr>
        <p:spPr>
          <a:xfrm>
            <a:off x="5732890" y="1887180"/>
            <a:ext cx="3204376" cy="2772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Output of NLP unit is in the form of JSON file, which is stored in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From this data, the more ranked word is displayed bigger in the word cloud.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2050" name="Picture 2" descr="https://public-dm2305.files.1drv.com/y3p46vXO4Z4rWCweprEVxks4-xP6mkkNy7pD8pZ1OEbJoMM-ZePleWOvXQN7gOTvb6ZlguW92Q-ZcS7wWh2-9godQ4KGLAw_sBlWJN5q3ip1wzSvdCCDs-tIHxEeN3C9AwH/visualization.jpg?rdrts=1414413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55" y="1655780"/>
            <a:ext cx="4749057" cy="31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54022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257750" y="408805"/>
            <a:ext cx="6116924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/>
              <a:t>Data Visualization - </a:t>
            </a:r>
            <a:r>
              <a:rPr lang="en" sz="2000" dirty="0"/>
              <a:t>Heat Map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863" y="1437505"/>
            <a:ext cx="5221147" cy="3395219"/>
            <a:chOff x="4463314" y="1394682"/>
            <a:chExt cx="3330856" cy="364098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0" r="15056" b="4532"/>
            <a:stretch/>
          </p:blipFill>
          <p:spPr>
            <a:xfrm>
              <a:off x="4463314" y="1659636"/>
              <a:ext cx="3330856" cy="337603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355493" y="1394682"/>
              <a:ext cx="1435608" cy="342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756744" y="1925603"/>
            <a:ext cx="3232706" cy="2719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Positives are brighter.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Negatives are dimmer.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74508746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257750" y="408805"/>
            <a:ext cx="6116924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2800" dirty="0"/>
              <a:t>Data Visualization - </a:t>
            </a:r>
            <a:r>
              <a:rPr lang="en" sz="2000" dirty="0"/>
              <a:t>Network Graph</a:t>
            </a:r>
            <a:endParaRPr lang="en" sz="2800" dirty="0"/>
          </a:p>
        </p:txBody>
      </p:sp>
      <p:sp>
        <p:nvSpPr>
          <p:cNvPr id="5" name="Rectangle 4"/>
          <p:cNvSpPr/>
          <p:nvPr/>
        </p:nvSpPr>
        <p:spPr>
          <a:xfrm>
            <a:off x="5756744" y="1925603"/>
            <a:ext cx="3232706" cy="2719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pPr algn="ctr"/>
            <a:endParaRPr lang="en-US" sz="1000" b="1" dirty="0"/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The question suggestion are displayed in this 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The more the connections, the more they are suggested.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16" y="1639076"/>
            <a:ext cx="5255812" cy="32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64367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257750" y="408805"/>
            <a:ext cx="6116924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/>
              <a:t>References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8053" y="1378868"/>
            <a:ext cx="863511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James Clarke,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Vivek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Srikumar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, Mark Sammons, and Dan Roth. 2012. An NLP Curator (or: How I learned to stop worrying and love NLP pipelines). In LREC 2012.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2">
                  <a:lumMod val="75000"/>
                </a:schemeClr>
              </a:solidFill>
              <a:hlinkClick r:id="rId3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Christopher D. Manning, Mihai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Surdeanu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, Jenny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Finkel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John Bauer. 2014 The Stanford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CoreNLP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Natural Language Processing Toolkit.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http://nlp.stanford.edu/pubs/StanfordCoreNlp2014.pdf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hlinkClick r:id="rId4"/>
              </a:rPr>
              <a:t>https://d3js.org/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hlinkClick r:id="rId5"/>
              </a:rPr>
              <a:t>https://www.dashingd3js.com/why-build-with-d3js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hlinkClick r:id="rId6"/>
              </a:rPr>
              <a:t>https://pypi.python.org/pypi/beautifulsoup4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hlinkClick r:id="rId7"/>
              </a:rPr>
              <a:t>http://www.nltk.org/py-modindex.html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58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 idx="4294967295"/>
          </p:nvPr>
        </p:nvSpPr>
        <p:spPr>
          <a:xfrm>
            <a:off x="265555" y="203202"/>
            <a:ext cx="2758800" cy="88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solidFill>
                  <a:srgbClr val="124057"/>
                </a:solidFill>
              </a:rPr>
              <a:t>AGENDA</a:t>
            </a:r>
          </a:p>
        </p:txBody>
      </p:sp>
      <p:sp>
        <p:nvSpPr>
          <p:cNvPr id="245" name="Shape 245"/>
          <p:cNvSpPr/>
          <p:nvPr/>
        </p:nvSpPr>
        <p:spPr>
          <a:xfrm>
            <a:off x="3759030" y="3738863"/>
            <a:ext cx="3425540" cy="749699"/>
          </a:xfrm>
          <a:prstGeom prst="homePlate">
            <a:avLst>
              <a:gd name="adj" fmla="val 35440"/>
            </a:avLst>
          </a:prstGeom>
          <a:solidFill>
            <a:srgbClr val="12405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759031" y="3003935"/>
            <a:ext cx="3425539" cy="749699"/>
          </a:xfrm>
          <a:prstGeom prst="homePlate">
            <a:avLst>
              <a:gd name="adj" fmla="val 35440"/>
            </a:avLst>
          </a:prstGeom>
          <a:solidFill>
            <a:srgbClr val="3B8D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3730443" y="2259737"/>
            <a:ext cx="3425541" cy="749699"/>
          </a:xfrm>
          <a:prstGeom prst="homePlate">
            <a:avLst>
              <a:gd name="adj" fmla="val 35440"/>
            </a:avLst>
          </a:prstGeom>
          <a:solidFill>
            <a:srgbClr val="16575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3707426" y="1507567"/>
            <a:ext cx="3425540" cy="749699"/>
          </a:xfrm>
          <a:prstGeom prst="homePlate">
            <a:avLst>
              <a:gd name="adj" fmla="val 35440"/>
            </a:avLst>
          </a:prstGeom>
          <a:solidFill>
            <a:srgbClr val="94BF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2898296" y="1312389"/>
            <a:ext cx="882600" cy="953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236"/>
                </a:lnTo>
                <a:lnTo>
                  <a:pt x="120000" y="120000"/>
                </a:lnTo>
                <a:lnTo>
                  <a:pt x="311" y="103519"/>
                </a:lnTo>
                <a:cubicBezTo>
                  <a:pt x="497" y="69012"/>
                  <a:pt x="-151" y="34506"/>
                  <a:pt x="33" y="0"/>
                </a:cubicBezTo>
                <a:close/>
              </a:path>
            </a:pathLst>
          </a:custGeom>
          <a:solidFill>
            <a:srgbClr val="87AF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2854672" y="2132216"/>
            <a:ext cx="888600" cy="880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2" y="0"/>
                </a:moveTo>
                <a:lnTo>
                  <a:pt x="120000" y="17302"/>
                </a:lnTo>
                <a:lnTo>
                  <a:pt x="120000" y="119999"/>
                </a:lnTo>
                <a:lnTo>
                  <a:pt x="0" y="120000"/>
                </a:lnTo>
                <a:cubicBezTo>
                  <a:pt x="184" y="79999"/>
                  <a:pt x="368" y="40000"/>
                  <a:pt x="552" y="0"/>
                </a:cubicBezTo>
                <a:close/>
              </a:path>
            </a:pathLst>
          </a:custGeom>
          <a:solidFill>
            <a:srgbClr val="0F3D3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 rot="10800000" flipH="1">
            <a:off x="2884600" y="3007611"/>
            <a:ext cx="888899" cy="875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24" y="120000"/>
                </a:lnTo>
                <a:cubicBezTo>
                  <a:pt x="-159" y="80000"/>
                  <a:pt x="761" y="40000"/>
                  <a:pt x="577" y="0"/>
                </a:cubicBezTo>
                <a:close/>
              </a:path>
            </a:pathLst>
          </a:custGeom>
          <a:solidFill>
            <a:srgbClr val="2E6E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 rot="10800000" flipH="1">
            <a:off x="2894448" y="3752039"/>
            <a:ext cx="886500" cy="939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77" y="0"/>
                </a:moveTo>
                <a:lnTo>
                  <a:pt x="120000" y="25882"/>
                </a:lnTo>
                <a:lnTo>
                  <a:pt x="120000" y="120000"/>
                </a:lnTo>
                <a:lnTo>
                  <a:pt x="0" y="105098"/>
                </a:lnTo>
                <a:cubicBezTo>
                  <a:pt x="184" y="70065"/>
                  <a:pt x="92" y="35032"/>
                  <a:pt x="277" y="0"/>
                </a:cubicBezTo>
                <a:close/>
              </a:path>
            </a:pathLst>
          </a:custGeom>
          <a:solidFill>
            <a:srgbClr val="0B293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 rot="10800000">
            <a:off x="2022737" y="3747890"/>
            <a:ext cx="878099" cy="941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565"/>
                </a:lnTo>
                <a:lnTo>
                  <a:pt x="120000" y="120000"/>
                </a:lnTo>
                <a:lnTo>
                  <a:pt x="313" y="105130"/>
                </a:lnTo>
                <a:cubicBezTo>
                  <a:pt x="499" y="70173"/>
                  <a:pt x="-152" y="34956"/>
                  <a:pt x="33" y="0"/>
                </a:cubicBezTo>
                <a:close/>
              </a:path>
            </a:pathLst>
          </a:custGeom>
          <a:solidFill>
            <a:srgbClr val="12405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 flipH="1">
            <a:off x="2018279" y="2127156"/>
            <a:ext cx="882899" cy="875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80" y="119999"/>
                </a:lnTo>
                <a:cubicBezTo>
                  <a:pt x="-197" y="79999"/>
                  <a:pt x="358" y="40000"/>
                  <a:pt x="80" y="0"/>
                </a:cubicBezTo>
                <a:close/>
              </a:path>
            </a:pathLst>
          </a:custGeom>
          <a:solidFill>
            <a:srgbClr val="16575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 flipH="1">
            <a:off x="2016085" y="1314437"/>
            <a:ext cx="886799" cy="939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359"/>
                </a:lnTo>
                <a:lnTo>
                  <a:pt x="120000" y="120000"/>
                </a:lnTo>
                <a:lnTo>
                  <a:pt x="310" y="104052"/>
                </a:lnTo>
                <a:cubicBezTo>
                  <a:pt x="495" y="69019"/>
                  <a:pt x="-151" y="35032"/>
                  <a:pt x="33" y="0"/>
                </a:cubicBezTo>
                <a:close/>
              </a:path>
            </a:pathLst>
          </a:custGeom>
          <a:solidFill>
            <a:srgbClr val="94BF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 rot="10800000">
            <a:off x="2021437" y="3003323"/>
            <a:ext cx="877499" cy="872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54" y="120000"/>
                </a:lnTo>
                <a:cubicBezTo>
                  <a:pt x="240" y="79812"/>
                  <a:pt x="-132" y="40187"/>
                  <a:pt x="53" y="0"/>
                </a:cubicBezTo>
                <a:lnTo>
                  <a:pt x="120000" y="1676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1985550" y="1413550"/>
            <a:ext cx="477599" cy="3290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893552" y="1692840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1" i="0" u="none" strike="noStrike" cap="none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01</a:t>
            </a:r>
          </a:p>
        </p:txBody>
      </p:sp>
      <p:cxnSp>
        <p:nvCxnSpPr>
          <p:cNvPr id="259" name="Shape 259"/>
          <p:cNvCxnSpPr/>
          <p:nvPr/>
        </p:nvCxnSpPr>
        <p:spPr>
          <a:xfrm>
            <a:off x="4475988" y="1682587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Shape 260"/>
          <p:cNvSpPr txBox="1"/>
          <p:nvPr/>
        </p:nvSpPr>
        <p:spPr>
          <a:xfrm>
            <a:off x="4539993" y="2376363"/>
            <a:ext cx="1454699" cy="44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83333"/>
              </a:lnSpc>
              <a:buSzPct val="25000"/>
              <a:defRPr sz="1200" b="1">
                <a:solidFill>
                  <a:srgbClr val="FFFFFF"/>
                </a:solidFill>
                <a:latin typeface="Nixie One"/>
                <a:ea typeface="Nixie One"/>
                <a:cs typeface="Nixie One"/>
              </a:defRPr>
            </a:lvl1pPr>
          </a:lstStyle>
          <a:p>
            <a:r>
              <a:rPr lang="en" dirty="0">
                <a:sym typeface="Nixie One"/>
              </a:rPr>
              <a:t>Data Extraction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843085" y="2384787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1" i="0" u="none" strike="noStrike" cap="none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02</a:t>
            </a:r>
          </a:p>
        </p:txBody>
      </p:sp>
      <p:cxnSp>
        <p:nvCxnSpPr>
          <p:cNvPr id="262" name="Shape 262"/>
          <p:cNvCxnSpPr/>
          <p:nvPr/>
        </p:nvCxnSpPr>
        <p:spPr>
          <a:xfrm>
            <a:off x="4475987" y="2420358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Shape 263"/>
          <p:cNvSpPr txBox="1"/>
          <p:nvPr/>
        </p:nvSpPr>
        <p:spPr>
          <a:xfrm>
            <a:off x="4539993" y="1722442"/>
            <a:ext cx="2226093" cy="46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buSzPct val="25000"/>
              <a:buNone/>
            </a:pPr>
            <a:r>
              <a:rPr lang="en" sz="12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Objective</a:t>
            </a:r>
            <a:endParaRPr lang="en" sz="1000" dirty="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3878948" y="3151000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03</a:t>
            </a:r>
          </a:p>
        </p:txBody>
      </p:sp>
      <p:cxnSp>
        <p:nvCxnSpPr>
          <p:cNvPr id="265" name="Shape 265"/>
          <p:cNvCxnSpPr/>
          <p:nvPr/>
        </p:nvCxnSpPr>
        <p:spPr>
          <a:xfrm>
            <a:off x="4475988" y="3179384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Shape 266"/>
          <p:cNvSpPr txBox="1"/>
          <p:nvPr/>
        </p:nvSpPr>
        <p:spPr>
          <a:xfrm>
            <a:off x="4531759" y="3094312"/>
            <a:ext cx="1385099" cy="5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buSzPct val="25000"/>
              <a:buNone/>
            </a:pPr>
            <a:r>
              <a:rPr lang="en" sz="12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Processing with NLP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3878948" y="3881600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04</a:t>
            </a:r>
          </a:p>
        </p:txBody>
      </p:sp>
      <p:cxnSp>
        <p:nvCxnSpPr>
          <p:cNvPr id="268" name="Shape 268"/>
          <p:cNvCxnSpPr/>
          <p:nvPr/>
        </p:nvCxnSpPr>
        <p:spPr>
          <a:xfrm>
            <a:off x="4475985" y="3909976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Shape 269"/>
          <p:cNvSpPr txBox="1"/>
          <p:nvPr/>
        </p:nvSpPr>
        <p:spPr>
          <a:xfrm>
            <a:off x="4513588" y="3819350"/>
            <a:ext cx="2226095" cy="5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83333"/>
              </a:lnSpc>
              <a:buSzPct val="25000"/>
              <a:defRPr sz="1200" b="1">
                <a:solidFill>
                  <a:srgbClr val="FFFFFF"/>
                </a:solidFill>
                <a:latin typeface="Nixie One"/>
                <a:ea typeface="Nixie One"/>
                <a:cs typeface="Nixie One"/>
              </a:defRPr>
            </a:lvl1pPr>
          </a:lstStyle>
          <a:p>
            <a:r>
              <a:rPr lang="en" dirty="0">
                <a:sym typeface="Nixie One"/>
              </a:rPr>
              <a:t>Visualization</a:t>
            </a:r>
          </a:p>
        </p:txBody>
      </p:sp>
      <p:sp>
        <p:nvSpPr>
          <p:cNvPr id="270" name="Shape 270"/>
          <p:cNvSpPr/>
          <p:nvPr/>
        </p:nvSpPr>
        <p:spPr>
          <a:xfrm flipH="1">
            <a:off x="3787126" y="1509779"/>
            <a:ext cx="91800" cy="2978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Shape 592"/>
          <p:cNvGrpSpPr/>
          <p:nvPr/>
        </p:nvGrpSpPr>
        <p:grpSpPr>
          <a:xfrm>
            <a:off x="3064411" y="2468366"/>
            <a:ext cx="291276" cy="297380"/>
            <a:chOff x="3951850" y="2985350"/>
            <a:chExt cx="407950" cy="416500"/>
          </a:xfrm>
        </p:grpSpPr>
        <p:sp>
          <p:nvSpPr>
            <p:cNvPr id="50" name="Shape 59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9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9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9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" name="Shape 463"/>
          <p:cNvGrpSpPr/>
          <p:nvPr/>
        </p:nvGrpSpPr>
        <p:grpSpPr>
          <a:xfrm>
            <a:off x="3088270" y="3261774"/>
            <a:ext cx="291276" cy="355197"/>
            <a:chOff x="596350" y="929175"/>
            <a:chExt cx="407950" cy="497475"/>
          </a:xfrm>
        </p:grpSpPr>
        <p:sp>
          <p:nvSpPr>
            <p:cNvPr id="55" name="Shape 46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46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46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46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46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46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47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" name="Shape 633"/>
          <p:cNvGrpSpPr/>
          <p:nvPr/>
        </p:nvGrpSpPr>
        <p:grpSpPr>
          <a:xfrm>
            <a:off x="3133836" y="3995175"/>
            <a:ext cx="313892" cy="227819"/>
            <a:chOff x="4604550" y="3714775"/>
            <a:chExt cx="439625" cy="319075"/>
          </a:xfrm>
        </p:grpSpPr>
        <p:sp>
          <p:nvSpPr>
            <p:cNvPr id="63" name="Shape 634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35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" name="Shape 505"/>
          <p:cNvGrpSpPr/>
          <p:nvPr/>
        </p:nvGrpSpPr>
        <p:grpSpPr>
          <a:xfrm>
            <a:off x="3060967" y="1709939"/>
            <a:ext cx="313892" cy="313892"/>
            <a:chOff x="2594050" y="1631825"/>
            <a:chExt cx="439625" cy="439625"/>
          </a:xfrm>
        </p:grpSpPr>
        <p:sp>
          <p:nvSpPr>
            <p:cNvPr id="66" name="Shape 50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50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50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50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264411" y="1583522"/>
            <a:ext cx="304484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000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5" name="Rounded Rectangle 4"/>
          <p:cNvSpPr/>
          <p:nvPr/>
        </p:nvSpPr>
        <p:spPr>
          <a:xfrm rot="5400000">
            <a:off x="5808893" y="290394"/>
            <a:ext cx="1000940" cy="4458789"/>
          </a:xfrm>
          <a:prstGeom prst="round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5400000">
            <a:off x="5808893" y="-1153035"/>
            <a:ext cx="1000940" cy="4458789"/>
          </a:xfrm>
          <a:prstGeom prst="round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5400000">
            <a:off x="5808893" y="1733823"/>
            <a:ext cx="1000940" cy="4458789"/>
          </a:xfrm>
          <a:prstGeom prst="round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/>
          <p:cNvSpPr/>
          <p:nvPr/>
        </p:nvSpPr>
        <p:spPr>
          <a:xfrm>
            <a:off x="5172891" y="1573294"/>
            <a:ext cx="505097" cy="454734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014754" y="3022845"/>
            <a:ext cx="505097" cy="454734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90851" y="713871"/>
            <a:ext cx="4458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Integration of the building blocks of data analysis and predictive systems- </a:t>
            </a:r>
            <a:r>
              <a:rPr lang="en-US" b="1" dirty="0"/>
              <a:t>Natural Language Processing, Artificial Intelligence, and Visual Analytics.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90851" y="2163422"/>
            <a:ext cx="4458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inspiration behind this paper was the online Question and Answer based site – </a:t>
            </a:r>
            <a:r>
              <a:rPr lang="en-US" b="1" dirty="0" err="1"/>
              <a:t>Quora</a:t>
            </a:r>
            <a:r>
              <a:rPr lang="en-US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9968" y="3612973"/>
            <a:ext cx="4458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paper is a problem-solving strategy to visually display all the suggestions consolidated together.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7" y="3083938"/>
            <a:ext cx="1171232" cy="10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457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257750" y="408805"/>
            <a:ext cx="6116924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/>
              <a:t>Data Extraction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180" y="1542514"/>
            <a:ext cx="76581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is extracted by web scraping the </a:t>
            </a:r>
            <a:r>
              <a:rPr lang="en-US" sz="2000" b="1" dirty="0" err="1"/>
              <a:t>Quora</a:t>
            </a:r>
            <a:r>
              <a:rPr lang="en-US" sz="2000" dirty="0"/>
              <a:t>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a given Question, the number of answers, up-votes for a given answer, person who has answered the question, related questions are extracted.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We plan to extract the data using Python with a module called      </a:t>
            </a:r>
            <a:r>
              <a:rPr lang="en-US" sz="2000" b="1" dirty="0" err="1"/>
              <a:t>BeautifulSoup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data extracted after the web-scraping is stored in a DB.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is used as input for the NLP Analytic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1179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257750" y="408805"/>
            <a:ext cx="6116924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/>
              <a:t>BeautifulSoup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23" y="1437505"/>
            <a:ext cx="7620000" cy="362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95423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265370" y="378325"/>
            <a:ext cx="6116924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/>
              <a:t>NLP - Natural Language 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228" y="1494806"/>
            <a:ext cx="76581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core processing unit, which fetches the extracted data from the Data Base and fed as Input to the NLP unit.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text is processed using the below AI methods to get the overall idea about the answers.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	</a:t>
            </a:r>
          </a:p>
          <a:p>
            <a:pPr marL="573088" lvl="2" indent="341313">
              <a:buFont typeface="Wingdings" panose="05000000000000000000" pitchFamily="2" charset="2"/>
              <a:buChar char="ü"/>
            </a:pPr>
            <a:r>
              <a:rPr lang="en-US" sz="2000">
                <a:sym typeface="Wingdings" panose="05000000000000000000" pitchFamily="2" charset="2"/>
              </a:rPr>
              <a:t>Summarizer</a:t>
            </a:r>
            <a:endParaRPr lang="en-US" sz="2000" dirty="0">
              <a:sym typeface="Wingdings" panose="05000000000000000000" pitchFamily="2" charset="2"/>
            </a:endParaRPr>
          </a:p>
          <a:p>
            <a:pPr marL="573088" lvl="2" indent="341313">
              <a:buFont typeface="Wingdings" panose="05000000000000000000" pitchFamily="2" charset="2"/>
              <a:buChar char="ü"/>
            </a:pPr>
            <a:r>
              <a:rPr lang="en-US" sz="2000" dirty="0" err="1">
                <a:sym typeface="Wingdings" panose="05000000000000000000" pitchFamily="2" charset="2"/>
              </a:rPr>
              <a:t>AutoTag</a:t>
            </a:r>
            <a:endParaRPr lang="en-US" sz="2000" dirty="0">
              <a:sym typeface="Wingdings" panose="05000000000000000000" pitchFamily="2" charset="2"/>
            </a:endParaRPr>
          </a:p>
          <a:p>
            <a:pPr marL="573088" lvl="2" indent="341313">
              <a:buFont typeface="Wingdings" panose="05000000000000000000" pitchFamily="2" charset="2"/>
              <a:buChar char="ü"/>
            </a:pPr>
            <a:r>
              <a:rPr lang="en-US" sz="2000" dirty="0"/>
              <a:t>Identify the type of entity extracted</a:t>
            </a:r>
          </a:p>
          <a:p>
            <a:pPr marL="573088" lvl="2" indent="341313">
              <a:buFont typeface="Wingdings" panose="05000000000000000000" pitchFamily="2" charset="2"/>
              <a:buChar char="ü"/>
            </a:pPr>
            <a:r>
              <a:rPr lang="en-US" sz="2000" dirty="0">
                <a:sym typeface="Wingdings" panose="05000000000000000000" pitchFamily="2" charset="2"/>
              </a:rPr>
              <a:t>Sentiment Analysis </a:t>
            </a:r>
          </a:p>
          <a:p>
            <a:pPr marL="573088" lvl="2" indent="341313">
              <a:buFont typeface="Wingdings" panose="05000000000000000000" pitchFamily="2" charset="2"/>
              <a:buChar char="ü"/>
            </a:pPr>
            <a:r>
              <a:rPr lang="en-US" sz="2000" dirty="0">
                <a:sym typeface="Wingdings" panose="05000000000000000000" pitchFamily="2" charset="2"/>
              </a:rPr>
              <a:t>Tokenizer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	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7610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257750" y="408805"/>
            <a:ext cx="6116924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/>
              <a:t>Algorithms – Word Analysis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4298" y="1523790"/>
            <a:ext cx="82535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Wingdings" panose="05000000000000000000" pitchFamily="2" charset="2"/>
              <a:buChar char="§"/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Summarizer- </a:t>
            </a:r>
            <a:r>
              <a:rPr lang="en-US" b="0" dirty="0">
                <a:solidFill>
                  <a:schemeClr val="tx1"/>
                </a:solidFill>
              </a:rPr>
              <a:t>It is an advanced AI algorithm  for summarizing the text with the option of generating context-controlled summaries.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AutoTag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b="0" dirty="0">
                <a:solidFill>
                  <a:schemeClr val="tx1"/>
                </a:solidFill>
              </a:rPr>
              <a:t> Extracting the important keywords from the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Named entity recognition </a:t>
            </a:r>
            <a:r>
              <a:rPr lang="en-US" b="0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Segregates Name of Person, organization, Location.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Sentiment Analysis </a:t>
            </a:r>
            <a:r>
              <a:rPr lang="en-US" b="0" dirty="0">
                <a:solidFill>
                  <a:schemeClr val="tx1"/>
                </a:solidFill>
                <a:sym typeface="Wingdings" panose="05000000000000000000" pitchFamily="2" charset="2"/>
              </a:rPr>
              <a:t>-  To identify the sentiment of a string of text, from very negative to neutral to very positive.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Tokenizer – </a:t>
            </a:r>
            <a:r>
              <a:rPr lang="en-US" b="0" dirty="0">
                <a:solidFill>
                  <a:schemeClr val="tx1"/>
                </a:solidFill>
              </a:rPr>
              <a:t>Used for break up text into tokens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7868" y="3570136"/>
            <a:ext cx="1264257" cy="38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Summarizer</a:t>
            </a:r>
          </a:p>
        </p:txBody>
      </p:sp>
      <p:sp>
        <p:nvSpPr>
          <p:cNvPr id="3" name="Right Arrow 2"/>
          <p:cNvSpPr/>
          <p:nvPr/>
        </p:nvSpPr>
        <p:spPr>
          <a:xfrm>
            <a:off x="612250" y="3673503"/>
            <a:ext cx="715618" cy="166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2981" y="3419061"/>
            <a:ext cx="9012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  <a:p>
            <a:endParaRPr lang="en-US" dirty="0"/>
          </a:p>
          <a:p>
            <a:r>
              <a:rPr lang="en-US" dirty="0"/>
              <a:t>From DB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617805" y="3633748"/>
            <a:ext cx="587957" cy="206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28160" y="3227224"/>
            <a:ext cx="1216549" cy="112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AutoTag</a:t>
            </a:r>
            <a:r>
              <a:rPr lang="en-US" dirty="0"/>
              <a:t>+ Named entity recognition + Tokenizer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444709" y="3643285"/>
            <a:ext cx="691764" cy="254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36473" y="3210514"/>
            <a:ext cx="1196232" cy="99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Sentimental</a:t>
            </a:r>
          </a:p>
          <a:p>
            <a:pPr algn="ctr"/>
            <a:r>
              <a:rPr lang="en-US" dirty="0"/>
              <a:t>Analysis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6353022" y="3621012"/>
            <a:ext cx="577039" cy="219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0378" y="3327654"/>
            <a:ext cx="1216549" cy="102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30061" y="2670498"/>
            <a:ext cx="1216549" cy="436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Ranking Algorithm</a:t>
            </a:r>
          </a:p>
        </p:txBody>
      </p:sp>
      <p:sp>
        <p:nvSpPr>
          <p:cNvPr id="6" name="Down Arrow 5"/>
          <p:cNvSpPr/>
          <p:nvPr/>
        </p:nvSpPr>
        <p:spPr>
          <a:xfrm>
            <a:off x="7403162" y="3116407"/>
            <a:ext cx="270345" cy="201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395709" y="4362745"/>
            <a:ext cx="270345" cy="201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02052" y="4573992"/>
            <a:ext cx="1678624" cy="45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778651674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Sampled Output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447" y="1451031"/>
            <a:ext cx="3791600" cy="1809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52" y="1513343"/>
            <a:ext cx="3426149" cy="3162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510" y="3601941"/>
            <a:ext cx="3185571" cy="8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7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12496" y="1573294"/>
            <a:ext cx="3531893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4000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5" name="Rounded Rectangle 4"/>
          <p:cNvSpPr/>
          <p:nvPr/>
        </p:nvSpPr>
        <p:spPr>
          <a:xfrm rot="5400000">
            <a:off x="5808893" y="290394"/>
            <a:ext cx="1000940" cy="4458789"/>
          </a:xfrm>
          <a:prstGeom prst="round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5400000">
            <a:off x="5808893" y="-1153035"/>
            <a:ext cx="1000940" cy="4458789"/>
          </a:xfrm>
          <a:prstGeom prst="round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5400000">
            <a:off x="5808893" y="1733823"/>
            <a:ext cx="1000940" cy="4458789"/>
          </a:xfrm>
          <a:prstGeom prst="round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/>
          <p:cNvSpPr/>
          <p:nvPr/>
        </p:nvSpPr>
        <p:spPr>
          <a:xfrm>
            <a:off x="5172891" y="1573294"/>
            <a:ext cx="505097" cy="454734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014754" y="3022845"/>
            <a:ext cx="505097" cy="454734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90851" y="713871"/>
            <a:ext cx="4458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D3 is simple, robust and powerful visualization tool available for Web Applications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90851" y="2163422"/>
            <a:ext cx="4458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 uses HTML, SVG and CSS for customizing the required Visualizations.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9968" y="3612973"/>
            <a:ext cx="4458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make the data interaction through the use of D3.js data driven transformations and transitions.</a:t>
            </a:r>
          </a:p>
        </p:txBody>
      </p:sp>
      <p:sp>
        <p:nvSpPr>
          <p:cNvPr id="12" name="Shape 135"/>
          <p:cNvSpPr txBox="1">
            <a:spLocks noGrp="1"/>
          </p:cNvSpPr>
          <p:nvPr>
            <p:ph type="subTitle" idx="1"/>
          </p:nvPr>
        </p:nvSpPr>
        <p:spPr>
          <a:xfrm>
            <a:off x="795131" y="2961813"/>
            <a:ext cx="1543247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rgbClr val="6C9867"/>
                </a:solidFill>
              </a:rPr>
              <a:t>D3.js</a:t>
            </a:r>
          </a:p>
          <a:p>
            <a:pPr lvl="0" algn="ctr"/>
            <a:r>
              <a:rPr lang="en" dirty="0">
                <a:solidFill>
                  <a:srgbClr val="6C9867"/>
                </a:solidFill>
              </a:rPr>
              <a:t>HTML</a:t>
            </a:r>
          </a:p>
          <a:p>
            <a:pPr lvl="0" algn="ctr"/>
            <a:r>
              <a:rPr lang="en" dirty="0">
                <a:solidFill>
                  <a:srgbClr val="6C9867"/>
                </a:solidFill>
              </a:rPr>
              <a:t>SVG</a:t>
            </a:r>
          </a:p>
          <a:p>
            <a:pPr lvl="0" algn="ctr"/>
            <a:r>
              <a:rPr lang="en" dirty="0">
                <a:solidFill>
                  <a:srgbClr val="6C9867"/>
                </a:solidFill>
              </a:rPr>
              <a:t>XML/JSON</a:t>
            </a:r>
          </a:p>
          <a:p>
            <a:pPr lvl="0" algn="ctr" rtl="0">
              <a:spcBef>
                <a:spcPts val="0"/>
              </a:spcBef>
              <a:buNone/>
            </a:pPr>
            <a:endParaRPr lang="en" dirty="0">
              <a:solidFill>
                <a:srgbClr val="6C98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2157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" grpId="0" animBg="1"/>
      <p:bldP spid="9" grpId="0" animBg="1"/>
    </p:bld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521</Words>
  <Application>Microsoft Office PowerPoint</Application>
  <PresentationFormat>On-screen Show (16:9)</PresentationFormat>
  <Paragraphs>170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Roboto Slab</vt:lpstr>
      <vt:lpstr>Segoe UI Light</vt:lpstr>
      <vt:lpstr>Nixie One</vt:lpstr>
      <vt:lpstr>Arial</vt:lpstr>
      <vt:lpstr>Wingdings</vt:lpstr>
      <vt:lpstr>Warwick template</vt:lpstr>
      <vt:lpstr>Intelligent Text Analyzer and Rating Identifier with Visualization</vt:lpstr>
      <vt:lpstr>AGENDA</vt:lpstr>
      <vt:lpstr>Objective</vt:lpstr>
      <vt:lpstr>Data Extraction</vt:lpstr>
      <vt:lpstr>BeautifulSoup</vt:lpstr>
      <vt:lpstr>NLP - Natural Language processing</vt:lpstr>
      <vt:lpstr>Algorithms – Word Analysis</vt:lpstr>
      <vt:lpstr>Sampled Output</vt:lpstr>
      <vt:lpstr>Data Visualization</vt:lpstr>
      <vt:lpstr>Data Visualization - Word Cloud </vt:lpstr>
      <vt:lpstr>Data Visualization - Heat Map</vt:lpstr>
      <vt:lpstr>Data Visualization - Network Graph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Pooja</dc:creator>
  <cp:lastModifiedBy>Prasanna Kumar Rajendran</cp:lastModifiedBy>
  <cp:revision>105</cp:revision>
  <dcterms:modified xsi:type="dcterms:W3CDTF">2016-06-25T18:11:50Z</dcterms:modified>
</cp:coreProperties>
</file>