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>
        <p:scale>
          <a:sx n="80" d="100"/>
          <a:sy n="80" d="100"/>
        </p:scale>
        <p:origin x="-30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975" y="251460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>
                <a:sym typeface="+mn-ea"/>
              </a:rPr>
              <a:t>lec9-5-MagSEN_LPC-HL-PR-2018-9-12.ppt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01190"/>
            <a:ext cx="9144000" cy="1115060"/>
          </a:xfrm>
        </p:spPr>
        <p:txBody>
          <a:bodyPr/>
          <a:lstStyle/>
          <a:p>
            <a:r>
              <a:rPr lang="en-US" sz="4000" b="1">
                <a:latin typeface="Calibri Light" panose="020F0302020204030204" charset="0"/>
                <a:cs typeface="Calibri Light" panose="020F0302020204030204" charset="0"/>
              </a:rPr>
              <a:t>Magnetic Sensors to LPC1769 Connection</a:t>
            </a:r>
          </a:p>
          <a:p>
            <a:endParaRPr lang="en-US" sz="4000" b="1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14339" name="Text Box 2"/>
          <p:cNvSpPr txBox="1"/>
          <p:nvPr/>
        </p:nvSpPr>
        <p:spPr>
          <a:xfrm>
            <a:off x="2939733" y="3015933"/>
            <a:ext cx="6492875" cy="3200400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/>
          <a:lstStyle>
            <a:lvl1pPr marL="342900" indent="-3429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14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9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/>
              <a:t>CTI One Corporation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/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/>
              <a:t>Version: x0.1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/>
              <a:t>Date: September 2018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/>
              <a:t>Project Lead: Harry Li, Ph.D. 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/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/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/>
              <a:t>Team members:   Prashanth Rajasekar</a:t>
            </a:r>
          </a:p>
          <a:p>
            <a:pPr marL="0" lvl="0" indent="0" algn="ctr" defTabSz="0" eaLnBrk="1">
              <a:spcAft>
                <a:spcPct val="0"/>
              </a:spcAft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/>
              <a:t>					</a:t>
            </a:r>
          </a:p>
          <a:p>
            <a:pPr marL="0" lvl="0" indent="0" algn="ctr" defTabSz="0" eaLnBrk="1">
              <a:spcAft>
                <a:spcPct val="0"/>
              </a:spcAft>
              <a:buClrTx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/>
          </a:p>
          <a:p>
            <a:pPr marL="0" lvl="0" indent="0" algn="ctr" defTabSz="0" eaLnBrk="1">
              <a:spcAft>
                <a:spcPct val="0"/>
              </a:spcAft>
              <a:buClrTx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/>
              <a:t>  </a:t>
            </a:r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Text Box 5"/>
          <p:cNvSpPr txBox="1"/>
          <p:nvPr/>
        </p:nvSpPr>
        <p:spPr>
          <a:xfrm>
            <a:off x="772478" y="6049010"/>
            <a:ext cx="2378075" cy="365125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lIns="90000" tIns="45000" rIns="90000" bIns="45000"/>
          <a:lstStyle>
            <a:lvl1pPr marL="342900" indent="-3429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14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9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0" eaLnBrk="1">
              <a:spcAft>
                <a:spcPct val="0"/>
              </a:spcAft>
              <a:buClrTx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/>
              <a:t>Company confidential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"/>
            <a:ext cx="10515600" cy="109728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b="1"/>
              <a:t>            		LPC1769 ADC pin Layout</a:t>
            </a:r>
          </a:p>
        </p:txBody>
      </p:sp>
      <p:pic>
        <p:nvPicPr>
          <p:cNvPr id="16386" name="Picture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7990" y="280035"/>
            <a:ext cx="695325" cy="6953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Table 3"/>
          <p:cNvGraphicFramePr/>
          <p:nvPr/>
        </p:nvGraphicFramePr>
        <p:xfrm>
          <a:off x="3104515" y="1847850"/>
          <a:ext cx="2447290" cy="4476115"/>
        </p:xfrm>
        <a:graphic>
          <a:graphicData uri="http://schemas.openxmlformats.org/drawingml/2006/table">
            <a:tbl>
              <a:tblPr bandCol="1">
                <a:tableStyleId>{0505E3EF-67EA-436B-97B2-0124C06EBD24}</a:tableStyleId>
              </a:tblPr>
              <a:tblGrid>
                <a:gridCol w="1223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445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Available ADC pins</a:t>
                      </a:r>
                      <a:endParaRPr lang="en-US" altLang="en-US">
                        <a:ln>
                          <a:noFill/>
                        </a:ln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AD0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P0.23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AD1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</a:rPr>
                        <a:t>P0.24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AD2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P0.25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AD3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P0.26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AD4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P1.30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AD5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P1.31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Content Placeholder 4" descr="捕获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4774" r="2493" b="5303"/>
          <a:stretch>
            <a:fillRect/>
          </a:stretch>
        </p:blipFill>
        <p:spPr>
          <a:xfrm rot="5400000">
            <a:off x="6241415" y="2787015"/>
            <a:ext cx="4473575" cy="259524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7788910" y="4004945"/>
            <a:ext cx="0" cy="108000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559675" y="4041775"/>
            <a:ext cx="0" cy="105791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43800" y="5099685"/>
            <a:ext cx="270002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33640" y="4007485"/>
            <a:ext cx="270002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565775" y="2046605"/>
            <a:ext cx="1950085" cy="2524125"/>
          </a:xfrm>
          <a:prstGeom prst="straightConnector1">
            <a:avLst/>
          </a:prstGeom>
          <a:ln w="349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782425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9105" y="1113155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5068570" y="1223010"/>
            <a:ext cx="2743835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>
                <a:latin typeface="Calibri Light" panose="020F0302020204030204" charset="0"/>
                <a:cs typeface="Calibri Light" panose="020F0302020204030204" charset="0"/>
              </a:rPr>
              <a:t>6 ADC pins available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6615430" y="3994059"/>
            <a:ext cx="532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P0.23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6610350" y="4155440"/>
            <a:ext cx="532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P0.24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6604544" y="4312920"/>
            <a:ext cx="532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P0.25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6605270" y="4485640"/>
            <a:ext cx="532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P0.26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6610350" y="4647474"/>
            <a:ext cx="532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P1.30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6604544" y="4800600"/>
            <a:ext cx="532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P1.31</a:t>
            </a:r>
          </a:p>
        </p:txBody>
      </p:sp>
      <p:sp>
        <p:nvSpPr>
          <p:cNvPr id="43" name="Text Box 42"/>
          <p:cNvSpPr txBox="1"/>
          <p:nvPr/>
        </p:nvSpPr>
        <p:spPr>
          <a:xfrm>
            <a:off x="6684645" y="1956435"/>
            <a:ext cx="4711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GND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81010" y="1603375"/>
            <a:ext cx="705485" cy="24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8097520" y="1543050"/>
            <a:ext cx="622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JTAG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213995"/>
            <a:ext cx="10515600" cy="974090"/>
          </a:xfrm>
        </p:spPr>
        <p:txBody>
          <a:bodyPr/>
          <a:lstStyle/>
          <a:p>
            <a:r>
              <a:rPr lang="en-US" b="1">
                <a:sym typeface="+mn-ea"/>
              </a:rPr>
              <a:t>     Magnetic Sensor Connector Pin Locations</a:t>
            </a:r>
            <a:endParaRPr lang="en-US" b="1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6445" y="1069975"/>
            <a:ext cx="3218180" cy="1280160"/>
          </a:xfrm>
          <a:prstGeom prst="rect">
            <a:avLst/>
          </a:prstGeom>
        </p:spPr>
      </p:pic>
      <p:pic>
        <p:nvPicPr>
          <p:cNvPr id="16386" name="Picture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0055" y="365125"/>
            <a:ext cx="695325" cy="695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5" descr="捕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80" y="2304415"/>
            <a:ext cx="9652635" cy="4107180"/>
          </a:xfrm>
          <a:prstGeom prst="rect">
            <a:avLst/>
          </a:prstGeom>
          <a:ln w="603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1242695" y="1527175"/>
            <a:ext cx="22053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Pins available: 1-15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59105" y="1113155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782425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9120" y="213995"/>
            <a:ext cx="10515600" cy="974090"/>
          </a:xfrm>
        </p:spPr>
        <p:txBody>
          <a:bodyPr>
            <a:normAutofit/>
          </a:bodyPr>
          <a:lstStyle/>
          <a:p>
            <a:r>
              <a:rPr lang="en-US" b="1">
                <a:sym typeface="+mn-ea"/>
              </a:rPr>
              <a:t>     Magnetic Sensor 1 Pin Connectivity Table</a:t>
            </a:r>
            <a:endParaRPr lang="en-US" b="1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1835" y="1821815"/>
            <a:ext cx="3218180" cy="1892935"/>
          </a:xfrm>
          <a:prstGeom prst="rect">
            <a:avLst/>
          </a:prstGeom>
        </p:spPr>
      </p:pic>
      <p:pic>
        <p:nvPicPr>
          <p:cNvPr id="16386" name="Picture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0055" y="365125"/>
            <a:ext cx="695325" cy="6953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6" name="Straight Connector 15"/>
          <p:cNvCxnSpPr/>
          <p:nvPr/>
        </p:nvCxnSpPr>
        <p:spPr>
          <a:xfrm>
            <a:off x="459105" y="1113155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9265" y="1113155"/>
            <a:ext cx="5715" cy="558165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59105" y="66935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762105" y="1118235"/>
            <a:ext cx="20320" cy="556133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344420" y="290639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38020" y="289623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29460" y="268287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42820" y="268287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5140" y="289623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766060" y="288607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/>
          <p:nvPr/>
        </p:nvGraphicFramePr>
        <p:xfrm>
          <a:off x="3796665" y="1465580"/>
          <a:ext cx="2967990" cy="4476115"/>
        </p:xfrm>
        <a:graphic>
          <a:graphicData uri="http://schemas.openxmlformats.org/drawingml/2006/table">
            <a:tbl>
              <a:tblPr bandCol="1">
                <a:tableStyleId>{0505E3EF-67EA-436B-97B2-0124C06EBD24}</a:tableStyleId>
              </a:tblPr>
              <a:tblGrid>
                <a:gridCol w="152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b="1">
                          <a:ln>
                            <a:noFill/>
                          </a:ln>
                        </a:rPr>
                        <a:t>MagSen1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b="1">
                          <a:ln>
                            <a:noFill/>
                          </a:ln>
                        </a:rPr>
                        <a:t>LPC1769 Pins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Pin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Pin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</a:rPr>
                        <a:t>EXT_PWR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Pin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P0.23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P0.24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Pin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P0.25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Pin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P0.26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2" name="Content Placeholder 4" descr="捕获"/>
          <p:cNvPicPr>
            <a:picLocks noChangeAspect="1"/>
          </p:cNvPicPr>
          <p:nvPr/>
        </p:nvPicPr>
        <p:blipFill>
          <a:blip r:embed="rId4"/>
          <a:srcRect t="4774" r="2493" b="5303"/>
          <a:stretch>
            <a:fillRect/>
          </a:stretch>
        </p:blipFill>
        <p:spPr>
          <a:xfrm rot="5400000">
            <a:off x="6713855" y="2406015"/>
            <a:ext cx="4473575" cy="259524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8100060" y="166687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00060" y="433387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094980" y="417639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00060" y="402907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105140" y="388175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7053580" y="1282065"/>
            <a:ext cx="291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04380" y="1363345"/>
            <a:ext cx="144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6821805" y="1035050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6857365" y="1207770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171055" y="1361440"/>
            <a:ext cx="5715" cy="182181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167630" y="3168015"/>
            <a:ext cx="20091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750570" y="6173470"/>
            <a:ext cx="1057885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Input Data from MagSen1</a:t>
            </a:r>
            <a:r>
              <a:rPr lang="zh-CN" altLang="en-US" dirty="0"/>
              <a:t>： </a:t>
            </a:r>
            <a:r>
              <a:rPr lang="en-US" altLang="zh-CN" dirty="0" err="1"/>
              <a:t>TrackDetected</a:t>
            </a:r>
            <a:r>
              <a:rPr lang="zh-CN" altLang="en-US" dirty="0"/>
              <a:t>，</a:t>
            </a:r>
            <a:r>
              <a:rPr lang="en-US" altLang="zh-CN"/>
              <a:t>Voltage 0V-3V</a:t>
            </a:r>
            <a:r>
              <a:rPr lang="zh-CN" altLang="en-US" dirty="0"/>
              <a:t>，</a:t>
            </a:r>
            <a:r>
              <a:rPr lang="en-US" altLang="zh-CN" dirty="0" err="1"/>
              <a:t>Left_Marker_detection</a:t>
            </a:r>
            <a:r>
              <a:rPr lang="en-US" altLang="zh-CN" dirty="0"/>
              <a:t>, </a:t>
            </a:r>
            <a:r>
              <a:rPr lang="en-US" altLang="zh-CN" dirty="0" err="1"/>
              <a:t>Right_Marker_detection</a:t>
            </a:r>
            <a:endParaRPr lang="en-US" altLang="zh-CN" dirty="0"/>
          </a:p>
        </p:txBody>
      </p:sp>
      <p:sp>
        <p:nvSpPr>
          <p:cNvPr id="37" name="Text Box 36"/>
          <p:cNvSpPr txBox="1"/>
          <p:nvPr/>
        </p:nvSpPr>
        <p:spPr>
          <a:xfrm>
            <a:off x="7118350" y="3791585"/>
            <a:ext cx="532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P0.23</a:t>
            </a:r>
          </a:p>
        </p:txBody>
      </p:sp>
      <p:sp>
        <p:nvSpPr>
          <p:cNvPr id="38" name="Text Box 37"/>
          <p:cNvSpPr txBox="1"/>
          <p:nvPr/>
        </p:nvSpPr>
        <p:spPr>
          <a:xfrm>
            <a:off x="7113270" y="3942080"/>
            <a:ext cx="532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P0.24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7118350" y="4114800"/>
            <a:ext cx="532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P0.25</a:t>
            </a:r>
          </a:p>
        </p:txBody>
      </p:sp>
      <p:sp>
        <p:nvSpPr>
          <p:cNvPr id="40" name="Text Box 39"/>
          <p:cNvSpPr txBox="1"/>
          <p:nvPr/>
        </p:nvSpPr>
        <p:spPr>
          <a:xfrm>
            <a:off x="7123430" y="4272280"/>
            <a:ext cx="532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P0.26</a:t>
            </a:r>
          </a:p>
        </p:txBody>
      </p:sp>
      <p:sp>
        <p:nvSpPr>
          <p:cNvPr id="43" name="Text Box 42"/>
          <p:cNvSpPr txBox="1"/>
          <p:nvPr/>
        </p:nvSpPr>
        <p:spPr>
          <a:xfrm>
            <a:off x="7218045" y="1560195"/>
            <a:ext cx="4711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GND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526145" y="1174115"/>
            <a:ext cx="735965" cy="276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8618220" y="1128395"/>
            <a:ext cx="622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JTAG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9120" y="213995"/>
            <a:ext cx="10515600" cy="974090"/>
          </a:xfrm>
        </p:spPr>
        <p:txBody>
          <a:bodyPr>
            <a:normAutofit/>
          </a:bodyPr>
          <a:lstStyle/>
          <a:p>
            <a:r>
              <a:rPr lang="en-US" b="1">
                <a:sym typeface="+mn-ea"/>
              </a:rPr>
              <a:t>     Magnetic Sensor 1 Physical connection</a:t>
            </a:r>
            <a:endParaRPr lang="en-US" b="1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47961" y="1669415"/>
            <a:ext cx="3218180" cy="1892935"/>
          </a:xfrm>
          <a:prstGeom prst="rect">
            <a:avLst/>
          </a:prstGeom>
        </p:spPr>
      </p:pic>
      <p:pic>
        <p:nvPicPr>
          <p:cNvPr id="16386" name="Picture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0055" y="365125"/>
            <a:ext cx="695325" cy="6953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6" name="Straight Connector 15"/>
          <p:cNvCxnSpPr/>
          <p:nvPr/>
        </p:nvCxnSpPr>
        <p:spPr>
          <a:xfrm>
            <a:off x="459105" y="1113155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9265" y="1113155"/>
            <a:ext cx="5715" cy="558165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59105" y="66935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762105" y="1118235"/>
            <a:ext cx="20320" cy="556133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184900" y="275399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78500" y="274383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9940" y="253047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83300" y="253047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95620" y="274383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06540" y="273367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129020" y="1543050"/>
            <a:ext cx="0" cy="1005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27115" y="1527810"/>
            <a:ext cx="691515" cy="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20740" y="1532890"/>
            <a:ext cx="0" cy="1005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340350" y="1527175"/>
            <a:ext cx="596900" cy="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6839585" y="1342390"/>
            <a:ext cx="3166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P0.23 - LPC_ADC_INPUT (0V-3V)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4747895" y="133794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GND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4885690" y="3774440"/>
            <a:ext cx="73850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638800" y="2848610"/>
            <a:ext cx="3175" cy="94107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3815715" y="3554095"/>
            <a:ext cx="1083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EXT_PWR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5824220" y="2851150"/>
            <a:ext cx="0" cy="14243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49" descr="downlo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617029" y="4258310"/>
            <a:ext cx="405765" cy="405765"/>
          </a:xfrm>
          <a:prstGeom prst="rect">
            <a:avLst/>
          </a:prstGeom>
        </p:spPr>
      </p:pic>
      <p:pic>
        <p:nvPicPr>
          <p:cNvPr id="51" name="Picture 50" descr="downlo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605780" y="4922520"/>
            <a:ext cx="405765" cy="405765"/>
          </a:xfrm>
          <a:prstGeom prst="rect">
            <a:avLst/>
          </a:prstGeom>
        </p:spPr>
      </p:pic>
      <p:pic>
        <p:nvPicPr>
          <p:cNvPr id="52" name="Picture 51" descr="downlo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022340" y="4942840"/>
            <a:ext cx="405765" cy="405765"/>
          </a:xfrm>
          <a:prstGeom prst="rect">
            <a:avLst/>
          </a:prstGeom>
        </p:spPr>
      </p:pic>
      <p:pic>
        <p:nvPicPr>
          <p:cNvPr id="53" name="Picture 52" descr="downlo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438900" y="4277360"/>
            <a:ext cx="405765" cy="405765"/>
          </a:xfrm>
          <a:prstGeom prst="rect">
            <a:avLst/>
          </a:prstGeom>
        </p:spPr>
      </p:pic>
      <p:pic>
        <p:nvPicPr>
          <p:cNvPr id="54" name="Picture 53" descr="downlo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017260" y="4282440"/>
            <a:ext cx="405765" cy="405765"/>
          </a:xfrm>
          <a:prstGeom prst="rect">
            <a:avLst/>
          </a:prstGeom>
        </p:spPr>
      </p:pic>
      <p:pic>
        <p:nvPicPr>
          <p:cNvPr id="55" name="Picture 54" descr="downlo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449060" y="4927600"/>
            <a:ext cx="405765" cy="405765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5816600" y="4643755"/>
            <a:ext cx="0" cy="2832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233160" y="4664075"/>
            <a:ext cx="0" cy="2832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649720" y="4669155"/>
            <a:ext cx="0" cy="2832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25540" y="2871470"/>
            <a:ext cx="0" cy="14243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657340" y="2846070"/>
            <a:ext cx="0" cy="14243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821680" y="5319395"/>
            <a:ext cx="0" cy="2832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223000" y="5324475"/>
            <a:ext cx="0" cy="2832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654800" y="5329555"/>
            <a:ext cx="0" cy="2832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Picture 65" descr="download (1)"/>
          <p:cNvPicPr>
            <a:picLocks noChangeAspect="1"/>
          </p:cNvPicPr>
          <p:nvPr/>
        </p:nvPicPr>
        <p:blipFill>
          <a:blip r:embed="rId5"/>
          <a:srcRect t="9170"/>
          <a:stretch>
            <a:fillRect/>
          </a:stretch>
        </p:blipFill>
        <p:spPr>
          <a:xfrm>
            <a:off x="5629275" y="5610225"/>
            <a:ext cx="405130" cy="394335"/>
          </a:xfrm>
          <a:prstGeom prst="rect">
            <a:avLst/>
          </a:prstGeom>
        </p:spPr>
      </p:pic>
      <p:pic>
        <p:nvPicPr>
          <p:cNvPr id="67" name="Picture 66" descr="download (1)"/>
          <p:cNvPicPr>
            <a:picLocks noChangeAspect="1"/>
          </p:cNvPicPr>
          <p:nvPr/>
        </p:nvPicPr>
        <p:blipFill>
          <a:blip r:embed="rId5"/>
          <a:srcRect t="9170"/>
          <a:stretch>
            <a:fillRect/>
          </a:stretch>
        </p:blipFill>
        <p:spPr>
          <a:xfrm>
            <a:off x="6045835" y="5615305"/>
            <a:ext cx="400050" cy="389255"/>
          </a:xfrm>
          <a:prstGeom prst="rect">
            <a:avLst/>
          </a:prstGeom>
        </p:spPr>
      </p:pic>
      <p:pic>
        <p:nvPicPr>
          <p:cNvPr id="68" name="Picture 67" descr="download (1)"/>
          <p:cNvPicPr>
            <a:picLocks noChangeAspect="1"/>
          </p:cNvPicPr>
          <p:nvPr/>
        </p:nvPicPr>
        <p:blipFill>
          <a:blip r:embed="rId5"/>
          <a:srcRect t="9170"/>
          <a:stretch>
            <a:fillRect/>
          </a:stretch>
        </p:blipFill>
        <p:spPr>
          <a:xfrm>
            <a:off x="6462395" y="5605145"/>
            <a:ext cx="410210" cy="399415"/>
          </a:xfrm>
          <a:prstGeom prst="rect">
            <a:avLst/>
          </a:prstGeom>
        </p:spPr>
      </p:pic>
      <p:cxnSp>
        <p:nvCxnSpPr>
          <p:cNvPr id="70" name="Straight Arrow Connector 69"/>
          <p:cNvCxnSpPr/>
          <p:nvPr/>
        </p:nvCxnSpPr>
        <p:spPr>
          <a:xfrm flipH="1">
            <a:off x="4791710" y="4748530"/>
            <a:ext cx="1021080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 Box 70"/>
          <p:cNvSpPr txBox="1"/>
          <p:nvPr/>
        </p:nvSpPr>
        <p:spPr>
          <a:xfrm>
            <a:off x="2686685" y="456438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P0.24- Tape Detector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645275" y="4811395"/>
            <a:ext cx="105283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7839710" y="4653915"/>
            <a:ext cx="27705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P0.25- Left Marker Detector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6221095" y="4779645"/>
            <a:ext cx="18000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398169" y="4779010"/>
            <a:ext cx="1367155" cy="78930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76"/>
          <p:cNvSpPr txBox="1"/>
          <p:nvPr/>
        </p:nvSpPr>
        <p:spPr>
          <a:xfrm>
            <a:off x="7829550" y="5314315"/>
            <a:ext cx="292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P0.26- Right Marker Detector</a:t>
            </a:r>
          </a:p>
        </p:txBody>
      </p:sp>
      <p:sp>
        <p:nvSpPr>
          <p:cNvPr id="78" name="Text Box 77"/>
          <p:cNvSpPr txBox="1"/>
          <p:nvPr/>
        </p:nvSpPr>
        <p:spPr>
          <a:xfrm>
            <a:off x="5953760" y="5966460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GND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82A30-279D-B941-95A3-26DDC9538050}"/>
              </a:ext>
            </a:extLst>
          </p:cNvPr>
          <p:cNvSpPr/>
          <p:nvPr/>
        </p:nvSpPr>
        <p:spPr>
          <a:xfrm>
            <a:off x="5370828" y="4264298"/>
            <a:ext cx="4475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0794C8-F835-7248-88F6-DA37F32CC767}"/>
              </a:ext>
            </a:extLst>
          </p:cNvPr>
          <p:cNvSpPr/>
          <p:nvPr/>
        </p:nvSpPr>
        <p:spPr>
          <a:xfrm>
            <a:off x="5806257" y="4264298"/>
            <a:ext cx="4475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919E29-F956-D048-962C-97F35D5B2B1A}"/>
              </a:ext>
            </a:extLst>
          </p:cNvPr>
          <p:cNvSpPr/>
          <p:nvPr/>
        </p:nvSpPr>
        <p:spPr>
          <a:xfrm>
            <a:off x="6633575" y="4264298"/>
            <a:ext cx="4475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5189D7-B613-1B43-94E8-99649395AAC1}"/>
              </a:ext>
            </a:extLst>
          </p:cNvPr>
          <p:cNvSpPr/>
          <p:nvPr/>
        </p:nvSpPr>
        <p:spPr>
          <a:xfrm>
            <a:off x="5362724" y="4905889"/>
            <a:ext cx="4475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2K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DABBC27-F344-9149-B3A0-7DA268415445}"/>
              </a:ext>
            </a:extLst>
          </p:cNvPr>
          <p:cNvSpPr/>
          <p:nvPr/>
        </p:nvSpPr>
        <p:spPr>
          <a:xfrm>
            <a:off x="5798150" y="4916775"/>
            <a:ext cx="4475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2K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E0B7EC-D0E4-D545-B3F9-6566AD3045A3}"/>
              </a:ext>
            </a:extLst>
          </p:cNvPr>
          <p:cNvSpPr/>
          <p:nvPr/>
        </p:nvSpPr>
        <p:spPr>
          <a:xfrm>
            <a:off x="6636352" y="4916775"/>
            <a:ext cx="4475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2K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9120" y="213995"/>
            <a:ext cx="10515600" cy="974090"/>
          </a:xfrm>
        </p:spPr>
        <p:txBody>
          <a:bodyPr>
            <a:normAutofit/>
          </a:bodyPr>
          <a:lstStyle/>
          <a:p>
            <a:r>
              <a:rPr lang="en-US" b="1">
                <a:sym typeface="+mn-ea"/>
              </a:rPr>
              <a:t>     Magnetic Sensor 2 Pin Connectivity Table</a:t>
            </a:r>
            <a:endParaRPr lang="en-US" b="1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1835" y="1821815"/>
            <a:ext cx="3218180" cy="1892935"/>
          </a:xfrm>
          <a:prstGeom prst="rect">
            <a:avLst/>
          </a:prstGeom>
        </p:spPr>
      </p:pic>
      <p:pic>
        <p:nvPicPr>
          <p:cNvPr id="16386" name="Picture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9095" y="365125"/>
            <a:ext cx="695325" cy="6953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6" name="Straight Connector 15"/>
          <p:cNvCxnSpPr/>
          <p:nvPr/>
        </p:nvCxnSpPr>
        <p:spPr>
          <a:xfrm>
            <a:off x="459105" y="1113155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9265" y="1113155"/>
            <a:ext cx="5715" cy="552069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59105" y="66173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1777345" y="1118235"/>
            <a:ext cx="5080" cy="550037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938020" y="289623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29460" y="268287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42820" y="268287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55140" y="289623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/>
          <p:nvPr/>
        </p:nvGraphicFramePr>
        <p:xfrm>
          <a:off x="3853815" y="1511300"/>
          <a:ext cx="2967990" cy="4476750"/>
        </p:xfrm>
        <a:graphic>
          <a:graphicData uri="http://schemas.openxmlformats.org/drawingml/2006/table">
            <a:tbl>
              <a:tblPr bandCol="1">
                <a:tableStyleId>{0505E3EF-67EA-436B-97B2-0124C06EBD24}</a:tableStyleId>
              </a:tblPr>
              <a:tblGrid>
                <a:gridCol w="151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53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b="1">
                          <a:ln>
                            <a:noFill/>
                          </a:ln>
                        </a:rPr>
                        <a:t>MagSen1 Pins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b="1">
                          <a:ln>
                            <a:noFill/>
                          </a:ln>
                        </a:rPr>
                        <a:t>LPC1769 Pins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Pin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Pin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</a:rPr>
                        <a:t>EXT_PWR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Pin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P1.30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n>
                            <a:noFill/>
                          </a:ln>
                        </a:rPr>
                        <a:t>P1.31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2" name="Content Placeholder 4" descr="捕获"/>
          <p:cNvPicPr>
            <a:picLocks noChangeAspect="1"/>
          </p:cNvPicPr>
          <p:nvPr/>
        </p:nvPicPr>
        <p:blipFill>
          <a:blip r:embed="rId4"/>
          <a:srcRect t="4774" r="2493" b="5303"/>
          <a:stretch>
            <a:fillRect/>
          </a:stretch>
        </p:blipFill>
        <p:spPr>
          <a:xfrm rot="5400000">
            <a:off x="6713855" y="2421255"/>
            <a:ext cx="4473575" cy="259524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8100060" y="171259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00060" y="453199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094980" y="469455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7053580" y="1282065"/>
            <a:ext cx="291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04380" y="1409065"/>
            <a:ext cx="144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6821805" y="1035050"/>
            <a:ext cx="296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6857365" y="1238250"/>
            <a:ext cx="252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160895" y="1407160"/>
            <a:ext cx="10160" cy="2435225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167630" y="3838575"/>
            <a:ext cx="20091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750570" y="6173470"/>
            <a:ext cx="571881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Input Data from MagSen2</a:t>
            </a:r>
            <a:r>
              <a:rPr lang="zh-CN" altLang="en-US"/>
              <a:t>： </a:t>
            </a:r>
            <a:r>
              <a:rPr lang="en-US" altLang="zh-CN"/>
              <a:t>TrackDetected</a:t>
            </a:r>
            <a:r>
              <a:rPr lang="zh-CN" altLang="en-US"/>
              <a:t>，</a:t>
            </a:r>
            <a:r>
              <a:rPr lang="en-US" altLang="zh-CN"/>
              <a:t>Voltage 1V-3V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7148830" y="4450080"/>
            <a:ext cx="532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P1.30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153910" y="4622800"/>
            <a:ext cx="532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P1.31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7211060" y="1606550"/>
            <a:ext cx="4711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GND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479790" y="1174115"/>
            <a:ext cx="736600" cy="30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8542655" y="1144270"/>
            <a:ext cx="622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JTAG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E1B1C3-55FE-4744-8926-DE36E4AC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213995"/>
            <a:ext cx="10515600" cy="974090"/>
          </a:xfrm>
        </p:spPr>
        <p:txBody>
          <a:bodyPr>
            <a:normAutofit/>
          </a:bodyPr>
          <a:lstStyle/>
          <a:p>
            <a:r>
              <a:rPr lang="en-US" b="1" dirty="0">
                <a:sym typeface="+mn-ea"/>
              </a:rPr>
              <a:t>     Magnetic Sensor 2 Physical connection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363005-2770-0341-95FE-F8A3016061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37075" y="1669415"/>
            <a:ext cx="3218180" cy="189293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83A529D-3C0B-DC4E-9AC0-E5BED6E45D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0055" y="365125"/>
            <a:ext cx="695325" cy="6953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82AACA-CF26-9F41-9B29-FA3802741D42}"/>
              </a:ext>
            </a:extLst>
          </p:cNvPr>
          <p:cNvCxnSpPr/>
          <p:nvPr/>
        </p:nvCxnSpPr>
        <p:spPr>
          <a:xfrm>
            <a:off x="459105" y="1113155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9694BA-02A2-3142-AC96-629995BA8581}"/>
              </a:ext>
            </a:extLst>
          </p:cNvPr>
          <p:cNvCxnSpPr/>
          <p:nvPr/>
        </p:nvCxnSpPr>
        <p:spPr>
          <a:xfrm>
            <a:off x="469265" y="1113155"/>
            <a:ext cx="5715" cy="558165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25BBB4-712A-DB4B-A40D-F3DAB25F0718}"/>
              </a:ext>
            </a:extLst>
          </p:cNvPr>
          <p:cNvCxnSpPr/>
          <p:nvPr/>
        </p:nvCxnSpPr>
        <p:spPr>
          <a:xfrm flipH="1">
            <a:off x="459105" y="66935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E9811D-B657-F641-88D5-E6C5FD6174A8}"/>
              </a:ext>
            </a:extLst>
          </p:cNvPr>
          <p:cNvCxnSpPr/>
          <p:nvPr/>
        </p:nvCxnSpPr>
        <p:spPr>
          <a:xfrm flipH="1">
            <a:off x="11762105" y="1118235"/>
            <a:ext cx="20320" cy="556133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9C2DBE0-EFBF-0848-9897-290BB16B044F}"/>
              </a:ext>
            </a:extLst>
          </p:cNvPr>
          <p:cNvSpPr/>
          <p:nvPr/>
        </p:nvSpPr>
        <p:spPr>
          <a:xfrm>
            <a:off x="5778500" y="274383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E991913-81F0-6543-AD2F-6B2246412778}"/>
              </a:ext>
            </a:extLst>
          </p:cNvPr>
          <p:cNvSpPr/>
          <p:nvPr/>
        </p:nvSpPr>
        <p:spPr>
          <a:xfrm>
            <a:off x="5869940" y="253047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801BDD-337F-4646-AB5E-274DD6E96F42}"/>
              </a:ext>
            </a:extLst>
          </p:cNvPr>
          <p:cNvSpPr/>
          <p:nvPr/>
        </p:nvSpPr>
        <p:spPr>
          <a:xfrm>
            <a:off x="6083300" y="253047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8CF847-2256-A54E-A951-E0E795DB0EEE}"/>
              </a:ext>
            </a:extLst>
          </p:cNvPr>
          <p:cNvSpPr/>
          <p:nvPr/>
        </p:nvSpPr>
        <p:spPr>
          <a:xfrm>
            <a:off x="5595620" y="2743835"/>
            <a:ext cx="107315" cy="12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D6ACD9-D39C-4D49-9865-BA69DB2A5EDA}"/>
              </a:ext>
            </a:extLst>
          </p:cNvPr>
          <p:cNvCxnSpPr/>
          <p:nvPr/>
        </p:nvCxnSpPr>
        <p:spPr>
          <a:xfrm flipV="1">
            <a:off x="6129020" y="1543050"/>
            <a:ext cx="0" cy="1005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270305-2445-EB4C-837F-6D9B6A0C20A4}"/>
              </a:ext>
            </a:extLst>
          </p:cNvPr>
          <p:cNvCxnSpPr/>
          <p:nvPr/>
        </p:nvCxnSpPr>
        <p:spPr>
          <a:xfrm>
            <a:off x="6127115" y="1527810"/>
            <a:ext cx="691515" cy="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715599-40A4-DA44-A000-F1E10A8BDF01}"/>
              </a:ext>
            </a:extLst>
          </p:cNvPr>
          <p:cNvCxnSpPr/>
          <p:nvPr/>
        </p:nvCxnSpPr>
        <p:spPr>
          <a:xfrm flipV="1">
            <a:off x="5920740" y="1532890"/>
            <a:ext cx="0" cy="1005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BFBB63-DA1D-9349-AD75-8B5CA2B9E4BA}"/>
              </a:ext>
            </a:extLst>
          </p:cNvPr>
          <p:cNvCxnSpPr/>
          <p:nvPr/>
        </p:nvCxnSpPr>
        <p:spPr>
          <a:xfrm flipH="1">
            <a:off x="5340350" y="1527175"/>
            <a:ext cx="596900" cy="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Box 24">
            <a:extLst>
              <a:ext uri="{FF2B5EF4-FFF2-40B4-BE49-F238E27FC236}">
                <a16:creationId xmlns:a16="http://schemas.microsoft.com/office/drawing/2014/main" id="{40C32D1A-E6AD-FB46-892E-6A0392457AE3}"/>
              </a:ext>
            </a:extLst>
          </p:cNvPr>
          <p:cNvSpPr txBox="1"/>
          <p:nvPr/>
        </p:nvSpPr>
        <p:spPr>
          <a:xfrm>
            <a:off x="6839585" y="1342390"/>
            <a:ext cx="319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P1.30 - LPC_ADC_INPUT (0V-3V)</a:t>
            </a:r>
          </a:p>
        </p:txBody>
      </p:sp>
      <p:sp>
        <p:nvSpPr>
          <p:cNvPr id="23" name="Text Box 33">
            <a:extLst>
              <a:ext uri="{FF2B5EF4-FFF2-40B4-BE49-F238E27FC236}">
                <a16:creationId xmlns:a16="http://schemas.microsoft.com/office/drawing/2014/main" id="{F167019F-1C7F-8641-A6CF-049E25EE09E7}"/>
              </a:ext>
            </a:extLst>
          </p:cNvPr>
          <p:cNvSpPr txBox="1"/>
          <p:nvPr/>
        </p:nvSpPr>
        <p:spPr>
          <a:xfrm>
            <a:off x="4747895" y="1337945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C93A2D-9BAA-8E40-8A1F-284F5FB6A1B3}"/>
              </a:ext>
            </a:extLst>
          </p:cNvPr>
          <p:cNvCxnSpPr/>
          <p:nvPr/>
        </p:nvCxnSpPr>
        <p:spPr>
          <a:xfrm flipH="1">
            <a:off x="4885690" y="3774440"/>
            <a:ext cx="73850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AB675E-707D-0D48-8845-CB1D50650BDD}"/>
              </a:ext>
            </a:extLst>
          </p:cNvPr>
          <p:cNvCxnSpPr/>
          <p:nvPr/>
        </p:nvCxnSpPr>
        <p:spPr>
          <a:xfrm flipV="1">
            <a:off x="5638800" y="2848610"/>
            <a:ext cx="3175" cy="94107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Box 47">
            <a:extLst>
              <a:ext uri="{FF2B5EF4-FFF2-40B4-BE49-F238E27FC236}">
                <a16:creationId xmlns:a16="http://schemas.microsoft.com/office/drawing/2014/main" id="{1F0CBA36-7238-504D-BE20-377A714A9E9E}"/>
              </a:ext>
            </a:extLst>
          </p:cNvPr>
          <p:cNvSpPr txBox="1"/>
          <p:nvPr/>
        </p:nvSpPr>
        <p:spPr>
          <a:xfrm>
            <a:off x="3485580" y="356235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EXT_PWR 12V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AC81B0-D23C-F440-B7EB-2BF246EB3ADD}"/>
              </a:ext>
            </a:extLst>
          </p:cNvPr>
          <p:cNvCxnSpPr/>
          <p:nvPr/>
        </p:nvCxnSpPr>
        <p:spPr>
          <a:xfrm>
            <a:off x="5824220" y="2851150"/>
            <a:ext cx="0" cy="14243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 descr="download">
            <a:extLst>
              <a:ext uri="{FF2B5EF4-FFF2-40B4-BE49-F238E27FC236}">
                <a16:creationId xmlns:a16="http://schemas.microsoft.com/office/drawing/2014/main" id="{278D1649-3073-5F47-A089-DD543462E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615940" y="4246880"/>
            <a:ext cx="405765" cy="405765"/>
          </a:xfrm>
          <a:prstGeom prst="rect">
            <a:avLst/>
          </a:prstGeom>
        </p:spPr>
      </p:pic>
      <p:pic>
        <p:nvPicPr>
          <p:cNvPr id="29" name="Picture 28" descr="download">
            <a:extLst>
              <a:ext uri="{FF2B5EF4-FFF2-40B4-BE49-F238E27FC236}">
                <a16:creationId xmlns:a16="http://schemas.microsoft.com/office/drawing/2014/main" id="{53BBAE13-B72F-DA42-A61D-5435DD3BC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605780" y="4922520"/>
            <a:ext cx="405765" cy="40576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117CC3-82B2-1946-90FA-B7CF591B7F85}"/>
              </a:ext>
            </a:extLst>
          </p:cNvPr>
          <p:cNvCxnSpPr/>
          <p:nvPr/>
        </p:nvCxnSpPr>
        <p:spPr>
          <a:xfrm>
            <a:off x="5816600" y="4643755"/>
            <a:ext cx="0" cy="2832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60D15B-EF88-FD49-B646-D578E07B23AC}"/>
              </a:ext>
            </a:extLst>
          </p:cNvPr>
          <p:cNvCxnSpPr/>
          <p:nvPr/>
        </p:nvCxnSpPr>
        <p:spPr>
          <a:xfrm>
            <a:off x="5821680" y="5319395"/>
            <a:ext cx="0" cy="2832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 descr="download (1)">
            <a:extLst>
              <a:ext uri="{FF2B5EF4-FFF2-40B4-BE49-F238E27FC236}">
                <a16:creationId xmlns:a16="http://schemas.microsoft.com/office/drawing/2014/main" id="{7C95852E-E55F-4B4D-BA2B-997DA009573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170"/>
          <a:stretch>
            <a:fillRect/>
          </a:stretch>
        </p:blipFill>
        <p:spPr>
          <a:xfrm>
            <a:off x="5629275" y="5610225"/>
            <a:ext cx="405130" cy="39433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8F26F07-F991-D542-81CC-C518A317B48F}"/>
              </a:ext>
            </a:extLst>
          </p:cNvPr>
          <p:cNvCxnSpPr/>
          <p:nvPr/>
        </p:nvCxnSpPr>
        <p:spPr>
          <a:xfrm flipH="1">
            <a:off x="4791710" y="4748530"/>
            <a:ext cx="1021080" cy="0"/>
          </a:xfrm>
          <a:prstGeom prst="straightConnector1">
            <a:avLst/>
          </a:prstGeom>
          <a:ln w="2222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 Box 70">
            <a:extLst>
              <a:ext uri="{FF2B5EF4-FFF2-40B4-BE49-F238E27FC236}">
                <a16:creationId xmlns:a16="http://schemas.microsoft.com/office/drawing/2014/main" id="{FBF98B2C-FB64-724D-B98B-7E1F9C2C0E19}"/>
              </a:ext>
            </a:extLst>
          </p:cNvPr>
          <p:cNvSpPr txBox="1"/>
          <p:nvPr/>
        </p:nvSpPr>
        <p:spPr>
          <a:xfrm>
            <a:off x="2686685" y="4564380"/>
            <a:ext cx="215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P1.31- Tape Detector</a:t>
            </a:r>
          </a:p>
        </p:txBody>
      </p:sp>
      <p:sp>
        <p:nvSpPr>
          <p:cNvPr id="52" name="Text Box 77">
            <a:extLst>
              <a:ext uri="{FF2B5EF4-FFF2-40B4-BE49-F238E27FC236}">
                <a16:creationId xmlns:a16="http://schemas.microsoft.com/office/drawing/2014/main" id="{AB88ECA1-EDDF-0F49-BEF7-2E584AFFFB91}"/>
              </a:ext>
            </a:extLst>
          </p:cNvPr>
          <p:cNvSpPr txBox="1"/>
          <p:nvPr/>
        </p:nvSpPr>
        <p:spPr>
          <a:xfrm>
            <a:off x="5953760" y="5966460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EFFA46-E07A-504E-9999-05436A9C2FBD}"/>
              </a:ext>
            </a:extLst>
          </p:cNvPr>
          <p:cNvSpPr/>
          <p:nvPr/>
        </p:nvSpPr>
        <p:spPr>
          <a:xfrm>
            <a:off x="5871573" y="4231640"/>
            <a:ext cx="4475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256BA8-5AA5-034B-ABC3-EAA725EE828C}"/>
              </a:ext>
            </a:extLst>
          </p:cNvPr>
          <p:cNvSpPr/>
          <p:nvPr/>
        </p:nvSpPr>
        <p:spPr>
          <a:xfrm>
            <a:off x="5885238" y="4862345"/>
            <a:ext cx="4475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2K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335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5981</TotalTime>
  <Words>240</Words>
  <Application>Microsoft Macintosh PowerPoint</Application>
  <PresentationFormat>Widescreen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Times New Roman</vt:lpstr>
      <vt:lpstr>Office Theme</vt:lpstr>
      <vt:lpstr>lec9-5-MagSEN_LPC-HL-PR-2018-9-12.ppt</vt:lpstr>
      <vt:lpstr>              LPC1769 ADC pin Layout</vt:lpstr>
      <vt:lpstr>     Magnetic Sensor Connector Pin Locations</vt:lpstr>
      <vt:lpstr>     Magnetic Sensor 1 Pin Connectivity Table</vt:lpstr>
      <vt:lpstr>     Magnetic Sensor 1 Physical connection</vt:lpstr>
      <vt:lpstr>     Magnetic Sensor 2 Pin Connectivity Table</vt:lpstr>
      <vt:lpstr>     Magnetic Sensor 2 Physical connection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lec9-5-MagSEN_LPC_Connection-HL-PR-2018-9-7.ppt</dc:title>
  <dc:creator>windows</dc:creator>
  <cp:lastModifiedBy>PRASHANTH RAJASEKAR</cp:lastModifiedBy>
  <cp:revision>63</cp:revision>
  <dcterms:created xsi:type="dcterms:W3CDTF">2018-09-12T19:22:06Z</dcterms:created>
  <dcterms:modified xsi:type="dcterms:W3CDTF">2018-10-18T03:21:44Z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