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4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E389-76C0-9349-9A69-11B67590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80EA-7068-5F44-90AB-3568E76F1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68D6-1AA9-5E4D-AAB0-106B4443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CB48-0006-8049-B8FB-6FDA78CA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D0DA-34FE-9F40-95D9-59F60997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44A7-DA51-1749-8874-64593B5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B0B0C-2AA9-7945-8136-81687AB5E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822C-D38C-D444-A429-2BED21EF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4716-7534-1B4D-95E3-EFCA27EE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E568-FA66-F343-AA8C-3FDB9205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3085E-5427-7B4B-8FEA-0B1B69138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19E81-AB33-0245-A744-8806444B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9D08-44F0-1449-BAF3-D9F2DCF0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1A49-097E-C647-BACF-5EA8563D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A46E-7049-6C4D-84B1-C33645BF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4C2-CDC7-BA49-BCCA-1CA2C72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4C85-AE9C-8B46-8A15-DEB59072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4A0B-EB15-6847-A0DF-81E73C93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0BC5-E4FC-ED42-A4FA-C9987ABA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DB23-F14A-5C4C-A85E-5949461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9829-A0F3-AE44-958E-AE63197A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F18BB-7D0B-9D4A-AF34-05A1E91B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B49C-268C-A848-BA44-65C8DB40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5CE3-0F36-7D47-80B5-5D3F9E71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880D-D12F-2D4A-898A-C429D9E7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BD4B-CDDD-CC4D-B9E1-6EF66E9A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98BF-9BCE-B44D-83EF-57D0F8ACE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0350-3171-0C4E-935C-B54F8FD9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E904-528E-824B-BBDF-2D97ADE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3DE9-06F0-B941-B6DB-2C755B4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3B63-B2DE-344E-9139-BE13BFAC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9740-A7FD-DE4A-9326-A015E8F3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8A01-0AB4-E147-ACB4-AB171AB7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ACB7-6C44-A44E-9B85-336193DE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20A89-53D5-7D46-ABA6-A13CE90E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A56C0-EFA9-E74B-A0AA-67F48596D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6C0E-316E-074E-BB18-4781805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67C0D-8120-8349-B255-A9A76549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E660-0BC2-664E-B65E-C20AEB4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22BE-8E7D-B745-A69E-2A66F1AC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F1D7E-AF0D-CB45-B16A-64CAC08D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90315-270A-F649-AD31-EC6D7C6E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89E1-6890-774E-BB10-A157B888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6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2057A-593C-E44D-B6D9-976C727C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D71C7-E753-6243-9ECA-CA13572D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FEC8-EF15-3B42-A7E9-37AEC7A8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8F7E-3A95-0D41-BF01-8AE37CD6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F7D7-C23B-264E-82FB-01220F08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BB905-83C7-6843-971D-CC1419F47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2F38-E3C8-0D45-846B-2D6D2FA3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D150D-FE7A-4E4D-B60D-30004D5D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28462-4676-6E4B-AFE5-7C7260C6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8CB2-CC1A-B148-8125-66178DF7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45FC6-AEA7-DC46-82C9-388EF73E9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FCD-C8A6-A74C-A330-FEACC69B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564B-7C58-1B4F-ACD0-11AD3808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8630-0F92-BE43-AE48-9D7B77EB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A168-D6F3-3045-A680-CF2EE46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541DF-B6E8-3D4A-BEA3-6482FC9F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E5441-9D78-B74D-9B40-0FC60335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F5CD-1D32-5D49-B257-BE8368157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1596-65E9-FE40-BD88-8EB466D60A8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89B1-0390-FB4A-990C-7405524A8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7B47-6E4E-6240-BFDD-9055DB94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A09C-3332-5949-9655-4F3E1EE6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8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847" y="187959"/>
            <a:ext cx="10313582" cy="713105"/>
          </a:xfrm>
        </p:spPr>
        <p:txBody>
          <a:bodyPr>
            <a:noAutofit/>
          </a:bodyPr>
          <a:lstStyle/>
          <a:p>
            <a:r>
              <a:rPr lang="en-US" altLang="en-US" sz="4000" b="1" dirty="0" err="1">
                <a:sym typeface="+mn-ea"/>
              </a:rPr>
              <a:t>Lec</a:t>
            </a:r>
            <a:r>
              <a:rPr lang="en-US" altLang="en-US" sz="4000" b="1" dirty="0">
                <a:sym typeface="+mn-ea"/>
              </a:rPr>
              <a:t>??-ULTSEN-RASPBRY-HL-PR-2018-9-12.ppt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ADB0F64-86F8-6941-9443-E1856C229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114" y="1703071"/>
            <a:ext cx="9144000" cy="1115060"/>
          </a:xfrm>
        </p:spPr>
        <p:txBody>
          <a:bodyPr/>
          <a:lstStyle/>
          <a:p>
            <a:r>
              <a:rPr lang="en-US" sz="4000" b="1" dirty="0">
                <a:latin typeface="Calibri Light" panose="020F0302020204030204" charset="0"/>
                <a:cs typeface="Calibri Light" panose="020F0302020204030204" charset="0"/>
              </a:rPr>
              <a:t>ULTSEN to RASPBRY-PI Connection</a:t>
            </a:r>
          </a:p>
          <a:p>
            <a:endParaRPr lang="en-US" sz="4000" b="1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0AD2B10-322C-9240-A9B4-F371A05E3A9B}"/>
              </a:ext>
            </a:extLst>
          </p:cNvPr>
          <p:cNvSpPr txBox="1"/>
          <p:nvPr/>
        </p:nvSpPr>
        <p:spPr>
          <a:xfrm>
            <a:off x="2939733" y="3015933"/>
            <a:ext cx="6492875" cy="320040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CTI One Corporation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Version: x0.1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Date: September 2018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Project Lead: Harry Li, Ph.D. 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		Team member:      	Prashanth Rajasekar</a:t>
            </a:r>
          </a:p>
          <a:p>
            <a:pPr marL="0" lvl="0" indent="0" algn="ctr" defTabSz="0" eaLnBrk="1">
              <a:spcAft>
                <a:spcPct val="0"/>
              </a:spcAft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					</a:t>
            </a:r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 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F5301B47-F948-F649-A6FD-97F4388FA93A}"/>
              </a:ext>
            </a:extLst>
          </p:cNvPr>
          <p:cNvSpPr txBox="1"/>
          <p:nvPr/>
        </p:nvSpPr>
        <p:spPr>
          <a:xfrm>
            <a:off x="772478" y="6049010"/>
            <a:ext cx="2378075" cy="3651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44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ULTRASOUND Sensor working details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0CA1E-7AF2-B34E-AD98-E2214BFA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0287" y="2447561"/>
            <a:ext cx="3878943" cy="22587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4D31C-DD1A-6E4E-8360-3A70CCA49234}"/>
              </a:ext>
            </a:extLst>
          </p:cNvPr>
          <p:cNvSpPr/>
          <p:nvPr/>
        </p:nvSpPr>
        <p:spPr>
          <a:xfrm>
            <a:off x="757955" y="3078166"/>
            <a:ext cx="39145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DD6A9-5ED3-C744-9BCD-B261C50B0B56}"/>
              </a:ext>
            </a:extLst>
          </p:cNvPr>
          <p:cNvSpPr/>
          <p:nvPr/>
        </p:nvSpPr>
        <p:spPr>
          <a:xfrm>
            <a:off x="484415" y="3297887"/>
            <a:ext cx="67678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D6CD-932B-0F47-82A3-E7EE068E18DE}"/>
              </a:ext>
            </a:extLst>
          </p:cNvPr>
          <p:cNvSpPr/>
          <p:nvPr/>
        </p:nvSpPr>
        <p:spPr>
          <a:xfrm>
            <a:off x="484417" y="3515603"/>
            <a:ext cx="67678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GPIO#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687AF-2AF3-8944-A5E9-BF44DD584213}"/>
              </a:ext>
            </a:extLst>
          </p:cNvPr>
          <p:cNvSpPr/>
          <p:nvPr/>
        </p:nvSpPr>
        <p:spPr>
          <a:xfrm>
            <a:off x="559421" y="3722428"/>
            <a:ext cx="54854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8F475-513D-984C-8EBF-B075FC85532D}"/>
              </a:ext>
            </a:extLst>
          </p:cNvPr>
          <p:cNvSpPr/>
          <p:nvPr/>
        </p:nvSpPr>
        <p:spPr>
          <a:xfrm>
            <a:off x="1933496" y="1326305"/>
            <a:ext cx="130458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TRANSMITTER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5AD98-CBB5-834D-B6F7-45C30BF7FD80}"/>
              </a:ext>
            </a:extLst>
          </p:cNvPr>
          <p:cNvSpPr/>
          <p:nvPr/>
        </p:nvSpPr>
        <p:spPr>
          <a:xfrm>
            <a:off x="2108296" y="5496795"/>
            <a:ext cx="93423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</a:p>
        </p:txBody>
      </p:sp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8EE1714B-EB84-6047-B116-69B494D75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7894" y="2190394"/>
            <a:ext cx="2973581" cy="2973581"/>
          </a:xfrm>
          <a:prstGeom prst="rect">
            <a:avLst/>
          </a:prstGeom>
        </p:spPr>
      </p:pic>
      <p:sp>
        <p:nvSpPr>
          <p:cNvPr id="23" name="Half Frame 22">
            <a:extLst>
              <a:ext uri="{FF2B5EF4-FFF2-40B4-BE49-F238E27FC236}">
                <a16:creationId xmlns:a16="http://schemas.microsoft.com/office/drawing/2014/main" id="{2A20FC10-EC2D-DE40-8878-BE213730EF1D}"/>
              </a:ext>
            </a:extLst>
          </p:cNvPr>
          <p:cNvSpPr/>
          <p:nvPr/>
        </p:nvSpPr>
        <p:spPr>
          <a:xfrm rot="8493026">
            <a:off x="3243170" y="1861791"/>
            <a:ext cx="533400" cy="533400"/>
          </a:xfrm>
          <a:prstGeom prst="halfFrame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6C1855D4-E7D3-554A-A59E-4E4A417C3DD3}"/>
              </a:ext>
            </a:extLst>
          </p:cNvPr>
          <p:cNvSpPr/>
          <p:nvPr/>
        </p:nvSpPr>
        <p:spPr>
          <a:xfrm rot="8532540">
            <a:off x="4197391" y="2029017"/>
            <a:ext cx="533400" cy="533400"/>
          </a:xfrm>
          <a:prstGeom prst="halfFrame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Half Frame 26">
            <a:extLst>
              <a:ext uri="{FF2B5EF4-FFF2-40B4-BE49-F238E27FC236}">
                <a16:creationId xmlns:a16="http://schemas.microsoft.com/office/drawing/2014/main" id="{D9A272B4-A772-4045-A085-9AC59DB39FEC}"/>
              </a:ext>
            </a:extLst>
          </p:cNvPr>
          <p:cNvSpPr/>
          <p:nvPr/>
        </p:nvSpPr>
        <p:spPr>
          <a:xfrm rot="8601618">
            <a:off x="8355415" y="2835390"/>
            <a:ext cx="533400" cy="533400"/>
          </a:xfrm>
          <a:prstGeom prst="halfFrame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Half Frame 27">
            <a:extLst>
              <a:ext uri="{FF2B5EF4-FFF2-40B4-BE49-F238E27FC236}">
                <a16:creationId xmlns:a16="http://schemas.microsoft.com/office/drawing/2014/main" id="{E3670CAD-B157-6645-B75B-C35E198603C4}"/>
              </a:ext>
            </a:extLst>
          </p:cNvPr>
          <p:cNvSpPr/>
          <p:nvPr/>
        </p:nvSpPr>
        <p:spPr>
          <a:xfrm rot="8553957">
            <a:off x="7265113" y="2611451"/>
            <a:ext cx="533400" cy="533400"/>
          </a:xfrm>
          <a:prstGeom prst="halfFrame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248EC45F-EB80-3248-B6ED-34558E39D2D6}"/>
              </a:ext>
            </a:extLst>
          </p:cNvPr>
          <p:cNvSpPr/>
          <p:nvPr/>
        </p:nvSpPr>
        <p:spPr>
          <a:xfrm rot="8664120">
            <a:off x="6249427" y="2403207"/>
            <a:ext cx="533400" cy="533400"/>
          </a:xfrm>
          <a:prstGeom prst="halfFrame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Half Frame 29">
            <a:extLst>
              <a:ext uri="{FF2B5EF4-FFF2-40B4-BE49-F238E27FC236}">
                <a16:creationId xmlns:a16="http://schemas.microsoft.com/office/drawing/2014/main" id="{C92AC543-6677-5E4E-92EC-0F0B589D149E}"/>
              </a:ext>
            </a:extLst>
          </p:cNvPr>
          <p:cNvSpPr/>
          <p:nvPr/>
        </p:nvSpPr>
        <p:spPr>
          <a:xfrm rot="8789461">
            <a:off x="5200934" y="2207624"/>
            <a:ext cx="533400" cy="533400"/>
          </a:xfrm>
          <a:prstGeom prst="halfFrame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Half Frame 30">
            <a:extLst>
              <a:ext uri="{FF2B5EF4-FFF2-40B4-BE49-F238E27FC236}">
                <a16:creationId xmlns:a16="http://schemas.microsoft.com/office/drawing/2014/main" id="{6DE14C90-8C13-3C40-8954-2F58D991727D}"/>
              </a:ext>
            </a:extLst>
          </p:cNvPr>
          <p:cNvSpPr/>
          <p:nvPr/>
        </p:nvSpPr>
        <p:spPr>
          <a:xfrm rot="17893551">
            <a:off x="8676509" y="3984327"/>
            <a:ext cx="533400" cy="533400"/>
          </a:xfrm>
          <a:prstGeom prst="half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Half Frame 31">
            <a:extLst>
              <a:ext uri="{FF2B5EF4-FFF2-40B4-BE49-F238E27FC236}">
                <a16:creationId xmlns:a16="http://schemas.microsoft.com/office/drawing/2014/main" id="{70DEFD3D-1991-9E4A-A751-868A244D6AFE}"/>
              </a:ext>
            </a:extLst>
          </p:cNvPr>
          <p:cNvSpPr/>
          <p:nvPr/>
        </p:nvSpPr>
        <p:spPr>
          <a:xfrm rot="17893551">
            <a:off x="7612883" y="4235991"/>
            <a:ext cx="533400" cy="533400"/>
          </a:xfrm>
          <a:prstGeom prst="half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Half Frame 32">
            <a:extLst>
              <a:ext uri="{FF2B5EF4-FFF2-40B4-BE49-F238E27FC236}">
                <a16:creationId xmlns:a16="http://schemas.microsoft.com/office/drawing/2014/main" id="{AF4A87F4-4FA4-F346-B854-7E33F401166B}"/>
              </a:ext>
            </a:extLst>
          </p:cNvPr>
          <p:cNvSpPr/>
          <p:nvPr/>
        </p:nvSpPr>
        <p:spPr>
          <a:xfrm rot="17893551">
            <a:off x="6517231" y="4364339"/>
            <a:ext cx="533400" cy="533400"/>
          </a:xfrm>
          <a:prstGeom prst="half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Half Frame 33">
            <a:extLst>
              <a:ext uri="{FF2B5EF4-FFF2-40B4-BE49-F238E27FC236}">
                <a16:creationId xmlns:a16="http://schemas.microsoft.com/office/drawing/2014/main" id="{4E205E6C-C838-CE40-8839-4043D02980FA}"/>
              </a:ext>
            </a:extLst>
          </p:cNvPr>
          <p:cNvSpPr/>
          <p:nvPr/>
        </p:nvSpPr>
        <p:spPr>
          <a:xfrm rot="17893551">
            <a:off x="5418145" y="4494734"/>
            <a:ext cx="533400" cy="533400"/>
          </a:xfrm>
          <a:prstGeom prst="half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Half Frame 34">
            <a:extLst>
              <a:ext uri="{FF2B5EF4-FFF2-40B4-BE49-F238E27FC236}">
                <a16:creationId xmlns:a16="http://schemas.microsoft.com/office/drawing/2014/main" id="{D8E9E7F8-726D-9248-9F2F-9609E756EAE6}"/>
              </a:ext>
            </a:extLst>
          </p:cNvPr>
          <p:cNvSpPr/>
          <p:nvPr/>
        </p:nvSpPr>
        <p:spPr>
          <a:xfrm rot="17893551">
            <a:off x="4469834" y="4606615"/>
            <a:ext cx="533400" cy="533400"/>
          </a:xfrm>
          <a:prstGeom prst="half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id="{F8E820FE-C385-E946-B96A-F7509B20381D}"/>
              </a:ext>
            </a:extLst>
          </p:cNvPr>
          <p:cNvSpPr/>
          <p:nvPr/>
        </p:nvSpPr>
        <p:spPr>
          <a:xfrm rot="17893551">
            <a:off x="3542247" y="4703393"/>
            <a:ext cx="533400" cy="533400"/>
          </a:xfrm>
          <a:prstGeom prst="half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CF2A12-4BA8-A447-BCA9-E195B2AD6DB4}"/>
              </a:ext>
            </a:extLst>
          </p:cNvPr>
          <p:cNvSpPr/>
          <p:nvPr/>
        </p:nvSpPr>
        <p:spPr>
          <a:xfrm>
            <a:off x="9805123" y="1928436"/>
            <a:ext cx="9603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DE2D89-CF79-7F42-B019-B97D476291F3}"/>
              </a:ext>
            </a:extLst>
          </p:cNvPr>
          <p:cNvCxnSpPr/>
          <p:nvPr/>
        </p:nvCxnSpPr>
        <p:spPr>
          <a:xfrm>
            <a:off x="3509870" y="1434722"/>
            <a:ext cx="5433339" cy="1039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2A0D96-AAB5-B841-BB42-BB096744E99F}"/>
              </a:ext>
            </a:extLst>
          </p:cNvPr>
          <p:cNvCxnSpPr>
            <a:cxnSpLocks/>
          </p:cNvCxnSpPr>
          <p:nvPr/>
        </p:nvCxnSpPr>
        <p:spPr>
          <a:xfrm flipH="1">
            <a:off x="3601550" y="4922104"/>
            <a:ext cx="5433322" cy="8124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2B7584D-2CAD-7F45-8105-FAEE0D4B92A1}"/>
              </a:ext>
            </a:extLst>
          </p:cNvPr>
          <p:cNvSpPr/>
          <p:nvPr/>
        </p:nvSpPr>
        <p:spPr>
          <a:xfrm rot="674687">
            <a:off x="4900283" y="1539480"/>
            <a:ext cx="26119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TRIGGER Wave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6E617B-3DC8-3E4D-9B43-7F7049207082}"/>
              </a:ext>
            </a:extLst>
          </p:cNvPr>
          <p:cNvSpPr/>
          <p:nvPr/>
        </p:nvSpPr>
        <p:spPr>
          <a:xfrm rot="21090484">
            <a:off x="5310840" y="5333882"/>
            <a:ext cx="222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 ECHO Wave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D0BFC8-62F6-664A-B2C2-DF86E73E6468}"/>
              </a:ext>
            </a:extLst>
          </p:cNvPr>
          <p:cNvCxnSpPr/>
          <p:nvPr/>
        </p:nvCxnSpPr>
        <p:spPr>
          <a:xfrm>
            <a:off x="541338" y="3042012"/>
            <a:ext cx="55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7EE95C-D01C-FC42-B745-36BC7EE65962}"/>
              </a:ext>
            </a:extLst>
          </p:cNvPr>
          <p:cNvCxnSpPr/>
          <p:nvPr/>
        </p:nvCxnSpPr>
        <p:spPr>
          <a:xfrm>
            <a:off x="541336" y="4043498"/>
            <a:ext cx="55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C92D5C-EE11-7C46-9A0F-4FD7218D0F28}"/>
              </a:ext>
            </a:extLst>
          </p:cNvPr>
          <p:cNvCxnSpPr/>
          <p:nvPr/>
        </p:nvCxnSpPr>
        <p:spPr>
          <a:xfrm>
            <a:off x="1096961" y="3042012"/>
            <a:ext cx="0" cy="1001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C28649-8B19-5E47-B9DB-E85903F5850A}"/>
              </a:ext>
            </a:extLst>
          </p:cNvPr>
          <p:cNvCxnSpPr/>
          <p:nvPr/>
        </p:nvCxnSpPr>
        <p:spPr>
          <a:xfrm>
            <a:off x="552673" y="3042012"/>
            <a:ext cx="0" cy="1001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0B6D20-D37F-9549-AD09-7AB9903D7D8C}"/>
              </a:ext>
            </a:extLst>
          </p:cNvPr>
          <p:cNvCxnSpPr>
            <a:cxnSpLocks/>
          </p:cNvCxnSpPr>
          <p:nvPr/>
        </p:nvCxnSpPr>
        <p:spPr>
          <a:xfrm>
            <a:off x="3601550" y="6032938"/>
            <a:ext cx="5433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8087DC-1790-3F4E-807A-D6547D63BB5D}"/>
              </a:ext>
            </a:extLst>
          </p:cNvPr>
          <p:cNvSpPr/>
          <p:nvPr/>
        </p:nvSpPr>
        <p:spPr>
          <a:xfrm>
            <a:off x="5323722" y="5987235"/>
            <a:ext cx="21260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: 2cm to 4m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08372B-9BB7-C749-9C45-5EF4B20C2436}"/>
              </a:ext>
            </a:extLst>
          </p:cNvPr>
          <p:cNvSpPr/>
          <p:nvPr/>
        </p:nvSpPr>
        <p:spPr>
          <a:xfrm>
            <a:off x="1385587" y="5724547"/>
            <a:ext cx="2353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sound wave frequency </a:t>
            </a:r>
          </a:p>
          <a:p>
            <a:r>
              <a:rPr lang="en-US" dirty="0"/>
              <a:t>greater than 20,000 Hz</a:t>
            </a:r>
          </a:p>
        </p:txBody>
      </p:sp>
    </p:spTree>
    <p:extLst>
      <p:ext uri="{BB962C8B-B14F-4D97-AF65-F5344CB8AC3E}">
        <p14:creationId xmlns:p14="http://schemas.microsoft.com/office/powerpoint/2010/main" val="21410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Ultsen </a:t>
            </a:r>
            <a:r>
              <a:rPr lang="en-US" altLang="en-US" sz="4000" b="1" dirty="0" err="1">
                <a:sym typeface="+mn-ea"/>
              </a:rPr>
              <a:t>Raspberry_Pi</a:t>
            </a:r>
            <a:r>
              <a:rPr lang="en-US" altLang="en-US" sz="4000" b="1" dirty="0">
                <a:sym typeface="+mn-ea"/>
              </a:rPr>
              <a:t> Working Theory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28A11F-1BAD-0347-BAD5-909356ED46FC}"/>
              </a:ext>
            </a:extLst>
          </p:cNvPr>
          <p:cNvSpPr txBox="1"/>
          <p:nvPr/>
        </p:nvSpPr>
        <p:spPr>
          <a:xfrm>
            <a:off x="737991" y="1325247"/>
            <a:ext cx="11044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Raspberry pi 3 Model B has a 4 core 1.2GHz CPU.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It is capable of performing 4 sensor tasks parallelly.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Currently we are connecting 3 Ultrasound sensors to Raspberry pi 3 B.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Raspberry pi 3 B will use its 3 cores to handle the 3 sensors.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Raspberry pi 3 B has sufficient RAM (1GB) to host the processes.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Multithreading concepts introduced to handle the 3 sensors parallelly.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Parallel data collection and conversion is done to  calculate the distance wherever the sensor  is being mounted.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According to the distance calculated, respective commands can be sent to the motor drive to take precautionary</a:t>
            </a:r>
          </a:p>
          <a:p>
            <a:r>
              <a:rPr lang="en-US" dirty="0"/>
              <a:t>       steps.</a:t>
            </a:r>
          </a:p>
        </p:txBody>
      </p:sp>
    </p:spTree>
    <p:extLst>
      <p:ext uri="{BB962C8B-B14F-4D97-AF65-F5344CB8AC3E}">
        <p14:creationId xmlns:p14="http://schemas.microsoft.com/office/powerpoint/2010/main" val="40162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Raspberry Pi 3 System/Pin Details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9CC53B-24BB-5849-9053-B3058CE0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54" y="1783677"/>
            <a:ext cx="1990837" cy="4036742"/>
          </a:xfrm>
          <a:prstGeom prst="rect">
            <a:avLst/>
          </a:prstGeom>
          <a:ln w="603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E0E1166-EE95-EF43-AEC5-F62B19082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17772" y="2007713"/>
            <a:ext cx="4998220" cy="334531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19FCBB-29F7-9E48-8C84-E60D52285525}"/>
              </a:ext>
            </a:extLst>
          </p:cNvPr>
          <p:cNvCxnSpPr>
            <a:cxnSpLocks/>
          </p:cNvCxnSpPr>
          <p:nvPr/>
        </p:nvCxnSpPr>
        <p:spPr>
          <a:xfrm>
            <a:off x="4872887" y="2906487"/>
            <a:ext cx="3714" cy="2897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4D9E24-32C0-CD4B-8425-2190FF7494C3}"/>
              </a:ext>
            </a:extLst>
          </p:cNvPr>
          <p:cNvCxnSpPr>
            <a:cxnSpLocks/>
          </p:cNvCxnSpPr>
          <p:nvPr/>
        </p:nvCxnSpPr>
        <p:spPr>
          <a:xfrm>
            <a:off x="4578972" y="2906485"/>
            <a:ext cx="293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09EC70-E5B3-E047-946B-B154F8059FA4}"/>
              </a:ext>
            </a:extLst>
          </p:cNvPr>
          <p:cNvCxnSpPr>
            <a:cxnSpLocks/>
          </p:cNvCxnSpPr>
          <p:nvPr/>
        </p:nvCxnSpPr>
        <p:spPr>
          <a:xfrm>
            <a:off x="4578972" y="2906485"/>
            <a:ext cx="3714" cy="2897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9EE1C-D875-8940-940A-BFC0A114B8D3}"/>
              </a:ext>
            </a:extLst>
          </p:cNvPr>
          <p:cNvCxnSpPr>
            <a:cxnSpLocks/>
          </p:cNvCxnSpPr>
          <p:nvPr/>
        </p:nvCxnSpPr>
        <p:spPr>
          <a:xfrm>
            <a:off x="4589859" y="5791199"/>
            <a:ext cx="293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249537-381E-A34B-9685-6A7FC336A970}"/>
              </a:ext>
            </a:extLst>
          </p:cNvPr>
          <p:cNvCxnSpPr/>
          <p:nvPr/>
        </p:nvCxnSpPr>
        <p:spPr>
          <a:xfrm flipH="1" flipV="1">
            <a:off x="3581399" y="1719944"/>
            <a:ext cx="975801" cy="121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D05670-C714-F24B-B586-A8E59E45516A}"/>
              </a:ext>
            </a:extLst>
          </p:cNvPr>
          <p:cNvCxnSpPr>
            <a:cxnSpLocks/>
          </p:cNvCxnSpPr>
          <p:nvPr/>
        </p:nvCxnSpPr>
        <p:spPr>
          <a:xfrm flipH="1">
            <a:off x="3581399" y="5758541"/>
            <a:ext cx="975801" cy="10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A77B5DA-391C-3845-BCCE-EDB7F67F0CA7}"/>
              </a:ext>
            </a:extLst>
          </p:cNvPr>
          <p:cNvSpPr/>
          <p:nvPr/>
        </p:nvSpPr>
        <p:spPr>
          <a:xfrm>
            <a:off x="8434976" y="2679114"/>
            <a:ext cx="3222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	 : 4× ARM Cortex-A53, </a:t>
            </a:r>
          </a:p>
          <a:p>
            <a:r>
              <a:rPr lang="en-US" dirty="0"/>
              <a:t>	   1.2GHz.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C0B8E1-5600-BF4F-A47D-5F09577028EF}"/>
              </a:ext>
            </a:extLst>
          </p:cNvPr>
          <p:cNvSpPr/>
          <p:nvPr/>
        </p:nvSpPr>
        <p:spPr>
          <a:xfrm>
            <a:off x="8679607" y="2138017"/>
            <a:ext cx="229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Technical Specification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8354DB-92EC-6D49-BD07-5C9C90DF0348}"/>
              </a:ext>
            </a:extLst>
          </p:cNvPr>
          <p:cNvSpPr/>
          <p:nvPr/>
        </p:nvSpPr>
        <p:spPr>
          <a:xfrm>
            <a:off x="8434976" y="3308097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CORES	 : 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D8702F-6E2A-6C44-8670-494593A5866E}"/>
              </a:ext>
            </a:extLst>
          </p:cNvPr>
          <p:cNvSpPr/>
          <p:nvPr/>
        </p:nvSpPr>
        <p:spPr>
          <a:xfrm>
            <a:off x="8434976" y="3677429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RAM	 : 1GB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BB84E9-4E7C-C94B-9E1F-9A9AD7B1FC7A}"/>
              </a:ext>
            </a:extLst>
          </p:cNvPr>
          <p:cNvSpPr/>
          <p:nvPr/>
        </p:nvSpPr>
        <p:spPr>
          <a:xfrm>
            <a:off x="8434977" y="3993119"/>
            <a:ext cx="268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GPIO	 : 40 Pin Headers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E338E5-0E99-7849-97C9-B5A1ECD53394}"/>
              </a:ext>
            </a:extLst>
          </p:cNvPr>
          <p:cNvSpPr/>
          <p:nvPr/>
        </p:nvSpPr>
        <p:spPr>
          <a:xfrm>
            <a:off x="8434975" y="4308802"/>
            <a:ext cx="201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Storage	 : SD Card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351318-AA9C-054A-BE01-5A2B90562EC8}"/>
              </a:ext>
            </a:extLst>
          </p:cNvPr>
          <p:cNvSpPr/>
          <p:nvPr/>
        </p:nvSpPr>
        <p:spPr>
          <a:xfrm>
            <a:off x="8434976" y="4624488"/>
            <a:ext cx="255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Bluetooth : Bluetooth 4.1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19FDFB-2C80-D54C-9481-4592F0FDFBC7}"/>
              </a:ext>
            </a:extLst>
          </p:cNvPr>
          <p:cNvCxnSpPr>
            <a:cxnSpLocks/>
          </p:cNvCxnSpPr>
          <p:nvPr/>
        </p:nvCxnSpPr>
        <p:spPr>
          <a:xfrm>
            <a:off x="8336136" y="2071783"/>
            <a:ext cx="0" cy="29908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D8529B-F267-0D4C-BD8A-61914AD44CDD}"/>
              </a:ext>
            </a:extLst>
          </p:cNvPr>
          <p:cNvCxnSpPr>
            <a:cxnSpLocks/>
          </p:cNvCxnSpPr>
          <p:nvPr/>
        </p:nvCxnSpPr>
        <p:spPr>
          <a:xfrm>
            <a:off x="11525649" y="2071779"/>
            <a:ext cx="0" cy="29908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E0F885-729B-534B-AA8C-E5BACE3FB13C}"/>
              </a:ext>
            </a:extLst>
          </p:cNvPr>
          <p:cNvCxnSpPr/>
          <p:nvPr/>
        </p:nvCxnSpPr>
        <p:spPr>
          <a:xfrm>
            <a:off x="8336136" y="2071783"/>
            <a:ext cx="3189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5642BF-652A-5C40-8864-DF4B62B37140}"/>
              </a:ext>
            </a:extLst>
          </p:cNvPr>
          <p:cNvCxnSpPr/>
          <p:nvPr/>
        </p:nvCxnSpPr>
        <p:spPr>
          <a:xfrm>
            <a:off x="8336137" y="5054468"/>
            <a:ext cx="3189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52BF2C-9E38-E64F-9A37-44D96BE2F24C}"/>
              </a:ext>
            </a:extLst>
          </p:cNvPr>
          <p:cNvCxnSpPr/>
          <p:nvPr/>
        </p:nvCxnSpPr>
        <p:spPr>
          <a:xfrm>
            <a:off x="8336135" y="2507213"/>
            <a:ext cx="3189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A51239-36A1-C043-B113-5E1490C7DC50}"/>
              </a:ext>
            </a:extLst>
          </p:cNvPr>
          <p:cNvSpPr/>
          <p:nvPr/>
        </p:nvSpPr>
        <p:spPr>
          <a:xfrm>
            <a:off x="1211238" y="5912560"/>
            <a:ext cx="25181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 GPIO Pins Available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36801-9274-4247-954F-47D71E2DA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904" y="5104132"/>
            <a:ext cx="452401" cy="4524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AFB882-4A5F-C84F-B651-643195249C3D}"/>
              </a:ext>
            </a:extLst>
          </p:cNvPr>
          <p:cNvSpPr/>
          <p:nvPr/>
        </p:nvSpPr>
        <p:spPr>
          <a:xfrm>
            <a:off x="8809269" y="5144386"/>
            <a:ext cx="22432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ADC Pins Available</a:t>
            </a:r>
          </a:p>
        </p:txBody>
      </p:sp>
    </p:spTree>
    <p:extLst>
      <p:ext uri="{BB962C8B-B14F-4D97-AF65-F5344CB8AC3E}">
        <p14:creationId xmlns:p14="http://schemas.microsoft.com/office/powerpoint/2010/main" val="5449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Ultsen Raspberry_Pi Pin Connections/Table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4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E0E1166-EE95-EF43-AEC5-F62B19082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1"/>
          <a:stretch/>
        </p:blipFill>
        <p:spPr>
          <a:xfrm rot="16200000">
            <a:off x="7627431" y="2128401"/>
            <a:ext cx="4998220" cy="329312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19FCBB-29F7-9E48-8C84-E60D52285525}"/>
              </a:ext>
            </a:extLst>
          </p:cNvPr>
          <p:cNvCxnSpPr>
            <a:cxnSpLocks/>
          </p:cNvCxnSpPr>
          <p:nvPr/>
        </p:nvCxnSpPr>
        <p:spPr>
          <a:xfrm>
            <a:off x="8777090" y="2990567"/>
            <a:ext cx="3714" cy="2897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4D9E24-32C0-CD4B-8425-2190FF7494C3}"/>
              </a:ext>
            </a:extLst>
          </p:cNvPr>
          <p:cNvCxnSpPr>
            <a:cxnSpLocks/>
          </p:cNvCxnSpPr>
          <p:nvPr/>
        </p:nvCxnSpPr>
        <p:spPr>
          <a:xfrm>
            <a:off x="8483175" y="2990565"/>
            <a:ext cx="293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09EC70-E5B3-E047-946B-B154F8059FA4}"/>
              </a:ext>
            </a:extLst>
          </p:cNvPr>
          <p:cNvCxnSpPr>
            <a:cxnSpLocks/>
          </p:cNvCxnSpPr>
          <p:nvPr/>
        </p:nvCxnSpPr>
        <p:spPr>
          <a:xfrm>
            <a:off x="8492140" y="2990565"/>
            <a:ext cx="3714" cy="2897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9EE1C-D875-8940-940A-BFC0A114B8D3}"/>
              </a:ext>
            </a:extLst>
          </p:cNvPr>
          <p:cNvCxnSpPr>
            <a:cxnSpLocks/>
          </p:cNvCxnSpPr>
          <p:nvPr/>
        </p:nvCxnSpPr>
        <p:spPr>
          <a:xfrm>
            <a:off x="8494062" y="5884244"/>
            <a:ext cx="293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AF56BB4-7F62-8E42-B51B-376C62B65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198" y="1999533"/>
            <a:ext cx="2094529" cy="12196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E049CD-6B8F-0F48-94AF-48BBCB311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34775" y="2000671"/>
            <a:ext cx="2071877" cy="12400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0F42C51-B0F2-4045-B8FB-2D62841C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178" y="4508265"/>
            <a:ext cx="2071877" cy="124006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D01009C-3032-AE44-97FC-FA1C999738C7}"/>
              </a:ext>
            </a:extLst>
          </p:cNvPr>
          <p:cNvSpPr/>
          <p:nvPr/>
        </p:nvSpPr>
        <p:spPr>
          <a:xfrm>
            <a:off x="942402" y="2660264"/>
            <a:ext cx="42671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FDABA9-E8C8-3B46-891C-AAD275FD2DB0}"/>
              </a:ext>
            </a:extLst>
          </p:cNvPr>
          <p:cNvSpPr/>
          <p:nvPr/>
        </p:nvSpPr>
        <p:spPr>
          <a:xfrm>
            <a:off x="787401" y="2533784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E142D4-7746-934D-8617-D1F30C0624DA}"/>
              </a:ext>
            </a:extLst>
          </p:cNvPr>
          <p:cNvSpPr/>
          <p:nvPr/>
        </p:nvSpPr>
        <p:spPr>
          <a:xfrm>
            <a:off x="955696" y="2287563"/>
            <a:ext cx="3946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32C457-2681-C448-9860-5F61BC1ED240}"/>
              </a:ext>
            </a:extLst>
          </p:cNvPr>
          <p:cNvSpPr/>
          <p:nvPr/>
        </p:nvSpPr>
        <p:spPr>
          <a:xfrm>
            <a:off x="820262" y="2414043"/>
            <a:ext cx="54213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E25AB4-B7AC-884A-807F-80C0FCE9123E}"/>
              </a:ext>
            </a:extLst>
          </p:cNvPr>
          <p:cNvSpPr/>
          <p:nvPr/>
        </p:nvSpPr>
        <p:spPr>
          <a:xfrm>
            <a:off x="2904917" y="2315070"/>
            <a:ext cx="3946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2715D3-5AF0-914B-AE25-F1762F3D2F2E}"/>
              </a:ext>
            </a:extLst>
          </p:cNvPr>
          <p:cNvSpPr/>
          <p:nvPr/>
        </p:nvSpPr>
        <p:spPr>
          <a:xfrm>
            <a:off x="932302" y="4798401"/>
            <a:ext cx="3946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2542A7-1D4E-3E4E-94AE-63048E2BDDD6}"/>
              </a:ext>
            </a:extLst>
          </p:cNvPr>
          <p:cNvSpPr/>
          <p:nvPr/>
        </p:nvSpPr>
        <p:spPr>
          <a:xfrm>
            <a:off x="755333" y="4918548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19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306824-E403-C442-BC07-FB7392109E13}"/>
              </a:ext>
            </a:extLst>
          </p:cNvPr>
          <p:cNvSpPr/>
          <p:nvPr/>
        </p:nvSpPr>
        <p:spPr>
          <a:xfrm>
            <a:off x="755338" y="5049176"/>
            <a:ext cx="6078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26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75A96C-C555-1A4C-B499-8A2C5A264635}"/>
              </a:ext>
            </a:extLst>
          </p:cNvPr>
          <p:cNvSpPr/>
          <p:nvPr/>
        </p:nvSpPr>
        <p:spPr>
          <a:xfrm>
            <a:off x="2885756" y="2678664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C81FE8-9459-B84C-8C6A-1F2793DC7AD5}"/>
              </a:ext>
            </a:extLst>
          </p:cNvPr>
          <p:cNvSpPr/>
          <p:nvPr/>
        </p:nvSpPr>
        <p:spPr>
          <a:xfrm>
            <a:off x="2714167" y="2435811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27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5480AE-BC22-E444-A0CE-8D918C24CFDA}"/>
              </a:ext>
            </a:extLst>
          </p:cNvPr>
          <p:cNvSpPr/>
          <p:nvPr/>
        </p:nvSpPr>
        <p:spPr>
          <a:xfrm>
            <a:off x="2714166" y="2555554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5026FD-CA5B-824A-AC32-355A00872B54}"/>
              </a:ext>
            </a:extLst>
          </p:cNvPr>
          <p:cNvSpPr/>
          <p:nvPr/>
        </p:nvSpPr>
        <p:spPr>
          <a:xfrm>
            <a:off x="908212" y="5182543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90025F8-E86E-2544-9912-120C195D51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2" t="8742" r="59438" b="10910"/>
          <a:stretch/>
        </p:blipFill>
        <p:spPr>
          <a:xfrm>
            <a:off x="8781942" y="2979679"/>
            <a:ext cx="263577" cy="142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5FE3C-6781-024C-81EA-B33E641A1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692" y="5719636"/>
            <a:ext cx="335280" cy="15965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895645-5765-9E4A-85CC-3906794234DA}"/>
              </a:ext>
            </a:extLst>
          </p:cNvPr>
          <p:cNvSpPr/>
          <p:nvPr/>
        </p:nvSpPr>
        <p:spPr>
          <a:xfrm>
            <a:off x="1893462" y="1278852"/>
            <a:ext cx="3706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E3205A-9C97-944C-A4A7-659A1CFC3311}"/>
              </a:ext>
            </a:extLst>
          </p:cNvPr>
          <p:cNvSpPr/>
          <p:nvPr/>
        </p:nvSpPr>
        <p:spPr>
          <a:xfrm>
            <a:off x="3827734" y="1278852"/>
            <a:ext cx="3706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D25882-64B9-3D4F-9DE0-4E4591DE186C}"/>
              </a:ext>
            </a:extLst>
          </p:cNvPr>
          <p:cNvSpPr/>
          <p:nvPr/>
        </p:nvSpPr>
        <p:spPr>
          <a:xfrm>
            <a:off x="1876349" y="3804966"/>
            <a:ext cx="3706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S4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318B89C-3D9D-A245-A21C-A690451B6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15969" y="1995417"/>
            <a:ext cx="2071877" cy="124006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2530DA8-AD35-7E4E-A29B-4593041B04B0}"/>
              </a:ext>
            </a:extLst>
          </p:cNvPr>
          <p:cNvSpPr/>
          <p:nvPr/>
        </p:nvSpPr>
        <p:spPr>
          <a:xfrm>
            <a:off x="4907131" y="2309816"/>
            <a:ext cx="3946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164C99-6DF4-744C-AE36-A46880A2F667}"/>
              </a:ext>
            </a:extLst>
          </p:cNvPr>
          <p:cNvSpPr/>
          <p:nvPr/>
        </p:nvSpPr>
        <p:spPr>
          <a:xfrm>
            <a:off x="4877460" y="2673410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D662C5-CA9E-7242-BC9C-99AE5D077699}"/>
              </a:ext>
            </a:extLst>
          </p:cNvPr>
          <p:cNvSpPr/>
          <p:nvPr/>
        </p:nvSpPr>
        <p:spPr>
          <a:xfrm>
            <a:off x="4749243" y="2430557"/>
            <a:ext cx="54213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B336C0-6964-264C-93ED-9DA601D0118C}"/>
              </a:ext>
            </a:extLst>
          </p:cNvPr>
          <p:cNvSpPr/>
          <p:nvPr/>
        </p:nvSpPr>
        <p:spPr>
          <a:xfrm>
            <a:off x="4749242" y="2550300"/>
            <a:ext cx="54213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7019AC4-282D-0644-8D3E-D77F42F9D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29521" y="4507382"/>
            <a:ext cx="2071877" cy="124006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E062ED6-3FA3-4E46-8102-BE5C20A2814C}"/>
              </a:ext>
            </a:extLst>
          </p:cNvPr>
          <p:cNvSpPr/>
          <p:nvPr/>
        </p:nvSpPr>
        <p:spPr>
          <a:xfrm>
            <a:off x="2899663" y="4821781"/>
            <a:ext cx="3946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F1270E-F43A-1842-AC18-66FFA4E7FD73}"/>
              </a:ext>
            </a:extLst>
          </p:cNvPr>
          <p:cNvSpPr/>
          <p:nvPr/>
        </p:nvSpPr>
        <p:spPr>
          <a:xfrm>
            <a:off x="2880502" y="5185375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1915AC-0299-6742-8A82-39B7E6E7D131}"/>
              </a:ext>
            </a:extLst>
          </p:cNvPr>
          <p:cNvSpPr/>
          <p:nvPr/>
        </p:nvSpPr>
        <p:spPr>
          <a:xfrm>
            <a:off x="2708913" y="4942522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23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BE837F-7B0D-DE4D-9482-B9F65B98C771}"/>
              </a:ext>
            </a:extLst>
          </p:cNvPr>
          <p:cNvSpPr/>
          <p:nvPr/>
        </p:nvSpPr>
        <p:spPr>
          <a:xfrm>
            <a:off x="2708912" y="5062265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24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B7CC91A-233A-CC4B-AAE6-205808FFD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15972" y="4517890"/>
            <a:ext cx="2071877" cy="124006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D6EBB04-59D6-B147-BB46-A351B51D41BF}"/>
              </a:ext>
            </a:extLst>
          </p:cNvPr>
          <p:cNvSpPr/>
          <p:nvPr/>
        </p:nvSpPr>
        <p:spPr>
          <a:xfrm>
            <a:off x="4886114" y="4832289"/>
            <a:ext cx="3946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4D635B-7878-604F-9E3C-EC6112AE07F3}"/>
              </a:ext>
            </a:extLst>
          </p:cNvPr>
          <p:cNvSpPr/>
          <p:nvPr/>
        </p:nvSpPr>
        <p:spPr>
          <a:xfrm>
            <a:off x="4866953" y="5195883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30DE01-676B-1549-8A74-659D2C8109E3}"/>
              </a:ext>
            </a:extLst>
          </p:cNvPr>
          <p:cNvSpPr/>
          <p:nvPr/>
        </p:nvSpPr>
        <p:spPr>
          <a:xfrm>
            <a:off x="4695364" y="4953030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20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5BD999-AFB1-9140-B91F-8B81A44E5EAD}"/>
              </a:ext>
            </a:extLst>
          </p:cNvPr>
          <p:cNvSpPr/>
          <p:nvPr/>
        </p:nvSpPr>
        <p:spPr>
          <a:xfrm>
            <a:off x="4695363" y="5072773"/>
            <a:ext cx="6078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21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CC87BD-8B8A-1142-BFA4-64E1BC75732B}"/>
              </a:ext>
            </a:extLst>
          </p:cNvPr>
          <p:cNvSpPr/>
          <p:nvPr/>
        </p:nvSpPr>
        <p:spPr>
          <a:xfrm>
            <a:off x="3826014" y="3789201"/>
            <a:ext cx="3706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A044B-F25F-BE4F-B25C-9282A5D99643}"/>
              </a:ext>
            </a:extLst>
          </p:cNvPr>
          <p:cNvSpPr/>
          <p:nvPr/>
        </p:nvSpPr>
        <p:spPr>
          <a:xfrm>
            <a:off x="5849252" y="3804968"/>
            <a:ext cx="3706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CCB39A4-DAC8-5E42-91B5-662987D47C14}"/>
              </a:ext>
            </a:extLst>
          </p:cNvPr>
          <p:cNvSpPr/>
          <p:nvPr/>
        </p:nvSpPr>
        <p:spPr>
          <a:xfrm>
            <a:off x="5849254" y="1282493"/>
            <a:ext cx="3706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3DFEC92-DDEF-374F-BA81-095855E38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333" y="4004961"/>
            <a:ext cx="588967" cy="14535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AFA7F9B-00BB-5C45-BF31-F2AC68C228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7333" y="4149727"/>
            <a:ext cx="588967" cy="14630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36B8366-137C-1840-8BE5-47243ADAB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0888" y="5592493"/>
            <a:ext cx="633985" cy="14630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52C19FA-E56E-1A45-AFD1-6C013FB13C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4505" y="5740407"/>
            <a:ext cx="630367" cy="14814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49A6C1E-2DE5-1042-9217-678724C26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2729" y="3469341"/>
            <a:ext cx="531171" cy="22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Ultsen Raspberry_Pi Pin Connectivity Tables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4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0F60D3-FD4F-9F40-9D81-E04F3CD7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6075"/>
              </p:ext>
            </p:extLst>
          </p:nvPr>
        </p:nvGraphicFramePr>
        <p:xfrm>
          <a:off x="734086" y="1662502"/>
          <a:ext cx="317065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3621923996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91023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ULTSEN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RASP-PI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097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3D747EF-DBE4-B341-BA8E-DB291E415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83085"/>
              </p:ext>
            </p:extLst>
          </p:nvPr>
        </p:nvGraphicFramePr>
        <p:xfrm>
          <a:off x="4544096" y="1654263"/>
          <a:ext cx="317065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3621923996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91023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ULTSEN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RASP-PI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0972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FD6DD53-61A9-454B-B21C-A563D1C3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81317"/>
              </p:ext>
            </p:extLst>
          </p:nvPr>
        </p:nvGraphicFramePr>
        <p:xfrm>
          <a:off x="8387061" y="1641905"/>
          <a:ext cx="317065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3621923996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91023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ULTSEN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RASP-PI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097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9F54457-507A-DC43-A93A-703240E46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22651"/>
              </p:ext>
            </p:extLst>
          </p:nvPr>
        </p:nvGraphicFramePr>
        <p:xfrm>
          <a:off x="750559" y="4298618"/>
          <a:ext cx="317065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3621923996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91023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ULTSEN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RASP-PI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097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E663657-6332-B841-B019-3784B08A2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26248"/>
              </p:ext>
            </p:extLst>
          </p:nvPr>
        </p:nvGraphicFramePr>
        <p:xfrm>
          <a:off x="4564689" y="4294493"/>
          <a:ext cx="317065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3621923996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91023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ULTSEN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RASP_PI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097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4DB316E-5A72-C743-94C9-DF760859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53627"/>
              </p:ext>
            </p:extLst>
          </p:nvPr>
        </p:nvGraphicFramePr>
        <p:xfrm>
          <a:off x="8395300" y="4306853"/>
          <a:ext cx="317065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3621923996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91023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ULTSEN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RASP-PI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0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Ultsen </a:t>
            </a:r>
            <a:r>
              <a:rPr lang="en-US" altLang="en-US" sz="4000" b="1" dirty="0" err="1">
                <a:sym typeface="+mn-ea"/>
              </a:rPr>
              <a:t>Raspberry_Pi</a:t>
            </a:r>
            <a:r>
              <a:rPr lang="en-US" altLang="en-US" sz="4000" b="1" dirty="0">
                <a:sym typeface="+mn-ea"/>
              </a:rPr>
              <a:t> Circuit Diagram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E0E1166-EE95-EF43-AEC5-F62B19082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1" r="2522"/>
          <a:stretch/>
        </p:blipFill>
        <p:spPr>
          <a:xfrm rot="16200000">
            <a:off x="6096697" y="2115374"/>
            <a:ext cx="5115336" cy="33686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F56BB4-7F62-8E42-B51B-376C62B65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918" y="1263817"/>
            <a:ext cx="2094529" cy="12196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9B8CA4-71B0-6D4C-868E-F0E7E813F9A7}"/>
              </a:ext>
            </a:extLst>
          </p:cNvPr>
          <p:cNvCxnSpPr>
            <a:cxnSpLocks/>
          </p:cNvCxnSpPr>
          <p:nvPr/>
        </p:nvCxnSpPr>
        <p:spPr>
          <a:xfrm>
            <a:off x="7177803" y="2627961"/>
            <a:ext cx="6768" cy="311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26C0C3-F24E-1F49-AF3C-BA16281B715E}"/>
              </a:ext>
            </a:extLst>
          </p:cNvPr>
          <p:cNvCxnSpPr/>
          <p:nvPr/>
        </p:nvCxnSpPr>
        <p:spPr>
          <a:xfrm>
            <a:off x="2700033" y="2622705"/>
            <a:ext cx="44740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4061F9-5F2B-8543-8CB3-DCC8B042E0AD}"/>
              </a:ext>
            </a:extLst>
          </p:cNvPr>
          <p:cNvSpPr/>
          <p:nvPr/>
        </p:nvSpPr>
        <p:spPr>
          <a:xfrm>
            <a:off x="7096077" y="2918573"/>
            <a:ext cx="176987" cy="149900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10560B-9BE5-4346-934C-F35CE888FBB0}"/>
              </a:ext>
            </a:extLst>
          </p:cNvPr>
          <p:cNvSpPr/>
          <p:nvPr/>
        </p:nvSpPr>
        <p:spPr>
          <a:xfrm>
            <a:off x="6976336" y="3332230"/>
            <a:ext cx="176987" cy="149900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11B259-006F-9747-BB7D-ED1CE6152B08}"/>
              </a:ext>
            </a:extLst>
          </p:cNvPr>
          <p:cNvCxnSpPr>
            <a:cxnSpLocks/>
          </p:cNvCxnSpPr>
          <p:nvPr/>
        </p:nvCxnSpPr>
        <p:spPr>
          <a:xfrm>
            <a:off x="2945924" y="2449287"/>
            <a:ext cx="0" cy="3483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Picture 66" descr="download">
            <a:extLst>
              <a:ext uri="{FF2B5EF4-FFF2-40B4-BE49-F238E27FC236}">
                <a16:creationId xmlns:a16="http://schemas.microsoft.com/office/drawing/2014/main" id="{0D53B34C-BE5A-C14C-AC8E-9306067629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117"/>
          <a:stretch/>
        </p:blipFill>
        <p:spPr>
          <a:xfrm rot="5400000">
            <a:off x="2829138" y="2819779"/>
            <a:ext cx="281255" cy="22186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92DF95-36AE-CA48-8B12-A4E10D909405}"/>
              </a:ext>
            </a:extLst>
          </p:cNvPr>
          <p:cNvCxnSpPr>
            <a:cxnSpLocks/>
          </p:cNvCxnSpPr>
          <p:nvPr/>
        </p:nvCxnSpPr>
        <p:spPr>
          <a:xfrm>
            <a:off x="2945924" y="3048002"/>
            <a:ext cx="0" cy="80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0" name="Picture 69" descr="download">
            <a:extLst>
              <a:ext uri="{FF2B5EF4-FFF2-40B4-BE49-F238E27FC236}">
                <a16:creationId xmlns:a16="http://schemas.microsoft.com/office/drawing/2014/main" id="{93B7D882-EA7A-C84E-AA51-E842AEBEF2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117"/>
          <a:stretch/>
        </p:blipFill>
        <p:spPr>
          <a:xfrm rot="5400000">
            <a:off x="2827812" y="3887905"/>
            <a:ext cx="293812" cy="231766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7D993EEA-3BF7-F34D-8DFB-2007A2567870}"/>
              </a:ext>
            </a:extLst>
          </p:cNvPr>
          <p:cNvSpPr/>
          <p:nvPr/>
        </p:nvSpPr>
        <p:spPr>
          <a:xfrm>
            <a:off x="2905064" y="3556587"/>
            <a:ext cx="78591" cy="54309"/>
          </a:xfrm>
          <a:prstGeom prst="ellipse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8781FD-A7AA-BB46-A824-79AFDD88F268}"/>
              </a:ext>
            </a:extLst>
          </p:cNvPr>
          <p:cNvCxnSpPr>
            <a:cxnSpLocks/>
          </p:cNvCxnSpPr>
          <p:nvPr/>
        </p:nvCxnSpPr>
        <p:spPr>
          <a:xfrm>
            <a:off x="2944360" y="3589124"/>
            <a:ext cx="40256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5" name="Picture 74" descr="download (1)">
            <a:extLst>
              <a:ext uri="{FF2B5EF4-FFF2-40B4-BE49-F238E27FC236}">
                <a16:creationId xmlns:a16="http://schemas.microsoft.com/office/drawing/2014/main" id="{8D327837-1F8B-BF42-97D8-E0942AB1FB8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170"/>
          <a:stretch>
            <a:fillRect/>
          </a:stretch>
        </p:blipFill>
        <p:spPr>
          <a:xfrm>
            <a:off x="2786896" y="6041648"/>
            <a:ext cx="324374" cy="31573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BF9485-7445-5744-B0A6-E8F27BC6D2F3}"/>
              </a:ext>
            </a:extLst>
          </p:cNvPr>
          <p:cNvCxnSpPr>
            <a:cxnSpLocks/>
          </p:cNvCxnSpPr>
          <p:nvPr/>
        </p:nvCxnSpPr>
        <p:spPr>
          <a:xfrm>
            <a:off x="2949083" y="4145492"/>
            <a:ext cx="0" cy="189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0245B38-7F46-8E47-824D-2B7B08F7BB40}"/>
              </a:ext>
            </a:extLst>
          </p:cNvPr>
          <p:cNvSpPr/>
          <p:nvPr/>
        </p:nvSpPr>
        <p:spPr>
          <a:xfrm>
            <a:off x="6976336" y="3517288"/>
            <a:ext cx="176987" cy="149900"/>
          </a:xfrm>
          <a:prstGeom prst="ellipse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8848B9F-4955-EE4C-95BD-19602E93B8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72" t="8742" r="59438" b="10910"/>
          <a:stretch/>
        </p:blipFill>
        <p:spPr>
          <a:xfrm>
            <a:off x="7294367" y="2895599"/>
            <a:ext cx="263577" cy="14260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5EC8473-DEE1-874D-98D2-EA09B5FAB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070" y="3309487"/>
            <a:ext cx="466145" cy="1581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3FE9E48-614F-2040-B5AF-A1CEE427FC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748"/>
          <a:stretch/>
        </p:blipFill>
        <p:spPr>
          <a:xfrm>
            <a:off x="7294070" y="3478119"/>
            <a:ext cx="522216" cy="156889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3E9B0C24-ABD5-2F42-8EF4-CCAEB3704BB5}"/>
              </a:ext>
            </a:extLst>
          </p:cNvPr>
          <p:cNvSpPr/>
          <p:nvPr/>
        </p:nvSpPr>
        <p:spPr>
          <a:xfrm>
            <a:off x="6972752" y="5758667"/>
            <a:ext cx="176987" cy="1499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80B9447-FCD6-844C-94D5-642ECD471F66}"/>
              </a:ext>
            </a:extLst>
          </p:cNvPr>
          <p:cNvCxnSpPr>
            <a:cxnSpLocks/>
          </p:cNvCxnSpPr>
          <p:nvPr/>
        </p:nvCxnSpPr>
        <p:spPr>
          <a:xfrm>
            <a:off x="3074770" y="2447939"/>
            <a:ext cx="0" cy="3373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B55C4D-F698-5044-9D5D-119FAFF1D867}"/>
              </a:ext>
            </a:extLst>
          </p:cNvPr>
          <p:cNvCxnSpPr/>
          <p:nvPr/>
        </p:nvCxnSpPr>
        <p:spPr>
          <a:xfrm>
            <a:off x="2944360" y="5821479"/>
            <a:ext cx="4025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BEC9437-12BF-D047-A093-8DBFB365C451}"/>
              </a:ext>
            </a:extLst>
          </p:cNvPr>
          <p:cNvSpPr/>
          <p:nvPr/>
        </p:nvSpPr>
        <p:spPr>
          <a:xfrm>
            <a:off x="7189977" y="5699620"/>
            <a:ext cx="48122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11FDC55-5F3C-9845-9EA9-173558ADFE0C}"/>
              </a:ext>
            </a:extLst>
          </p:cNvPr>
          <p:cNvSpPr/>
          <p:nvPr/>
        </p:nvSpPr>
        <p:spPr>
          <a:xfrm>
            <a:off x="1990824" y="2750262"/>
            <a:ext cx="92685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1.5K ohm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D72509E-27BC-C94E-AF6B-3EE0B50073E6}"/>
              </a:ext>
            </a:extLst>
          </p:cNvPr>
          <p:cNvSpPr/>
          <p:nvPr/>
        </p:nvSpPr>
        <p:spPr>
          <a:xfrm>
            <a:off x="2052870" y="3807881"/>
            <a:ext cx="78098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3K ohm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E590B-4D74-5E49-870F-1D014C605A37}"/>
              </a:ext>
            </a:extLst>
          </p:cNvPr>
          <p:cNvSpPr/>
          <p:nvPr/>
        </p:nvSpPr>
        <p:spPr>
          <a:xfrm rot="16200000">
            <a:off x="2672933" y="1583231"/>
            <a:ext cx="453146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</a:p>
          <a:p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</a:t>
            </a:r>
          </a:p>
          <a:p>
            <a:r>
              <a:rPr lang="en-US" sz="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ECHO</a:t>
            </a:r>
          </a:p>
          <a:p>
            <a:r>
              <a:rPr lang="en-US" sz="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EE9A5-B226-3147-A185-944F361E37F9}"/>
              </a:ext>
            </a:extLst>
          </p:cNvPr>
          <p:cNvSpPr/>
          <p:nvPr/>
        </p:nvSpPr>
        <p:spPr>
          <a:xfrm>
            <a:off x="6254981" y="3560704"/>
            <a:ext cx="58060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3.2 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FCBE-4058-3147-9C4E-BF09E393B8A4}"/>
              </a:ext>
            </a:extLst>
          </p:cNvPr>
          <p:cNvSpPr/>
          <p:nvPr/>
        </p:nvSpPr>
        <p:spPr>
          <a:xfrm>
            <a:off x="4328142" y="3775027"/>
            <a:ext cx="252069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GPIO input voltage=3.3 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D08122-92B0-B548-B744-5666CF17D94B}"/>
              </a:ext>
            </a:extLst>
          </p:cNvPr>
          <p:cNvCxnSpPr>
            <a:cxnSpLocks/>
          </p:cNvCxnSpPr>
          <p:nvPr/>
        </p:nvCxnSpPr>
        <p:spPr>
          <a:xfrm flipV="1">
            <a:off x="2711665" y="2395944"/>
            <a:ext cx="0" cy="226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5B7F87-5169-444B-8B75-C71204294255}"/>
              </a:ext>
            </a:extLst>
          </p:cNvPr>
          <p:cNvCxnSpPr>
            <a:cxnSpLocks/>
          </p:cNvCxnSpPr>
          <p:nvPr/>
        </p:nvCxnSpPr>
        <p:spPr>
          <a:xfrm flipV="1">
            <a:off x="2822522" y="3405724"/>
            <a:ext cx="4220161" cy="1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002938-8515-C94A-8BFB-58D7E3657789}"/>
              </a:ext>
            </a:extLst>
          </p:cNvPr>
          <p:cNvCxnSpPr>
            <a:cxnSpLocks/>
          </p:cNvCxnSpPr>
          <p:nvPr/>
        </p:nvCxnSpPr>
        <p:spPr>
          <a:xfrm flipV="1">
            <a:off x="2812115" y="2401204"/>
            <a:ext cx="9910" cy="1015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1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Ultsen Raspberry_Pi Code Snippet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1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143361-E184-1B4C-8434-30822DE06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0"/>
          <a:stretch/>
        </p:blipFill>
        <p:spPr>
          <a:xfrm>
            <a:off x="6589982" y="3664370"/>
            <a:ext cx="5076502" cy="25833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A62DE-9E1F-EE4D-9B07-A68A5E22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008" y="1417146"/>
            <a:ext cx="1536700" cy="2286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23F5E6E-CD78-DE4A-BA69-6C8FB5BD6662}"/>
              </a:ext>
            </a:extLst>
          </p:cNvPr>
          <p:cNvSpPr/>
          <p:nvPr/>
        </p:nvSpPr>
        <p:spPr>
          <a:xfrm>
            <a:off x="7805797" y="2065597"/>
            <a:ext cx="303823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. . . . . f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unction definition here.</a:t>
            </a:r>
            <a:r>
              <a:rPr lang="en-US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53C981-75FA-B24D-86EC-47F0C8F790BE}"/>
              </a:ext>
            </a:extLst>
          </p:cNvPr>
          <p:cNvCxnSpPr/>
          <p:nvPr/>
        </p:nvCxnSpPr>
        <p:spPr>
          <a:xfrm>
            <a:off x="6253338" y="1271752"/>
            <a:ext cx="0" cy="50764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755F33A-1B31-0D41-B2D1-DACB7A81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34" y="1271752"/>
            <a:ext cx="3628730" cy="4976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FF7923-258B-F44E-8D96-3D4A7C7D44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59" t="20880" r="2418" b="60892"/>
          <a:stretch/>
        </p:blipFill>
        <p:spPr>
          <a:xfrm rot="16200000">
            <a:off x="2602231" y="2261986"/>
            <a:ext cx="2109402" cy="27779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93CF420-68FA-EE49-B3E0-631D34B6F032}"/>
              </a:ext>
            </a:extLst>
          </p:cNvPr>
          <p:cNvSpPr/>
          <p:nvPr/>
        </p:nvSpPr>
        <p:spPr>
          <a:xfrm>
            <a:off x="3834638" y="2239833"/>
            <a:ext cx="226183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 Declaration done here.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3ABF1B4-8D4F-0F40-A074-4263F0D84F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59" t="20880" r="2418" b="60892"/>
          <a:stretch/>
        </p:blipFill>
        <p:spPr>
          <a:xfrm rot="16200000">
            <a:off x="2595136" y="4987475"/>
            <a:ext cx="2109402" cy="27779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AAB4178-8320-854E-BE49-12FA1B253C07}"/>
              </a:ext>
            </a:extLst>
          </p:cNvPr>
          <p:cNvSpPr/>
          <p:nvPr/>
        </p:nvSpPr>
        <p:spPr>
          <a:xfrm>
            <a:off x="3864665" y="4954690"/>
            <a:ext cx="188987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Pins Setup done here.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069F61-E21E-3C45-8ED3-F476BACED10E}"/>
              </a:ext>
            </a:extLst>
          </p:cNvPr>
          <p:cNvSpPr/>
          <p:nvPr/>
        </p:nvSpPr>
        <p:spPr>
          <a:xfrm>
            <a:off x="8647309" y="4734947"/>
            <a:ext cx="224125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 Thread 1 starts here.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9FFD2E-5F91-B644-845C-3A56E97AB55A}"/>
              </a:ext>
            </a:extLst>
          </p:cNvPr>
          <p:cNvSpPr/>
          <p:nvPr/>
        </p:nvSpPr>
        <p:spPr>
          <a:xfrm>
            <a:off x="8650852" y="4887347"/>
            <a:ext cx="224125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 Thread 2 starts here.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90C395-7488-C448-B50C-C62A1A9B1DC3}"/>
              </a:ext>
            </a:extLst>
          </p:cNvPr>
          <p:cNvSpPr/>
          <p:nvPr/>
        </p:nvSpPr>
        <p:spPr>
          <a:xfrm>
            <a:off x="8647310" y="5043290"/>
            <a:ext cx="224125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 Thread 3 starts here.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7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416</Words>
  <Application>Microsoft Macintosh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Lec??-ULTSEN-RASPBRY-HL-PR-2018-9-12.ppt</vt:lpstr>
      <vt:lpstr>ULTRASOUND Sensor working details</vt:lpstr>
      <vt:lpstr>Ultsen Raspberry_Pi Working Theory</vt:lpstr>
      <vt:lpstr>Raspberry Pi 3 System/Pin Details</vt:lpstr>
      <vt:lpstr>Ultsen Raspberry_Pi Pin Connections/Table</vt:lpstr>
      <vt:lpstr>Ultsen Raspberry_Pi Pin Connectivity Tables</vt:lpstr>
      <vt:lpstr>Ultsen Raspberry_Pi Circuit Diagram</vt:lpstr>
      <vt:lpstr>Ultsen Raspberry_Pi Code Snippet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lec9-5-ULTSEN_RASPBRY-HL-ML-PR-2018-9-12.ppt</dc:title>
  <dc:creator>PRASHANTH RAJASEKAR</dc:creator>
  <cp:lastModifiedBy>PRASHANTH RAJASEKAR</cp:lastModifiedBy>
  <cp:revision>143</cp:revision>
  <dcterms:created xsi:type="dcterms:W3CDTF">2018-09-21T11:54:57Z</dcterms:created>
  <dcterms:modified xsi:type="dcterms:W3CDTF">2018-10-26T00:36:14Z</dcterms:modified>
</cp:coreProperties>
</file>