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580"/>
  </p:normalViewPr>
  <p:slideViewPr>
    <p:cSldViewPr snapToGrid="0" snapToObjects="1">
      <p:cViewPr>
        <p:scale>
          <a:sx n="111" d="100"/>
          <a:sy n="111" d="100"/>
        </p:scale>
        <p:origin x="1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F7F3-C930-DF46-97F1-57D5D5EF8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9EA31-A4E2-EE42-B0CD-EE4E5C36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2AA0-F39D-9B47-9596-018F2290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4377-C76E-7E4D-9516-458CA720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5164D-77B4-5840-87C8-ED8AF1D2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6C78-BE41-E04C-8C4B-2AD7DD02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D053B-17D1-B84E-923E-74410A674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7A1BB-A834-2F44-AE57-EE29CED2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4E17-724F-7D4C-8B70-2F1C8062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3A375-E4E8-5745-AAFC-EBA2D68A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D0A30-20B8-AB48-9107-53C14BAFA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14197-CBA7-694F-9257-AA8765694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E3A57-A456-E144-819E-84E1A85C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933F-1FF9-834E-BAF7-1D3EE2C1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CF03E-36E9-034E-8ABD-37FD971D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8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4CDB-B689-A544-94B2-C21ED921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1FC9-956D-C94C-82F2-FD4B4F9F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096A-9D83-5542-A0AF-486F4646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2AEC7-231B-4541-BA31-BEA4F8CC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6F2B-3237-8843-A070-19DE471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0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86CE-E7A0-4E48-9A6D-C605079B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AE1AE-659E-B345-B380-1F1162C3E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4793-5997-9B4A-9A13-6DE3DD9D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7ED14-C8CB-BB4A-B7F8-5A1CAFC0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4F303-EFA2-5C40-8AD1-928890F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2E62-B096-484B-8513-1427A6E0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8D18-3576-914F-97FA-7274F2EDA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38CC2-F72E-9747-933C-38671B23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1B926-53BD-CA46-A953-3345A5E4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86B7-A70F-DC43-AEE4-FD157D76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56C80-CBB9-3546-B715-C57A92C1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053B-A076-B844-B4F3-8899300D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BE2DA-6A57-EC43-82D3-C16A93A6A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0BA7F-0004-F34C-8BB4-08A04A40D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FF807-B3FF-FF4F-AE79-DE502AF6A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9E359-6794-3A48-AFF8-836D85CA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7B3F1-5C68-DA44-93A6-05C5A4CC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C972C-5237-5740-B967-AA36906C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907D-33D4-764B-A058-D2AF7CC0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1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9786-7A8D-C845-BBAE-7AE548EA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C15C8-8A7B-DE44-8FFC-48495C86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09302-857F-BD4C-860F-3D750DAE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32CEF-F6ED-E048-AEFC-49129C8D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3753B-1764-994D-9E83-0E4E8F6C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F79B8-903E-5D4E-A49C-A654BD6D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E73FE-1610-2C44-97C6-446EE90B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433E-DC2D-E846-80F1-2C1D0B1B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8993-5F00-6D48-B735-D842D1C08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1F3B2-5524-F348-BF38-7BC0BAADF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41145-18BF-F747-8DB5-056BCC6E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20191-09D3-C848-8151-314254F1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9AF5-DA46-214C-9F70-D7CD5527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5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2925-77E5-1344-AD3E-550B16EC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D2CD9-AE03-AE42-9768-94C0FF52A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9B621-C7D1-244B-94A1-590476991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99192-A77B-794B-9319-4B8E3F17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F88E-969D-0648-9608-20DB9798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1418A-21A4-F64E-8494-3AB80578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1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BE4EC-AD84-2546-8199-7F49796C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08F7A-201C-8B44-BE35-07A37A3C4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AB78-74C0-074D-9A68-0D73105D5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6D98-7EA0-8C42-87B2-1920F26A3835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802AF-1854-E740-A9F9-F09806C14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80FF-A88B-9144-976F-3CD783E12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5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LINUX BASIC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B718F-E653-5846-88D4-29F7F805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67" y="1502230"/>
            <a:ext cx="2256065" cy="275408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3F0F3C-FFA8-A745-9667-E462023B8AB2}"/>
              </a:ext>
            </a:extLst>
          </p:cNvPr>
          <p:cNvSpPr/>
          <p:nvPr/>
        </p:nvSpPr>
        <p:spPr>
          <a:xfrm>
            <a:off x="3779405" y="4502221"/>
            <a:ext cx="463319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Author: Prashanth Rajasekar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 Jose State university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Engineer @ CTI One Corporation</a:t>
            </a:r>
          </a:p>
        </p:txBody>
      </p:sp>
    </p:spTree>
    <p:extLst>
      <p:ext uri="{BB962C8B-B14F-4D97-AF65-F5344CB8AC3E}">
        <p14:creationId xmlns:p14="http://schemas.microsoft.com/office/powerpoint/2010/main" val="95651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869" y="207962"/>
            <a:ext cx="7703637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SEARCH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77DC9D-4282-D54F-BFFA-1B577F045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98252"/>
              </p:ext>
            </p:extLst>
          </p:nvPr>
        </p:nvGraphicFramePr>
        <p:xfrm>
          <a:off x="2071869" y="1636082"/>
          <a:ext cx="812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6181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317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28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grep pattern 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pattern in file1.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grep –r pattern dir1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recursively for pattern in dir1.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5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locate file1 / </a:t>
                      </a:r>
                      <a:r>
                        <a:rPr lang="en-US" dirty="0" err="1"/>
                        <a:t>whereis</a:t>
                      </a:r>
                      <a:r>
                        <a:rPr lang="en-US" dirty="0"/>
                        <a:t> 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all instances of file1.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08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find /home/press –name “index”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file names that start with “Index”.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7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find /home/press –size + 10000K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file larger than 10000K.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1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61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15" y="207962"/>
            <a:ext cx="10671858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LOGINCOMMANDS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2F82F1-ECB8-6846-B1F7-228D14B31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29407"/>
              </p:ext>
            </p:extLst>
          </p:nvPr>
        </p:nvGraphicFramePr>
        <p:xfrm>
          <a:off x="3449254" y="1883835"/>
          <a:ext cx="11308466" cy="1634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816">
                  <a:extLst>
                    <a:ext uri="{9D8B030D-6E8A-4147-A177-3AD203B41FA5}">
                      <a16:colId xmlns:a16="http://schemas.microsoft.com/office/drawing/2014/main" val="97708121"/>
                    </a:ext>
                  </a:extLst>
                </a:gridCol>
                <a:gridCol w="3520067">
                  <a:extLst>
                    <a:ext uri="{9D8B030D-6E8A-4147-A177-3AD203B41FA5}">
                      <a16:colId xmlns:a16="http://schemas.microsoft.com/office/drawing/2014/main" val="1591880455"/>
                    </a:ext>
                  </a:extLst>
                </a:gridCol>
                <a:gridCol w="1296364">
                  <a:extLst>
                    <a:ext uri="{9D8B030D-6E8A-4147-A177-3AD203B41FA5}">
                      <a16:colId xmlns:a16="http://schemas.microsoft.com/office/drawing/2014/main" val="1969254966"/>
                    </a:ext>
                  </a:extLst>
                </a:gridCol>
                <a:gridCol w="3831219">
                  <a:extLst>
                    <a:ext uri="{9D8B030D-6E8A-4147-A177-3AD203B41FA5}">
                      <a16:colId xmlns:a16="http://schemas.microsoft.com/office/drawing/2014/main" val="2380479401"/>
                    </a:ext>
                  </a:extLst>
                </a:gridCol>
              </a:tblGrid>
              <a:tr h="408717">
                <a:tc>
                  <a:txBody>
                    <a:bodyPr/>
                    <a:lstStyle/>
                    <a:p>
                      <a:r>
                        <a:rPr lang="en-US" b="1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77799"/>
                  </a:ext>
                </a:extLst>
              </a:tr>
              <a:tr h="408717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ssh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user@host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 to host as user.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16114"/>
                  </a:ext>
                </a:extLst>
              </a:tr>
              <a:tr h="408717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ssh</a:t>
                      </a:r>
                      <a:r>
                        <a:rPr lang="en-US" dirty="0"/>
                        <a:t> –p port </a:t>
                      </a:r>
                      <a:r>
                        <a:rPr lang="en-US" dirty="0" err="1"/>
                        <a:t>user@host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 to host using specific 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62850"/>
                  </a:ext>
                </a:extLst>
              </a:tr>
              <a:tr h="408717">
                <a:tc>
                  <a:txBody>
                    <a:bodyPr/>
                    <a:lstStyle/>
                    <a:p>
                      <a:r>
                        <a:rPr lang="en-US" dirty="0"/>
                        <a:t># telnet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 to system using tenet 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8178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F5DE1C-9ADC-BC40-81C0-A3FA39FDB317}"/>
              </a:ext>
            </a:extLst>
          </p:cNvPr>
          <p:cNvSpPr/>
          <p:nvPr/>
        </p:nvSpPr>
        <p:spPr>
          <a:xfrm>
            <a:off x="3004902" y="3073787"/>
            <a:ext cx="4443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D5B2BB-117B-2A4F-8B2C-2388152FE533}"/>
              </a:ext>
            </a:extLst>
          </p:cNvPr>
          <p:cNvSpPr/>
          <p:nvPr/>
        </p:nvSpPr>
        <p:spPr>
          <a:xfrm>
            <a:off x="3004902" y="2673677"/>
            <a:ext cx="4443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20502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15" y="207962"/>
            <a:ext cx="10671858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FILE TRANSFER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196BC2-B553-D14D-9008-8865EDAF6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65315"/>
              </p:ext>
            </p:extLst>
          </p:nvPr>
        </p:nvGraphicFramePr>
        <p:xfrm>
          <a:off x="2581154" y="1865560"/>
          <a:ext cx="748431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2159">
                  <a:extLst>
                    <a:ext uri="{9D8B030D-6E8A-4147-A177-3AD203B41FA5}">
                      <a16:colId xmlns:a16="http://schemas.microsoft.com/office/drawing/2014/main" val="1578379393"/>
                    </a:ext>
                  </a:extLst>
                </a:gridCol>
                <a:gridCol w="3742159">
                  <a:extLst>
                    <a:ext uri="{9D8B030D-6E8A-4147-A177-3AD203B41FA5}">
                      <a16:colId xmlns:a16="http://schemas.microsoft.com/office/drawing/2014/main" val="1101750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7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scp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file.txt</a:t>
                      </a:r>
                      <a:r>
                        <a:rPr lang="en-US" dirty="0"/>
                        <a:t> server2:/</a:t>
                      </a:r>
                      <a:r>
                        <a:rPr lang="en-US" dirty="0" err="1"/>
                        <a:t>tmp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Secure copy </a:t>
                      </a:r>
                      <a:r>
                        <a:rPr lang="en-US" dirty="0"/>
                        <a:t>file from remote host.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0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rsync</a:t>
                      </a:r>
                      <a:r>
                        <a:rPr lang="en-US" dirty="0"/>
                        <a:t> –a /home/press /backup/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Synchronize source to destination.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61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48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15" y="207962"/>
            <a:ext cx="10671858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DISK USAGE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408BBA-02BF-DF44-829F-3526A61A2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5457"/>
              </p:ext>
            </p:extLst>
          </p:nvPr>
        </p:nvGraphicFramePr>
        <p:xfrm>
          <a:off x="3015848" y="1856312"/>
          <a:ext cx="812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9448">
                  <a:extLst>
                    <a:ext uri="{9D8B030D-6E8A-4147-A177-3AD203B41FA5}">
                      <a16:colId xmlns:a16="http://schemas.microsoft.com/office/drawing/2014/main" val="794261180"/>
                    </a:ext>
                  </a:extLst>
                </a:gridCol>
                <a:gridCol w="5518552">
                  <a:extLst>
                    <a:ext uri="{9D8B030D-6E8A-4147-A177-3AD203B41FA5}">
                      <a16:colId xmlns:a16="http://schemas.microsoft.com/office/drawing/2014/main" val="31559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5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df</a:t>
                      </a:r>
                      <a:r>
                        <a:rPr lang="en-US" dirty="0"/>
                        <a:t> -h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disk space on mounted file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3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df</a:t>
                      </a:r>
                      <a:r>
                        <a:rPr lang="en-US" dirty="0"/>
                        <a:t> –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free </a:t>
                      </a:r>
                      <a:r>
                        <a:rPr lang="en-US" dirty="0" err="1"/>
                        <a:t>inodes</a:t>
                      </a:r>
                      <a:r>
                        <a:rPr lang="en-US" dirty="0"/>
                        <a:t> on mounted file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0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fdisk</a:t>
                      </a:r>
                      <a:r>
                        <a:rPr lang="en-US" dirty="0"/>
                        <a:t> –L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disk partition sizes and types.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2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du –ah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disk usage in readable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18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du –</a:t>
                      </a:r>
                      <a:r>
                        <a:rPr lang="en-US" dirty="0" err="1"/>
                        <a:t>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total disk usage on the current directory.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0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645" y="291042"/>
            <a:ext cx="8634714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FINAL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FFBDE7D-BA3B-EE46-8568-2B696BDA8D23}"/>
              </a:ext>
            </a:extLst>
          </p:cNvPr>
          <p:cNvSpPr/>
          <p:nvPr/>
        </p:nvSpPr>
        <p:spPr>
          <a:xfrm>
            <a:off x="4327665" y="2967335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565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SYSTEM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DC949E6-883F-0548-9853-F4142B950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57908"/>
              </p:ext>
            </p:extLst>
          </p:nvPr>
        </p:nvGraphicFramePr>
        <p:xfrm>
          <a:off x="1304080" y="1473899"/>
          <a:ext cx="9599271" cy="4824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660">
                  <a:extLst>
                    <a:ext uri="{9D8B030D-6E8A-4147-A177-3AD203B41FA5}">
                      <a16:colId xmlns:a16="http://schemas.microsoft.com/office/drawing/2014/main" val="3797469807"/>
                    </a:ext>
                  </a:extLst>
                </a:gridCol>
                <a:gridCol w="6286611">
                  <a:extLst>
                    <a:ext uri="{9D8B030D-6E8A-4147-A177-3AD203B41FA5}">
                      <a16:colId xmlns:a16="http://schemas.microsoft.com/office/drawing/2014/main" val="2680555549"/>
                    </a:ext>
                  </a:extLst>
                </a:gridCol>
              </a:tblGrid>
              <a:tr h="40204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Commands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Description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72642"/>
                  </a:ext>
                </a:extLst>
              </a:tr>
              <a:tr h="402044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uname</a:t>
                      </a:r>
                      <a:r>
                        <a:rPr lang="en-US" dirty="0"/>
                        <a:t> –a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</a:t>
                      </a:r>
                      <a:r>
                        <a:rPr lang="en-US" dirty="0" err="1"/>
                        <a:t>linux</a:t>
                      </a:r>
                      <a:r>
                        <a:rPr lang="en-US" dirty="0"/>
                        <a:t> System </a:t>
                      </a:r>
                      <a:r>
                        <a:rPr lang="en-US" dirty="0" err="1"/>
                        <a:t>inframation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24233"/>
                  </a:ext>
                </a:extLst>
              </a:tr>
              <a:tr h="402044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uname</a:t>
                      </a:r>
                      <a:r>
                        <a:rPr lang="en-US" dirty="0"/>
                        <a:t> 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kernel release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95748"/>
                  </a:ext>
                </a:extLst>
              </a:tr>
              <a:tr h="402044">
                <a:tc>
                  <a:txBody>
                    <a:bodyPr/>
                    <a:lstStyle/>
                    <a:p>
                      <a:r>
                        <a:rPr lang="en-US" dirty="0"/>
                        <a:t># uptime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how long the system has been running.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35973"/>
                  </a:ext>
                </a:extLst>
              </a:tr>
              <a:tr h="402044">
                <a:tc>
                  <a:txBody>
                    <a:bodyPr/>
                    <a:lstStyle/>
                    <a:p>
                      <a:r>
                        <a:rPr lang="en-US" dirty="0"/>
                        <a:t># 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system hostname.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822507"/>
                  </a:ext>
                </a:extLst>
              </a:tr>
              <a:tr h="402044">
                <a:tc>
                  <a:txBody>
                    <a:bodyPr/>
                    <a:lstStyle/>
                    <a:p>
                      <a:r>
                        <a:rPr lang="en-US" dirty="0"/>
                        <a:t># hostname -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the IP address of the Host.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39500"/>
                  </a:ext>
                </a:extLst>
              </a:tr>
              <a:tr h="402044">
                <a:tc>
                  <a:txBody>
                    <a:bodyPr/>
                    <a:lstStyle/>
                    <a:p>
                      <a:r>
                        <a:rPr lang="en-US" dirty="0"/>
                        <a:t># last 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system reboot history.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645464"/>
                  </a:ext>
                </a:extLst>
              </a:tr>
              <a:tr h="402044">
                <a:tc>
                  <a:txBody>
                    <a:bodyPr/>
                    <a:lstStyle/>
                    <a:p>
                      <a:r>
                        <a:rPr lang="en-US" dirty="0"/>
                        <a:t>#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current date and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88480"/>
                  </a:ext>
                </a:extLst>
              </a:tr>
              <a:tr h="402044">
                <a:tc>
                  <a:txBody>
                    <a:bodyPr/>
                    <a:lstStyle/>
                    <a:p>
                      <a:r>
                        <a:rPr lang="en-US" dirty="0"/>
                        <a:t>#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who is online.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653929"/>
                  </a:ext>
                </a:extLst>
              </a:tr>
              <a:tr h="402044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whoami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is logged in 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26438"/>
                  </a:ext>
                </a:extLst>
              </a:tr>
              <a:tr h="402044">
                <a:tc>
                  <a:txBody>
                    <a:bodyPr/>
                    <a:lstStyle/>
                    <a:p>
                      <a:r>
                        <a:rPr lang="en-US" dirty="0"/>
                        <a:t># finger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information about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03958"/>
                  </a:ext>
                </a:extLst>
              </a:tr>
              <a:tr h="402044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this month </a:t>
                      </a:r>
                      <a:r>
                        <a:rPr lang="en-US" dirty="0" err="1"/>
                        <a:t>calender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14888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A154ED2-E107-9C46-8164-731BDBDEC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226" y="4944416"/>
            <a:ext cx="35433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1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HARDWARE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DC949E6-883F-0548-9853-F4142B950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38018"/>
              </p:ext>
            </p:extLst>
          </p:nvPr>
        </p:nvGraphicFramePr>
        <p:xfrm>
          <a:off x="1261639" y="1305240"/>
          <a:ext cx="9599271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660">
                  <a:extLst>
                    <a:ext uri="{9D8B030D-6E8A-4147-A177-3AD203B41FA5}">
                      <a16:colId xmlns:a16="http://schemas.microsoft.com/office/drawing/2014/main" val="3797469807"/>
                    </a:ext>
                  </a:extLst>
                </a:gridCol>
                <a:gridCol w="6286611">
                  <a:extLst>
                    <a:ext uri="{9D8B030D-6E8A-4147-A177-3AD203B41FA5}">
                      <a16:colId xmlns:a16="http://schemas.microsoft.com/office/drawing/2014/main" val="2680555549"/>
                    </a:ext>
                  </a:extLst>
                </a:gridCol>
              </a:tblGrid>
              <a:tr h="34460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Commands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72642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dmesg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Detected Hardware and boot messages.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24233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cat /proc/</a:t>
                      </a:r>
                      <a:r>
                        <a:rPr lang="en-US" dirty="0" err="1"/>
                        <a:t>cpuinfo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Model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95748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cat /proc/</a:t>
                      </a:r>
                      <a:r>
                        <a:rPr lang="en-US" dirty="0" err="1"/>
                        <a:t>meminfo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memory info.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35973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cat /proc/interrupts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interrupts per CPU per I/O device.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822507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lshw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hardware configuration.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39500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lsblk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block device related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645464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free –m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and free memory –m – MB.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88480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lspci</a:t>
                      </a:r>
                      <a:r>
                        <a:rPr lang="en-US" dirty="0"/>
                        <a:t> -tv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PCI Devices.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653929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lsusb</a:t>
                      </a:r>
                      <a:r>
                        <a:rPr lang="en-US" dirty="0"/>
                        <a:t> -tv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USB Devices.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26438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dmidecode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hardware info from the BIOS.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03958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hdparm</a:t>
                      </a:r>
                      <a:r>
                        <a:rPr lang="en-US" dirty="0"/>
                        <a:t> –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/dev/</a:t>
                      </a:r>
                      <a:r>
                        <a:rPr lang="en-US" dirty="0" err="1"/>
                        <a:t>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</a:t>
                      </a:r>
                      <a:r>
                        <a:rPr lang="en-US" dirty="0" err="1"/>
                        <a:t>infor</a:t>
                      </a:r>
                      <a:r>
                        <a:rPr lang="en-US" dirty="0"/>
                        <a:t> about disk </a:t>
                      </a:r>
                      <a:r>
                        <a:rPr lang="en-US" dirty="0" err="1"/>
                        <a:t>sda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14888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hdparm</a:t>
                      </a:r>
                      <a:r>
                        <a:rPr lang="en-US" dirty="0"/>
                        <a:t> –</a:t>
                      </a:r>
                      <a:r>
                        <a:rPr lang="en-US" dirty="0" err="1"/>
                        <a:t>tT</a:t>
                      </a:r>
                      <a:r>
                        <a:rPr lang="en-US" dirty="0"/>
                        <a:t> /dev/</a:t>
                      </a:r>
                      <a:r>
                        <a:rPr lang="en-US" dirty="0" err="1"/>
                        <a:t>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a read speed test.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40185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badblocks</a:t>
                      </a:r>
                      <a:r>
                        <a:rPr lang="en-US" dirty="0"/>
                        <a:t> –s /dev/</a:t>
                      </a:r>
                      <a:r>
                        <a:rPr lang="en-US" dirty="0" err="1"/>
                        <a:t>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for unreadable blocks on the disk.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10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USERS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DC949E6-883F-0548-9853-F4142B950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80722"/>
              </p:ext>
            </p:extLst>
          </p:nvPr>
        </p:nvGraphicFramePr>
        <p:xfrm>
          <a:off x="1261639" y="1305240"/>
          <a:ext cx="9599271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660">
                  <a:extLst>
                    <a:ext uri="{9D8B030D-6E8A-4147-A177-3AD203B41FA5}">
                      <a16:colId xmlns:a16="http://schemas.microsoft.com/office/drawing/2014/main" val="3797469807"/>
                    </a:ext>
                  </a:extLst>
                </a:gridCol>
                <a:gridCol w="6286611">
                  <a:extLst>
                    <a:ext uri="{9D8B030D-6E8A-4147-A177-3AD203B41FA5}">
                      <a16:colId xmlns:a16="http://schemas.microsoft.com/office/drawing/2014/main" val="2680555549"/>
                    </a:ext>
                  </a:extLst>
                </a:gridCol>
              </a:tblGrid>
              <a:tr h="34460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Commands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72642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active user-id with login and group.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24233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last login on the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95748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who is logged in on the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35973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groupadd</a:t>
                      </a:r>
                      <a:r>
                        <a:rPr lang="en-US" dirty="0"/>
                        <a:t>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group “admin”.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822507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useradd</a:t>
                      </a:r>
                      <a:r>
                        <a:rPr lang="en-US" dirty="0"/>
                        <a:t> –c 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user “press”.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39500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userdel</a:t>
                      </a:r>
                      <a:r>
                        <a:rPr lang="en-US" dirty="0"/>
                        <a:t> 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user “press”.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645464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adduser</a:t>
                      </a:r>
                      <a:r>
                        <a:rPr lang="en-US" dirty="0"/>
                        <a:t> 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user “press”.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88480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usermod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Modify user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47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9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FILE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4D48D3-39EB-2948-B401-B85A126F4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22747"/>
              </p:ext>
            </p:extLst>
          </p:nvPr>
        </p:nvGraphicFramePr>
        <p:xfrm>
          <a:off x="347239" y="1261638"/>
          <a:ext cx="11291108" cy="5080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123">
                  <a:extLst>
                    <a:ext uri="{9D8B030D-6E8A-4147-A177-3AD203B41FA5}">
                      <a16:colId xmlns:a16="http://schemas.microsoft.com/office/drawing/2014/main" val="2909515121"/>
                    </a:ext>
                  </a:extLst>
                </a:gridCol>
                <a:gridCol w="3689431">
                  <a:extLst>
                    <a:ext uri="{9D8B030D-6E8A-4147-A177-3AD203B41FA5}">
                      <a16:colId xmlns:a16="http://schemas.microsoft.com/office/drawing/2014/main" val="2352064095"/>
                    </a:ext>
                  </a:extLst>
                </a:gridCol>
                <a:gridCol w="1854842">
                  <a:extLst>
                    <a:ext uri="{9D8B030D-6E8A-4147-A177-3AD203B41FA5}">
                      <a16:colId xmlns:a16="http://schemas.microsoft.com/office/drawing/2014/main" val="962929843"/>
                    </a:ext>
                  </a:extLst>
                </a:gridCol>
                <a:gridCol w="3790712">
                  <a:extLst>
                    <a:ext uri="{9D8B030D-6E8A-4147-A177-3AD203B41FA5}">
                      <a16:colId xmlns:a16="http://schemas.microsoft.com/office/drawing/2014/main" val="1145596272"/>
                    </a:ext>
                  </a:extLst>
                </a:gridCol>
              </a:tblGrid>
              <a:tr h="403672">
                <a:tc>
                  <a:txBody>
                    <a:bodyPr/>
                    <a:lstStyle/>
                    <a:p>
                      <a:r>
                        <a:rPr lang="en-US" b="1" dirty="0"/>
                        <a:t>Commands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23545"/>
                  </a:ext>
                </a:extLst>
              </a:tr>
              <a:tr h="403672">
                <a:tc>
                  <a:txBody>
                    <a:bodyPr/>
                    <a:lstStyle/>
                    <a:p>
                      <a:r>
                        <a:rPr lang="en-US" dirty="0"/>
                        <a:t># ls –al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all information about files.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cat &gt; 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standard input to file1.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47652"/>
                  </a:ext>
                </a:extLst>
              </a:tr>
              <a:tr h="403672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working directory.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more 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contents of file1.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71919"/>
                  </a:ext>
                </a:extLst>
              </a:tr>
              <a:tr h="403672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 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directory press.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head 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10 lines of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50129"/>
                  </a:ext>
                </a:extLst>
              </a:tr>
              <a:tr h="403672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rm</a:t>
                      </a:r>
                      <a:r>
                        <a:rPr lang="en-US" dirty="0"/>
                        <a:t> –filename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filename.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tail 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last 10 lines of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60273"/>
                  </a:ext>
                </a:extLst>
              </a:tr>
              <a:tr h="596386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rm</a:t>
                      </a:r>
                      <a:r>
                        <a:rPr lang="en-US" dirty="0"/>
                        <a:t> -r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directory recursively.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tail –f 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contents as it grows with the last 10 lines.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368320"/>
                  </a:ext>
                </a:extLst>
              </a:tr>
              <a:tr h="403672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rm</a:t>
                      </a:r>
                      <a:r>
                        <a:rPr lang="en-US" dirty="0"/>
                        <a:t> –f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file forcefully.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gpg</a:t>
                      </a:r>
                      <a:r>
                        <a:rPr lang="en-US" dirty="0"/>
                        <a:t> –c 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 file1.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Gnu PG system</a:t>
                      </a:r>
                      <a:r>
                        <a:rPr lang="en-US" dirty="0"/>
                        <a:t>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65735"/>
                  </a:ext>
                </a:extLst>
              </a:tr>
              <a:tr h="403672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cp</a:t>
                      </a:r>
                      <a:r>
                        <a:rPr lang="en-US" dirty="0"/>
                        <a:t> file1 file2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file1 to file2.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gpg</a:t>
                      </a:r>
                      <a:r>
                        <a:rPr lang="en-US" dirty="0"/>
                        <a:t> file1.gpg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Decrypt file1.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68883"/>
                  </a:ext>
                </a:extLst>
              </a:tr>
              <a:tr h="403672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cp</a:t>
                      </a:r>
                      <a:r>
                        <a:rPr lang="en-US" dirty="0"/>
                        <a:t> –r dir1 dir2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dir1 to dir2.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wc</a:t>
                      </a:r>
                      <a:r>
                        <a:rPr lang="en-US" dirty="0"/>
                        <a:t>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wordcount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bytes, words, line in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19608"/>
                  </a:ext>
                </a:extLst>
              </a:tr>
              <a:tr h="403672">
                <a:tc>
                  <a:txBody>
                    <a:bodyPr/>
                    <a:lstStyle/>
                    <a:p>
                      <a:r>
                        <a:rPr lang="en-US" dirty="0"/>
                        <a:t># mv file1 file2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file1 to file2.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xargs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cmd</a:t>
                      </a:r>
                      <a:r>
                        <a:rPr lang="en-US" dirty="0"/>
                        <a:t> line from standard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61654"/>
                  </a:ext>
                </a:extLst>
              </a:tr>
              <a:tr h="403672">
                <a:tc>
                  <a:txBody>
                    <a:bodyPr/>
                    <a:lstStyle/>
                    <a:p>
                      <a:r>
                        <a:rPr lang="en-US" dirty="0"/>
                        <a:t># ln –s /path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Create symbolic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link</a:t>
                      </a:r>
                      <a:r>
                        <a:rPr lang="en-US" dirty="0"/>
                        <a:t> to file 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Extended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Argumants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45418"/>
                  </a:ext>
                </a:extLst>
              </a:tr>
              <a:tr h="403672">
                <a:tc>
                  <a:txBody>
                    <a:bodyPr/>
                    <a:lstStyle/>
                    <a:p>
                      <a:r>
                        <a:rPr lang="en-US" dirty="0"/>
                        <a:t># touch 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or update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12633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8D5B793-FE97-5B4C-BD4F-95F2C5791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50" t="4368" r="6312" b="7227"/>
          <a:stretch/>
        </p:blipFill>
        <p:spPr>
          <a:xfrm>
            <a:off x="5532699" y="5590573"/>
            <a:ext cx="263733" cy="3703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D7D200-B913-1648-B18B-D882FD709E42}"/>
              </a:ext>
            </a:extLst>
          </p:cNvPr>
          <p:cNvCxnSpPr/>
          <p:nvPr/>
        </p:nvCxnSpPr>
        <p:spPr>
          <a:xfrm>
            <a:off x="5926238" y="1261638"/>
            <a:ext cx="0" cy="51989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87C189-5187-DD40-9AA7-0B624CB6A0B5}"/>
              </a:ext>
            </a:extLst>
          </p:cNvPr>
          <p:cNvCxnSpPr/>
          <p:nvPr/>
        </p:nvCxnSpPr>
        <p:spPr>
          <a:xfrm>
            <a:off x="6852213" y="5301205"/>
            <a:ext cx="995422" cy="451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6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PROCESS RELATED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828CFF-D04D-B14A-82F0-49A46D5A9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02456"/>
              </p:ext>
            </p:extLst>
          </p:nvPr>
        </p:nvGraphicFramePr>
        <p:xfrm>
          <a:off x="1360713" y="1423824"/>
          <a:ext cx="9519490" cy="4676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2472">
                  <a:extLst>
                    <a:ext uri="{9D8B030D-6E8A-4147-A177-3AD203B41FA5}">
                      <a16:colId xmlns:a16="http://schemas.microsoft.com/office/drawing/2014/main" val="724425485"/>
                    </a:ext>
                  </a:extLst>
                </a:gridCol>
                <a:gridCol w="6667018">
                  <a:extLst>
                    <a:ext uri="{9D8B030D-6E8A-4147-A177-3AD203B41FA5}">
                      <a16:colId xmlns:a16="http://schemas.microsoft.com/office/drawing/2014/main" val="185088895"/>
                    </a:ext>
                  </a:extLst>
                </a:gridCol>
              </a:tblGrid>
              <a:tr h="425094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95355"/>
                  </a:ext>
                </a:extLst>
              </a:tr>
              <a:tr h="425094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the currently active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05266"/>
                  </a:ext>
                </a:extLst>
              </a:tr>
              <a:tr h="425094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aux | grep ‘telnet’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all process id related to telnet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61717"/>
                  </a:ext>
                </a:extLst>
              </a:tr>
              <a:tr h="425094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pmap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map of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48166"/>
                  </a:ext>
                </a:extLst>
              </a:tr>
              <a:tr h="425094">
                <a:tc>
                  <a:txBody>
                    <a:bodyPr/>
                    <a:lstStyle/>
                    <a:p>
                      <a:r>
                        <a:rPr lang="en-US" dirty="0"/>
                        <a:t>#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all running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11556"/>
                  </a:ext>
                </a:extLst>
              </a:tr>
              <a:tr h="425094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killpid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Kill process with mentioned </a:t>
                      </a:r>
                      <a:r>
                        <a:rPr lang="en-US" dirty="0" err="1"/>
                        <a:t>pid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13942"/>
                  </a:ext>
                </a:extLst>
              </a:tr>
              <a:tr h="425094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killall</a:t>
                      </a:r>
                      <a:r>
                        <a:rPr lang="en-US" dirty="0"/>
                        <a:t> ps1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Kill all process named ps1.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05980"/>
                  </a:ext>
                </a:extLst>
              </a:tr>
              <a:tr h="425094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pkill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Kill the process with name </a:t>
                      </a:r>
                      <a:r>
                        <a:rPr lang="en-US" dirty="0" err="1"/>
                        <a:t>psname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39134"/>
                  </a:ext>
                </a:extLst>
              </a:tr>
              <a:tr h="425094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 stopped or background jobs.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56006"/>
                  </a:ext>
                </a:extLst>
              </a:tr>
              <a:tr h="425094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Bring the most recent job to foreground.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98233"/>
                  </a:ext>
                </a:extLst>
              </a:tr>
              <a:tr h="425094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fg</a:t>
                      </a:r>
                      <a:r>
                        <a:rPr lang="en-US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Brings job n to foreground.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5641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3A273B2-5F1C-984C-88AE-8D030C466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0" y="2699073"/>
            <a:ext cx="4406900" cy="7747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FA8B6B-3ACD-9E46-929E-5B41CD35BADA}"/>
              </a:ext>
            </a:extLst>
          </p:cNvPr>
          <p:cNvCxnSpPr/>
          <p:nvPr/>
        </p:nvCxnSpPr>
        <p:spPr>
          <a:xfrm flipV="1">
            <a:off x="2048719" y="2245489"/>
            <a:ext cx="0" cy="115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B8CE8C-9404-6549-92BB-19F841D6235D}"/>
              </a:ext>
            </a:extLst>
          </p:cNvPr>
          <p:cNvCxnSpPr/>
          <p:nvPr/>
        </p:nvCxnSpPr>
        <p:spPr>
          <a:xfrm>
            <a:off x="2048719" y="2245489"/>
            <a:ext cx="65859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9C3AC8-BBCF-2F44-957F-85294C997A4D}"/>
              </a:ext>
            </a:extLst>
          </p:cNvPr>
          <p:cNvCxnSpPr/>
          <p:nvPr/>
        </p:nvCxnSpPr>
        <p:spPr>
          <a:xfrm>
            <a:off x="8646289" y="2245489"/>
            <a:ext cx="0" cy="453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6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FILE PERMISSION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910260-0747-9146-81FD-284412052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021006"/>
              </p:ext>
            </p:extLst>
          </p:nvPr>
        </p:nvGraphicFramePr>
        <p:xfrm>
          <a:off x="694482" y="1610916"/>
          <a:ext cx="10104698" cy="3435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4288">
                  <a:extLst>
                    <a:ext uri="{9D8B030D-6E8A-4147-A177-3AD203B41FA5}">
                      <a16:colId xmlns:a16="http://schemas.microsoft.com/office/drawing/2014/main" val="879109064"/>
                    </a:ext>
                  </a:extLst>
                </a:gridCol>
                <a:gridCol w="6030410">
                  <a:extLst>
                    <a:ext uri="{9D8B030D-6E8A-4147-A177-3AD203B41FA5}">
                      <a16:colId xmlns:a16="http://schemas.microsoft.com/office/drawing/2014/main" val="2329762971"/>
                    </a:ext>
                  </a:extLst>
                </a:gridCol>
              </a:tblGrid>
              <a:tr h="490807">
                <a:tc>
                  <a:txBody>
                    <a:bodyPr/>
                    <a:lstStyle/>
                    <a:p>
                      <a:r>
                        <a:rPr lang="en-US" b="1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02572"/>
                  </a:ext>
                </a:extLst>
              </a:tr>
              <a:tr h="490807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chmod</a:t>
                      </a:r>
                      <a:r>
                        <a:rPr lang="en-US" dirty="0"/>
                        <a:t> octal 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the permission of file to octal.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756879"/>
                  </a:ext>
                </a:extLst>
              </a:tr>
              <a:tr h="490807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chmod</a:t>
                      </a:r>
                      <a:r>
                        <a:rPr lang="en-US" dirty="0"/>
                        <a:t> 777 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</a:t>
                      </a:r>
                      <a:r>
                        <a:rPr lang="en-US" dirty="0" err="1"/>
                        <a:t>rwx</a:t>
                      </a:r>
                      <a:r>
                        <a:rPr lang="en-US" dirty="0"/>
                        <a:t>– read/write/exec permission to owner, group,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777587"/>
                  </a:ext>
                </a:extLst>
              </a:tr>
              <a:tr h="490807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chmod</a:t>
                      </a:r>
                      <a:r>
                        <a:rPr lang="en-US" dirty="0"/>
                        <a:t> 755 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</a:t>
                      </a:r>
                      <a:r>
                        <a:rPr lang="en-US" dirty="0" err="1"/>
                        <a:t>rwx</a:t>
                      </a:r>
                      <a:r>
                        <a:rPr lang="en-US" dirty="0"/>
                        <a:t> to owner, </a:t>
                      </a:r>
                      <a:r>
                        <a:rPr lang="en-US" dirty="0" err="1"/>
                        <a:t>rw</a:t>
                      </a:r>
                      <a:r>
                        <a:rPr lang="en-US" dirty="0"/>
                        <a:t> to group and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9500"/>
                  </a:ext>
                </a:extLst>
              </a:tr>
              <a:tr h="490807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chown</a:t>
                      </a:r>
                      <a:r>
                        <a:rPr lang="en-US" dirty="0"/>
                        <a:t> owner-user 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owner of the file.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Change owner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81065"/>
                  </a:ext>
                </a:extLst>
              </a:tr>
              <a:tr h="490807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chown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owner-user:owner-group</a:t>
                      </a:r>
                      <a:r>
                        <a:rPr lang="en-US" dirty="0"/>
                        <a:t> 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owner, group owner of file1.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88282"/>
                  </a:ext>
                </a:extLst>
              </a:tr>
              <a:tr h="490807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chown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owner-name:owner-group</a:t>
                      </a:r>
                      <a:r>
                        <a:rPr lang="en-US" dirty="0"/>
                        <a:t> dir1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owner, group owner of the directory.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4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37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NETWORK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E8DD2C-AEBE-0B4C-AE36-734A4CA90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29950"/>
              </p:ext>
            </p:extLst>
          </p:nvPr>
        </p:nvGraphicFramePr>
        <p:xfrm>
          <a:off x="1198622" y="1473899"/>
          <a:ext cx="9230168" cy="4672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9125">
                  <a:extLst>
                    <a:ext uri="{9D8B030D-6E8A-4147-A177-3AD203B41FA5}">
                      <a16:colId xmlns:a16="http://schemas.microsoft.com/office/drawing/2014/main" val="3032936851"/>
                    </a:ext>
                  </a:extLst>
                </a:gridCol>
                <a:gridCol w="5741043">
                  <a:extLst>
                    <a:ext uri="{9D8B030D-6E8A-4147-A177-3AD203B41FA5}">
                      <a16:colId xmlns:a16="http://schemas.microsoft.com/office/drawing/2014/main" val="3008661244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r>
                        <a:rPr lang="en-US" b="1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75287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ifconfig</a:t>
                      </a:r>
                      <a:r>
                        <a:rPr lang="en-US" dirty="0"/>
                        <a:t> –a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all network ports and IP address.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42788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ifconfig</a:t>
                      </a:r>
                      <a:r>
                        <a:rPr lang="en-US" dirty="0"/>
                        <a:t> eth0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specific Ethernet 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69853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ethtool</a:t>
                      </a:r>
                      <a:r>
                        <a:rPr lang="en-US" dirty="0"/>
                        <a:t> oth0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 tool to display ethernet port status.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62096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r>
                        <a:rPr lang="en-US" dirty="0"/>
                        <a:t># mii-tool eth0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 tool to show </a:t>
                      </a:r>
                      <a:r>
                        <a:rPr lang="en-US" dirty="0" err="1"/>
                        <a:t>ethernt</a:t>
                      </a:r>
                      <a:r>
                        <a:rPr lang="en-US" dirty="0"/>
                        <a:t> status.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701538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r>
                        <a:rPr lang="en-US" dirty="0"/>
                        <a:t># ping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echo request to target.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879064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whois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google.com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information about </a:t>
                      </a:r>
                      <a:r>
                        <a:rPr lang="en-US" dirty="0" err="1"/>
                        <a:t>google.com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10837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r>
                        <a:rPr lang="en-US" dirty="0"/>
                        <a:t># dig </a:t>
                      </a:r>
                      <a:r>
                        <a:rPr lang="en-US" dirty="0" err="1"/>
                        <a:t>google.com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DNS</a:t>
                      </a:r>
                      <a:r>
                        <a:rPr lang="en-US" dirty="0"/>
                        <a:t> information for domain.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38636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r>
                        <a:rPr lang="en-US" dirty="0"/>
                        <a:t># dig -x </a:t>
                      </a:r>
                      <a:r>
                        <a:rPr lang="en-US" dirty="0" err="1"/>
                        <a:t>google.com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 lookup host.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44948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r>
                        <a:rPr lang="en-US" dirty="0"/>
                        <a:t># host </a:t>
                      </a:r>
                      <a:r>
                        <a:rPr lang="en-US" dirty="0" err="1"/>
                        <a:t>google.com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Lookup DNS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address for </a:t>
                      </a:r>
                      <a:r>
                        <a:rPr lang="en-US" dirty="0" err="1"/>
                        <a:t>google.com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05450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wget</a:t>
                      </a:r>
                      <a:r>
                        <a:rPr lang="en-US" dirty="0"/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18664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r>
                        <a:rPr lang="en-US" dirty="0"/>
                        <a:t># netstat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active connections to/from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3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80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964" y="207962"/>
            <a:ext cx="10984374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COMPRESSION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945271-DF68-F944-A0BA-A059BCAF8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18818"/>
              </p:ext>
            </p:extLst>
          </p:nvPr>
        </p:nvGraphicFramePr>
        <p:xfrm>
          <a:off x="1517892" y="1587767"/>
          <a:ext cx="9223414" cy="2984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11">
                  <a:extLst>
                    <a:ext uri="{9D8B030D-6E8A-4147-A177-3AD203B41FA5}">
                      <a16:colId xmlns:a16="http://schemas.microsoft.com/office/drawing/2014/main" val="1456327474"/>
                    </a:ext>
                  </a:extLst>
                </a:gridCol>
                <a:gridCol w="6099203">
                  <a:extLst>
                    <a:ext uri="{9D8B030D-6E8A-4147-A177-3AD203B41FA5}">
                      <a16:colId xmlns:a16="http://schemas.microsoft.com/office/drawing/2014/main" val="1745827477"/>
                    </a:ext>
                  </a:extLst>
                </a:gridCol>
              </a:tblGrid>
              <a:tr h="596847">
                <a:tc>
                  <a:txBody>
                    <a:bodyPr/>
                    <a:lstStyle/>
                    <a:p>
                      <a:r>
                        <a:rPr lang="en-US" b="1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00909"/>
                  </a:ext>
                </a:extLst>
              </a:tr>
              <a:tr h="596847">
                <a:tc>
                  <a:txBody>
                    <a:bodyPr/>
                    <a:lstStyle/>
                    <a:p>
                      <a:r>
                        <a:rPr lang="en-US" dirty="0"/>
                        <a:t># tar </a:t>
                      </a:r>
                      <a:r>
                        <a:rPr lang="en-US" dirty="0" err="1"/>
                        <a:t>cf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home.tar</a:t>
                      </a:r>
                      <a:r>
                        <a:rPr lang="en-US" dirty="0"/>
                        <a:t>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tar named </a:t>
                      </a:r>
                      <a:r>
                        <a:rPr lang="en-US" dirty="0" err="1"/>
                        <a:t>home.atr</a:t>
                      </a:r>
                      <a:r>
                        <a:rPr lang="en-US" dirty="0"/>
                        <a:t> containing home/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037309"/>
                  </a:ext>
                </a:extLst>
              </a:tr>
              <a:tr h="596847">
                <a:tc>
                  <a:txBody>
                    <a:bodyPr/>
                    <a:lstStyle/>
                    <a:p>
                      <a:r>
                        <a:rPr lang="en-US" dirty="0"/>
                        <a:t># tar </a:t>
                      </a:r>
                      <a:r>
                        <a:rPr lang="en-US" dirty="0" err="1"/>
                        <a:t>xf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home.tar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the tar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473583"/>
                  </a:ext>
                </a:extLst>
              </a:tr>
              <a:tr h="596847">
                <a:tc>
                  <a:txBody>
                    <a:bodyPr/>
                    <a:lstStyle/>
                    <a:p>
                      <a:r>
                        <a:rPr lang="en-US" dirty="0"/>
                        <a:t># tar </a:t>
                      </a:r>
                      <a:r>
                        <a:rPr lang="en-US" dirty="0" err="1"/>
                        <a:t>czf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home.tar.gz</a:t>
                      </a:r>
                      <a:r>
                        <a:rPr lang="en-US" dirty="0"/>
                        <a:t>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tar with </a:t>
                      </a:r>
                      <a:r>
                        <a:rPr lang="en-US" dirty="0" err="1"/>
                        <a:t>gzip</a:t>
                      </a:r>
                      <a:r>
                        <a:rPr lang="en-US" dirty="0"/>
                        <a:t> compression.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31064"/>
                  </a:ext>
                </a:extLst>
              </a:tr>
              <a:tr h="596847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gzip</a:t>
                      </a:r>
                      <a:r>
                        <a:rPr lang="en-US" dirty="0"/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Compress file with the name </a:t>
                      </a:r>
                      <a:r>
                        <a:rPr lang="en-US" dirty="0" err="1"/>
                        <a:t>file.gz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62125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442DF5A-EE83-3E46-89B5-DBB9111CA5FD}"/>
              </a:ext>
            </a:extLst>
          </p:cNvPr>
          <p:cNvSpPr/>
          <p:nvPr/>
        </p:nvSpPr>
        <p:spPr>
          <a:xfrm>
            <a:off x="9942895" y="2168682"/>
            <a:ext cx="1251753" cy="40011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file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5BC6CF-D83A-C344-B0C1-062A22B7ECD7}"/>
              </a:ext>
            </a:extLst>
          </p:cNvPr>
          <p:cNvCxnSpPr/>
          <p:nvPr/>
        </p:nvCxnSpPr>
        <p:spPr>
          <a:xfrm flipV="1">
            <a:off x="2176041" y="2037144"/>
            <a:ext cx="0" cy="2430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CFEDF1-3943-4846-8FDA-C9DCC3441A3C}"/>
              </a:ext>
            </a:extLst>
          </p:cNvPr>
          <p:cNvCxnSpPr/>
          <p:nvPr/>
        </p:nvCxnSpPr>
        <p:spPr>
          <a:xfrm>
            <a:off x="2164466" y="2025570"/>
            <a:ext cx="84043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EE9A1C-AB32-7E42-B701-504C37A69613}"/>
              </a:ext>
            </a:extLst>
          </p:cNvPr>
          <p:cNvCxnSpPr>
            <a:cxnSpLocks/>
          </p:cNvCxnSpPr>
          <p:nvPr/>
        </p:nvCxnSpPr>
        <p:spPr>
          <a:xfrm>
            <a:off x="10557196" y="2025569"/>
            <a:ext cx="1" cy="131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E99FED-A22D-9447-A421-5CFF25F96C05}"/>
              </a:ext>
            </a:extLst>
          </p:cNvPr>
          <p:cNvCxnSpPr/>
          <p:nvPr/>
        </p:nvCxnSpPr>
        <p:spPr>
          <a:xfrm flipV="1">
            <a:off x="2177970" y="3231266"/>
            <a:ext cx="0" cy="2430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DA4A38-6D4B-7A4F-A3BD-E3AE1A23A0D5}"/>
              </a:ext>
            </a:extLst>
          </p:cNvPr>
          <p:cNvCxnSpPr/>
          <p:nvPr/>
        </p:nvCxnSpPr>
        <p:spPr>
          <a:xfrm>
            <a:off x="2177969" y="3242843"/>
            <a:ext cx="84043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BCD944-3F2D-1D45-BECE-17034C2F9B82}"/>
              </a:ext>
            </a:extLst>
          </p:cNvPr>
          <p:cNvCxnSpPr>
            <a:cxnSpLocks/>
          </p:cNvCxnSpPr>
          <p:nvPr/>
        </p:nvCxnSpPr>
        <p:spPr>
          <a:xfrm>
            <a:off x="10593849" y="3231267"/>
            <a:ext cx="1" cy="131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F181DE3-4E86-9745-A648-3AAC9EC227C7}"/>
              </a:ext>
            </a:extLst>
          </p:cNvPr>
          <p:cNvSpPr/>
          <p:nvPr/>
        </p:nvSpPr>
        <p:spPr>
          <a:xfrm>
            <a:off x="9780065" y="3351227"/>
            <a:ext cx="1604414" cy="40011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zip file</a:t>
            </a:r>
          </a:p>
        </p:txBody>
      </p:sp>
    </p:spTree>
    <p:extLst>
      <p:ext uri="{BB962C8B-B14F-4D97-AF65-F5344CB8AC3E}">
        <p14:creationId xmlns:p14="http://schemas.microsoft.com/office/powerpoint/2010/main" val="226901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1135</Words>
  <Application>Microsoft Macintosh PowerPoint</Application>
  <PresentationFormat>Widescreen</PresentationFormat>
  <Paragraphs>245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LINUX BASIC COMMANDS</vt:lpstr>
      <vt:lpstr>SYSTEM COMMANDS</vt:lpstr>
      <vt:lpstr>HARDWARE COMMANDS</vt:lpstr>
      <vt:lpstr>USERS COMMANDS</vt:lpstr>
      <vt:lpstr>FILE COMMANDS</vt:lpstr>
      <vt:lpstr>PROCESS RELATED COMMANDS</vt:lpstr>
      <vt:lpstr>FILE PERMISSION COMMANDS</vt:lpstr>
      <vt:lpstr>NETWORK COMMANDS</vt:lpstr>
      <vt:lpstr>COMPRESSION COMMANDS</vt:lpstr>
      <vt:lpstr>SEARCH COMMANDS</vt:lpstr>
      <vt:lpstr>LOGINCOMMANDS</vt:lpstr>
      <vt:lpstr>FILE TRANSFER COMMANDS</vt:lpstr>
      <vt:lpstr>DISK USAGE COMMANDS</vt:lpstr>
      <vt:lpstr>FINAL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 COMMANDS</dc:title>
  <dc:creator>PRASHANTH RAJASEKAR</dc:creator>
  <cp:lastModifiedBy>PRASHANTH RAJASEKAR</cp:lastModifiedBy>
  <cp:revision>122</cp:revision>
  <dcterms:created xsi:type="dcterms:W3CDTF">2018-10-02T22:26:26Z</dcterms:created>
  <dcterms:modified xsi:type="dcterms:W3CDTF">2018-10-03T00:48:19Z</dcterms:modified>
</cp:coreProperties>
</file>