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8" r:id="rId9"/>
    <p:sldId id="261" r:id="rId10"/>
    <p:sldId id="267" r:id="rId11"/>
    <p:sldId id="262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7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2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94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05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39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412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65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06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42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6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2800-4B95-3C49-86CA-488273343B68}" type="datetimeFigureOut">
              <a:rPr kumimoji="1" lang="zh-TW" altLang="en-US" smtClean="0"/>
              <a:t>2017/10/11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DCC9-FB78-CD47-9089-36997B255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87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SDN-based Malicious Network Traffic Defender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Name: Prashanth Rajasekar 011822460</a:t>
            </a:r>
          </a:p>
        </p:txBody>
      </p:sp>
    </p:spTree>
    <p:extLst>
      <p:ext uri="{BB962C8B-B14F-4D97-AF65-F5344CB8AC3E}">
        <p14:creationId xmlns:p14="http://schemas.microsoft.com/office/powerpoint/2010/main" val="75599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Firewall Application - Active</a:t>
            </a:r>
            <a:endParaRPr kumimoji="1"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0" y="2065814"/>
            <a:ext cx="5875020" cy="3413760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Procedure</a:t>
            </a:r>
          </a:p>
          <a:p>
            <a:pPr lvl="1"/>
            <a:r>
              <a:rPr kumimoji="1" lang="en-US" altLang="zh-TW" dirty="0"/>
              <a:t>Host 1 ping Host 2 (flooding)</a:t>
            </a:r>
          </a:p>
          <a:p>
            <a:pPr lvl="1"/>
            <a:r>
              <a:rPr kumimoji="1" lang="en-US" altLang="zh-TW" dirty="0"/>
              <a:t>Block by the program</a:t>
            </a:r>
          </a:p>
          <a:p>
            <a:pPr lvl="1"/>
            <a:r>
              <a:rPr kumimoji="1" lang="en-US" altLang="zh-TW" dirty="0"/>
              <a:t>Ping...but packet loss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6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Firewall Application - Active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140675"/>
            <a:ext cx="5495925" cy="36535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44" y="1427956"/>
            <a:ext cx="3406140" cy="43662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61966" y="5993129"/>
            <a:ext cx="2822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/>
              <a:t>Monitoring with </a:t>
            </a:r>
            <a:r>
              <a:rPr kumimoji="1" lang="en-US" altLang="zh-TW" dirty="0"/>
              <a:t>the firewall</a:t>
            </a:r>
          </a:p>
          <a:p>
            <a:pPr algn="ctr"/>
            <a:r>
              <a:rPr kumimoji="1" lang="en-US" altLang="zh-TW" dirty="0"/>
              <a:t>After program has started</a:t>
            </a:r>
          </a:p>
        </p:txBody>
      </p:sp>
      <p:sp>
        <p:nvSpPr>
          <p:cNvPr id="10" name="矩形 9"/>
          <p:cNvSpPr/>
          <p:nvPr/>
        </p:nvSpPr>
        <p:spPr>
          <a:xfrm>
            <a:off x="2347889" y="5993129"/>
            <a:ext cx="2822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Monitoring with the firewall</a:t>
            </a:r>
          </a:p>
          <a:p>
            <a:pPr algn="ctr"/>
            <a:r>
              <a:rPr kumimoji="1" lang="en-US" altLang="zh-TW" dirty="0"/>
              <a:t>Before program starts</a:t>
            </a:r>
          </a:p>
        </p:txBody>
      </p:sp>
      <p:sp>
        <p:nvSpPr>
          <p:cNvPr id="11" name="橢圓 10"/>
          <p:cNvSpPr/>
          <p:nvPr/>
        </p:nvSpPr>
        <p:spPr>
          <a:xfrm rot="16200000">
            <a:off x="4275218" y="4825919"/>
            <a:ext cx="1065053" cy="357189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1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Firewall Application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450" y="1851025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Program can record the flow </a:t>
            </a:r>
          </a:p>
          <a:p>
            <a:r>
              <a:rPr kumimoji="1" lang="en-US" altLang="zh-TW" dirty="0"/>
              <a:t>List the flow that has been block</a:t>
            </a:r>
          </a:p>
          <a:p>
            <a:pPr lvl="1"/>
            <a:r>
              <a:rPr kumimoji="1" lang="en-US" altLang="zh-TW" dirty="0"/>
              <a:t>Source</a:t>
            </a:r>
          </a:p>
          <a:p>
            <a:pPr lvl="1"/>
            <a:r>
              <a:rPr kumimoji="1" lang="en-US" altLang="zh-TW" dirty="0"/>
              <a:t>Destination</a:t>
            </a:r>
          </a:p>
          <a:p>
            <a:pPr lvl="1"/>
            <a:r>
              <a:rPr kumimoji="1" lang="en-US" altLang="zh-TW" dirty="0"/>
              <a:t>Action</a:t>
            </a:r>
          </a:p>
          <a:p>
            <a:pPr lvl="1"/>
            <a:r>
              <a:rPr kumimoji="1" lang="en-US" altLang="zh-TW" dirty="0"/>
              <a:t>Id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539750"/>
            <a:ext cx="5684520" cy="5890260"/>
          </a:xfrm>
          <a:prstGeom prst="rect">
            <a:avLst/>
          </a:prstGeom>
        </p:spPr>
      </p:pic>
      <p:pic>
        <p:nvPicPr>
          <p:cNvPr id="7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78" y="4094004"/>
            <a:ext cx="4085720" cy="23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Motivation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To build an application act as a firewall, simultaneously monitor the traffic and assign the threshold, and blocks the IP address which breaches the assigned threshold value.</a:t>
            </a:r>
          </a:p>
          <a:p>
            <a:r>
              <a:rPr kumimoji="1" lang="en-US" altLang="zh-TW" dirty="0"/>
              <a:t>We can configure the firewall using the application.</a:t>
            </a:r>
          </a:p>
          <a:p>
            <a:pPr lvl="1"/>
            <a:r>
              <a:rPr kumimoji="1" lang="en-US" altLang="zh-TW" dirty="0"/>
              <a:t>Command used: </a:t>
            </a:r>
          </a:p>
          <a:p>
            <a:pPr lvl="2"/>
            <a:r>
              <a:rPr kumimoji="1" lang="en-US" altLang="zh-TW" dirty="0" err="1"/>
              <a:t>Detele</a:t>
            </a:r>
            <a:r>
              <a:rPr kumimoji="1" lang="en-US" altLang="zh-TW" dirty="0"/>
              <a:t> the rules</a:t>
            </a:r>
          </a:p>
          <a:p>
            <a:pPr lvl="2"/>
            <a:r>
              <a:rPr kumimoji="1" lang="en-US" altLang="zh-TW" dirty="0"/>
              <a:t>Reset </a:t>
            </a:r>
          </a:p>
          <a:p>
            <a:pPr lvl="2"/>
            <a:r>
              <a:rPr kumimoji="1" lang="en-US" altLang="zh-TW" dirty="0"/>
              <a:t>List all the existing rules</a:t>
            </a:r>
          </a:p>
          <a:p>
            <a:r>
              <a:rPr kumimoji="1" lang="en-US" altLang="zh-TW" dirty="0"/>
              <a:t>Monitoring</a:t>
            </a:r>
          </a:p>
          <a:p>
            <a:pPr lvl="1"/>
            <a:r>
              <a:rPr kumimoji="1" lang="en-US" altLang="zh-TW" dirty="0"/>
              <a:t>To continuously monitor the traffic flow (Normal, DDoS).</a:t>
            </a:r>
            <a:br>
              <a:rPr kumimoji="1" lang="en-US" altLang="zh-TW" dirty="0"/>
            </a:br>
            <a:endParaRPr kumimoji="1" lang="en-US" altLang="zh-TW" dirty="0"/>
          </a:p>
          <a:p>
            <a:pPr lvl="2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497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Environment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Ubuntu 16.04 xenial-64bit</a:t>
            </a:r>
          </a:p>
          <a:p>
            <a:r>
              <a:rPr kumimoji="1" lang="en-US" altLang="zh-TW" dirty="0" err="1"/>
              <a:t>Mininet</a:t>
            </a:r>
            <a:r>
              <a:rPr kumimoji="1" lang="en-US" altLang="zh-TW" dirty="0"/>
              <a:t> 2.3.0d1</a:t>
            </a:r>
          </a:p>
          <a:p>
            <a:r>
              <a:rPr kumimoji="1" lang="en-US" altLang="zh-TW" dirty="0"/>
              <a:t>Floodlight</a:t>
            </a:r>
          </a:p>
          <a:p>
            <a:r>
              <a:rPr kumimoji="1" lang="en-US" altLang="zh-TW" dirty="0" err="1"/>
              <a:t>sFlow</a:t>
            </a:r>
            <a:r>
              <a:rPr kumimoji="1" lang="en-US" altLang="zh-TW" dirty="0"/>
              <a:t> </a:t>
            </a:r>
          </a:p>
          <a:p>
            <a:r>
              <a:rPr kumimoji="1" lang="en-US" altLang="zh-TW" dirty="0"/>
              <a:t>Python 2.7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01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1768641" y="601580"/>
            <a:ext cx="7844590" cy="8542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1732547" y="5835314"/>
            <a:ext cx="7844590" cy="8542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8641" y="1871663"/>
            <a:ext cx="7808496" cy="344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00920" y="791966"/>
            <a:ext cx="298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Floodlight REST API</a:t>
            </a:r>
            <a:endParaRPr kumimoji="1"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8100" y="2187252"/>
            <a:ext cx="5829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Firewall Application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1. Defining flows and threshold value 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2. Monitor </a:t>
            </a:r>
            <a:r>
              <a:rPr kumimoji="1" lang="en-US" altLang="zh-TW" dirty="0" err="1"/>
              <a:t>OpenFlow</a:t>
            </a:r>
            <a:r>
              <a:rPr kumimoji="1" lang="en-US" altLang="zh-TW" dirty="0"/>
              <a:t> switch using </a:t>
            </a:r>
            <a:r>
              <a:rPr kumimoji="1" lang="en-US" altLang="zh-TW" dirty="0" err="1"/>
              <a:t>sFlow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3. Receiving an event from </a:t>
            </a:r>
            <a:r>
              <a:rPr kumimoji="1" lang="en-US" altLang="zh-TW" dirty="0" err="1"/>
              <a:t>sFlow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4. Deploy control and release control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10844" y="6000825"/>
            <a:ext cx="2369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err="1"/>
              <a:t>sFlow</a:t>
            </a:r>
            <a:r>
              <a:rPr kumimoji="1" lang="en-US" altLang="zh-TW" sz="2800" dirty="0"/>
              <a:t> REST API</a:t>
            </a:r>
            <a:endParaRPr kumimoji="1" lang="zh-TW" altLang="en-US" sz="28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2" y="756016"/>
            <a:ext cx="757237" cy="60359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9" y="5958970"/>
            <a:ext cx="1066800" cy="508000"/>
          </a:xfrm>
          <a:prstGeom prst="rect">
            <a:avLst/>
          </a:prstGeom>
        </p:spPr>
      </p:pic>
      <p:sp>
        <p:nvSpPr>
          <p:cNvPr id="19" name="上彎箭號 18"/>
          <p:cNvSpPr/>
          <p:nvPr/>
        </p:nvSpPr>
        <p:spPr>
          <a:xfrm rot="10800000">
            <a:off x="2419350" y="3100388"/>
            <a:ext cx="1428749" cy="2695662"/>
          </a:xfrm>
          <a:prstGeom prst="bentUpArrow">
            <a:avLst>
              <a:gd name="adj1" fmla="val 2000"/>
              <a:gd name="adj2" fmla="val 10000"/>
              <a:gd name="adj3" fmla="val 24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2566735" y="3621881"/>
            <a:ext cx="128136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上彎箭號 24"/>
          <p:cNvSpPr/>
          <p:nvPr/>
        </p:nvSpPr>
        <p:spPr>
          <a:xfrm>
            <a:off x="7434014" y="1483267"/>
            <a:ext cx="1428749" cy="3303436"/>
          </a:xfrm>
          <a:prstGeom prst="bentUpArrow">
            <a:avLst>
              <a:gd name="adj1" fmla="val 2000"/>
              <a:gd name="adj2" fmla="val 10000"/>
              <a:gd name="adj3" fmla="val 24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上彎箭號 26"/>
          <p:cNvSpPr/>
          <p:nvPr/>
        </p:nvSpPr>
        <p:spPr>
          <a:xfrm rot="16200000" flipV="1">
            <a:off x="2518026" y="4415845"/>
            <a:ext cx="1719303" cy="1041106"/>
          </a:xfrm>
          <a:prstGeom prst="bentUpArrow">
            <a:avLst>
              <a:gd name="adj1" fmla="val 2000"/>
              <a:gd name="adj2" fmla="val 10000"/>
              <a:gd name="adj3" fmla="val 24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03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1462" y="238287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Topology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75" y="576262"/>
            <a:ext cx="5930900" cy="55626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86463" y="65857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Mininet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4" y="1860379"/>
            <a:ext cx="1081087" cy="10939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66" y="4191792"/>
            <a:ext cx="1132258" cy="10683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35" y="877888"/>
            <a:ext cx="1019695" cy="812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4217986"/>
            <a:ext cx="1066800" cy="50800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 flipV="1">
            <a:off x="2636851" y="1157288"/>
            <a:ext cx="1363649" cy="703092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524396" y="1690688"/>
            <a:ext cx="1476104" cy="2527298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659863" y="2906543"/>
            <a:ext cx="1821663" cy="1480993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5546746" y="3179887"/>
            <a:ext cx="2954317" cy="1342938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654462" y="1223577"/>
            <a:ext cx="3846601" cy="177653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659863" y="4543338"/>
            <a:ext cx="1839147" cy="537765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rot="20645960">
            <a:off x="2626700" y="445552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127.0.0.1:8008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 rot="19975070">
            <a:off x="2359524" y="118504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127.0.0.1:8080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 rot="1403797">
            <a:off x="4662405" y="114606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127.0.0.1:6653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20169954">
            <a:off x="5341266" y="383587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127.0.0.1:6343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929320" y="2328863"/>
            <a:ext cx="1600200" cy="1285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80867" y="2740967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/>
              <a:t>sFlow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24532" y="3860864"/>
            <a:ext cx="2507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/>
              <a:t>Real time monitoring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Easy to program</a:t>
            </a:r>
          </a:p>
          <a:p>
            <a:pPr marL="342900" indent="-342900">
              <a:buAutoNum type="arabicPeriod"/>
            </a:pPr>
            <a:r>
              <a:rPr kumimoji="1" lang="en-US" altLang="zh-TW" dirty="0" err="1"/>
              <a:t>Expandibility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47" y="2819036"/>
            <a:ext cx="1372296" cy="1093859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7686682" y="2971799"/>
            <a:ext cx="1143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758814" y="2602467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REST API</a:t>
            </a:r>
            <a:endParaRPr kumimoji="1" lang="zh-TW" altLang="en-US" dirty="0"/>
          </a:p>
        </p:txBody>
      </p:sp>
      <p:cxnSp>
        <p:nvCxnSpPr>
          <p:cNvPr id="11" name="直線箭頭接點 10"/>
          <p:cNvCxnSpPr/>
          <p:nvPr/>
        </p:nvCxnSpPr>
        <p:spPr>
          <a:xfrm>
            <a:off x="4581532" y="2971799"/>
            <a:ext cx="1143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7" y="2536860"/>
            <a:ext cx="857249" cy="408214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2668716" y="3452859"/>
            <a:ext cx="1887984" cy="1643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115618" y="35343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Network</a:t>
            </a:r>
            <a:endParaRPr kumimoji="1"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40" y="3807456"/>
            <a:ext cx="1455737" cy="46693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54" y="4274391"/>
            <a:ext cx="915171" cy="7366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62" y="3429000"/>
            <a:ext cx="470916" cy="43186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50" y="4008709"/>
            <a:ext cx="476267" cy="43186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61" y="4582369"/>
            <a:ext cx="470916" cy="43186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61" y="5156029"/>
            <a:ext cx="470916" cy="431864"/>
          </a:xfrm>
          <a:prstGeom prst="rect">
            <a:avLst/>
          </a:prstGeom>
        </p:spPr>
      </p:pic>
      <p:sp>
        <p:nvSpPr>
          <p:cNvPr id="21" name="圓角矩形 20"/>
          <p:cNvSpPr/>
          <p:nvPr/>
        </p:nvSpPr>
        <p:spPr>
          <a:xfrm>
            <a:off x="1587023" y="2971799"/>
            <a:ext cx="814135" cy="2755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645180" y="302198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HOST</a:t>
            </a:r>
            <a:endParaRPr kumimoji="1"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1365746" y="2844775"/>
            <a:ext cx="3305577" cy="305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1365746" y="1558293"/>
            <a:ext cx="3258648" cy="1105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427963" y="1520606"/>
            <a:ext cx="1716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Applications</a:t>
            </a:r>
            <a:endParaRPr kumimoji="1"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639427" y="2904301"/>
            <a:ext cx="116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/>
              <a:t>Mininet</a:t>
            </a:r>
            <a:endParaRPr kumimoji="1" lang="zh-TW" altLang="en-US" sz="2400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91" y="1683832"/>
            <a:ext cx="727068" cy="904636"/>
          </a:xfrm>
          <a:prstGeom prst="rect">
            <a:avLst/>
          </a:prstGeom>
        </p:spPr>
      </p:pic>
      <p:cxnSp>
        <p:nvCxnSpPr>
          <p:cNvPr id="28" name="直線箭頭接點 27"/>
          <p:cNvCxnSpPr/>
          <p:nvPr/>
        </p:nvCxnSpPr>
        <p:spPr>
          <a:xfrm>
            <a:off x="4109801" y="3735105"/>
            <a:ext cx="4719881" cy="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3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Flow chart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615119" y="250825"/>
            <a:ext cx="1400168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68034" y="336548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START</a:t>
            </a:r>
            <a:endParaRPr kumimoji="1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193516" y="1050923"/>
            <a:ext cx="4300524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8340" y="1137638"/>
            <a:ext cx="419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Define flow &amp; </a:t>
            </a:r>
            <a:r>
              <a:rPr kumimoji="1" lang="en-US" altLang="zh-TW" dirty="0">
                <a:solidFill>
                  <a:srgbClr val="FF0000"/>
                </a:solidFill>
              </a:rPr>
              <a:t>threshold</a:t>
            </a:r>
            <a:r>
              <a:rPr kumimoji="1" lang="en-US" altLang="zh-TW" dirty="0"/>
              <a:t> (10K ICMP packet)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164938" y="1830017"/>
            <a:ext cx="4300524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66889" y="1910206"/>
            <a:ext cx="303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[POST] to </a:t>
            </a:r>
            <a:r>
              <a:rPr kumimoji="1" lang="en-US" altLang="zh-TW" dirty="0" err="1"/>
              <a:t>sFlow</a:t>
            </a:r>
            <a:r>
              <a:rPr kumimoji="1" lang="en-US" altLang="zh-TW" dirty="0"/>
              <a:t> with REST API </a:t>
            </a:r>
            <a:endParaRPr kumimoji="1"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193516" y="2706127"/>
            <a:ext cx="4300524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23754" y="2778636"/>
            <a:ext cx="37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[Get] event from </a:t>
            </a:r>
            <a:r>
              <a:rPr kumimoji="1" lang="en-US" altLang="zh-TW" dirty="0" err="1"/>
              <a:t>sFlow</a:t>
            </a:r>
            <a:r>
              <a:rPr kumimoji="1" lang="en-US" altLang="zh-TW" dirty="0"/>
              <a:t> with REST API </a:t>
            </a:r>
            <a:endParaRPr kumimoji="1" lang="zh-TW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6069802" y="3474106"/>
            <a:ext cx="2490788" cy="6681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63960" y="3617542"/>
            <a:ext cx="13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event?</a:t>
            </a:r>
            <a:endParaRPr kumimoji="1" lang="zh-TW" alt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7204472" y="1584213"/>
            <a:ext cx="221456" cy="253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7204472" y="788921"/>
            <a:ext cx="221456" cy="253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7204471" y="2336686"/>
            <a:ext cx="221453" cy="358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7204468" y="3205140"/>
            <a:ext cx="221456" cy="253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7204468" y="4148870"/>
            <a:ext cx="221456" cy="253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5193516" y="4408922"/>
            <a:ext cx="4300524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81712" y="4495465"/>
            <a:ext cx="251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Retrieve flow from event</a:t>
            </a:r>
            <a:endParaRPr kumimoji="1"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193516" y="5189892"/>
            <a:ext cx="4300524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684071" y="5294645"/>
            <a:ext cx="330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Construct the blocking flow entry</a:t>
            </a:r>
            <a:endParaRPr kumimoji="1"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7227193" y="4923272"/>
            <a:ext cx="221456" cy="253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5164934" y="5970862"/>
            <a:ext cx="4300524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7204468" y="5704242"/>
            <a:ext cx="221456" cy="253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137447" y="6066095"/>
            <a:ext cx="440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[POST] flow entry </a:t>
            </a:r>
            <a:r>
              <a:rPr kumimoji="1" lang="en-US" altLang="zh-TW"/>
              <a:t>to Floodlight with REST API</a:t>
            </a:r>
            <a:endParaRPr kumimoji="1" lang="zh-TW" altLang="en-US" dirty="0"/>
          </a:p>
        </p:txBody>
      </p:sp>
      <p:cxnSp>
        <p:nvCxnSpPr>
          <p:cNvPr id="33" name="肘形接點 32"/>
          <p:cNvCxnSpPr/>
          <p:nvPr/>
        </p:nvCxnSpPr>
        <p:spPr>
          <a:xfrm rot="5400000" flipH="1" flipV="1">
            <a:off x="6948202" y="2880513"/>
            <a:ext cx="4008714" cy="3274725"/>
          </a:xfrm>
          <a:prstGeom prst="bentConnector3">
            <a:avLst>
              <a:gd name="adj1" fmla="val -5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>
            <a:stCxn id="16" idx="3"/>
          </p:cNvCxnSpPr>
          <p:nvPr/>
        </p:nvCxnSpPr>
        <p:spPr>
          <a:xfrm>
            <a:off x="8560590" y="3808204"/>
            <a:ext cx="2029331" cy="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448649" y="4060068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YES</a:t>
            </a:r>
            <a:endParaRPr kumimoji="1"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8467995" y="348709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</a:t>
            </a:r>
            <a:endParaRPr kumimoji="1" lang="zh-TW" altLang="en-US" dirty="0"/>
          </a:p>
        </p:txBody>
      </p:sp>
      <p:cxnSp>
        <p:nvCxnSpPr>
          <p:cNvPr id="46" name="直線箭頭接點 45"/>
          <p:cNvCxnSpPr/>
          <p:nvPr/>
        </p:nvCxnSpPr>
        <p:spPr>
          <a:xfrm flipH="1">
            <a:off x="7394812" y="2513518"/>
            <a:ext cx="3195109" cy="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9538395" y="1135046"/>
            <a:ext cx="261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(Define to block anything)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4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			</a:t>
            </a:r>
            <a:r>
              <a:rPr kumimoji="1" lang="en-US" altLang="zh-TW" dirty="0">
                <a:solidFill>
                  <a:srgbClr val="FF0000"/>
                </a:solidFill>
              </a:rPr>
              <a:t>Complete Outline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40" y="4158675"/>
            <a:ext cx="1455737" cy="4669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58" y="4653513"/>
            <a:ext cx="915171" cy="7366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04" y="4938322"/>
            <a:ext cx="915171" cy="7366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25" y="5012578"/>
            <a:ext cx="915171" cy="73660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46" y="5911862"/>
            <a:ext cx="476267" cy="4318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58" y="6037438"/>
            <a:ext cx="476267" cy="4318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0" y="5911862"/>
            <a:ext cx="476267" cy="43186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82" y="6037438"/>
            <a:ext cx="476267" cy="43186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64" y="5911862"/>
            <a:ext cx="476267" cy="43186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76" y="6097675"/>
            <a:ext cx="476267" cy="43186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88" y="5911862"/>
            <a:ext cx="476267" cy="43186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81844"/>
            <a:ext cx="476267" cy="431864"/>
          </a:xfrm>
          <a:prstGeom prst="rect">
            <a:avLst/>
          </a:prstGeom>
        </p:spPr>
      </p:pic>
      <p:cxnSp>
        <p:nvCxnSpPr>
          <p:cNvPr id="20" name="直線接點 19"/>
          <p:cNvCxnSpPr>
            <a:stCxn id="8" idx="2"/>
            <a:endCxn id="15" idx="0"/>
          </p:cNvCxnSpPr>
          <p:nvPr/>
        </p:nvCxnSpPr>
        <p:spPr>
          <a:xfrm flipH="1">
            <a:off x="2825598" y="5674923"/>
            <a:ext cx="1543092" cy="2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2"/>
            <a:endCxn id="17" idx="0"/>
          </p:cNvCxnSpPr>
          <p:nvPr/>
        </p:nvCxnSpPr>
        <p:spPr>
          <a:xfrm>
            <a:off x="4368690" y="5674923"/>
            <a:ext cx="795932" cy="2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8" idx="2"/>
            <a:endCxn id="16" idx="0"/>
          </p:cNvCxnSpPr>
          <p:nvPr/>
        </p:nvCxnSpPr>
        <p:spPr>
          <a:xfrm flipH="1">
            <a:off x="3995110" y="5674923"/>
            <a:ext cx="373580" cy="42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2"/>
            <a:endCxn id="14" idx="0"/>
          </p:cNvCxnSpPr>
          <p:nvPr/>
        </p:nvCxnSpPr>
        <p:spPr>
          <a:xfrm>
            <a:off x="9283211" y="5749179"/>
            <a:ext cx="1643305" cy="28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0" idx="2"/>
            <a:endCxn id="13" idx="1"/>
          </p:cNvCxnSpPr>
          <p:nvPr/>
        </p:nvCxnSpPr>
        <p:spPr>
          <a:xfrm>
            <a:off x="9283211" y="5749179"/>
            <a:ext cx="235659" cy="37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0" idx="2"/>
            <a:endCxn id="12" idx="1"/>
          </p:cNvCxnSpPr>
          <p:nvPr/>
        </p:nvCxnSpPr>
        <p:spPr>
          <a:xfrm flipH="1">
            <a:off x="8349358" y="5749179"/>
            <a:ext cx="933853" cy="50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2"/>
            <a:endCxn id="11" idx="0"/>
          </p:cNvCxnSpPr>
          <p:nvPr/>
        </p:nvCxnSpPr>
        <p:spPr>
          <a:xfrm flipH="1">
            <a:off x="7417980" y="5749179"/>
            <a:ext cx="1865231" cy="16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8" idx="2"/>
            <a:endCxn id="18" idx="0"/>
          </p:cNvCxnSpPr>
          <p:nvPr/>
        </p:nvCxnSpPr>
        <p:spPr>
          <a:xfrm>
            <a:off x="4368690" y="5674923"/>
            <a:ext cx="1965444" cy="40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566158" y="5242398"/>
            <a:ext cx="4717052" cy="1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4534895" y="4931176"/>
            <a:ext cx="2037372" cy="1917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7039464" y="4927193"/>
            <a:ext cx="1988047" cy="2757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圖片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71" y="3659956"/>
            <a:ext cx="857249" cy="408214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91" y="3584751"/>
            <a:ext cx="851170" cy="678469"/>
          </a:xfrm>
          <a:prstGeom prst="rect">
            <a:avLst/>
          </a:prstGeom>
        </p:spPr>
      </p:pic>
      <p:cxnSp>
        <p:nvCxnSpPr>
          <p:cNvPr id="63" name="直線箭頭接點 62"/>
          <p:cNvCxnSpPr>
            <a:endCxn id="60" idx="2"/>
          </p:cNvCxnSpPr>
          <p:nvPr/>
        </p:nvCxnSpPr>
        <p:spPr>
          <a:xfrm flipV="1">
            <a:off x="4368689" y="4068170"/>
            <a:ext cx="956207" cy="10394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64"/>
          <p:cNvCxnSpPr>
            <a:endCxn id="60" idx="2"/>
          </p:cNvCxnSpPr>
          <p:nvPr/>
        </p:nvCxnSpPr>
        <p:spPr>
          <a:xfrm flipH="1" flipV="1">
            <a:off x="5324896" y="4068170"/>
            <a:ext cx="1500386" cy="7674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/>
          <p:cNvCxnSpPr>
            <a:endCxn id="60" idx="2"/>
          </p:cNvCxnSpPr>
          <p:nvPr/>
        </p:nvCxnSpPr>
        <p:spPr>
          <a:xfrm flipH="1" flipV="1">
            <a:off x="5324896" y="4068170"/>
            <a:ext cx="3999350" cy="112174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/>
          <p:cNvCxnSpPr>
            <a:stCxn id="61" idx="2"/>
          </p:cNvCxnSpPr>
          <p:nvPr/>
        </p:nvCxnSpPr>
        <p:spPr>
          <a:xfrm>
            <a:off x="8153076" y="4263220"/>
            <a:ext cx="905199" cy="57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箭頭接點 87"/>
          <p:cNvCxnSpPr>
            <a:stCxn id="61" idx="2"/>
          </p:cNvCxnSpPr>
          <p:nvPr/>
        </p:nvCxnSpPr>
        <p:spPr>
          <a:xfrm flipH="1">
            <a:off x="7129580" y="4263220"/>
            <a:ext cx="1023496" cy="39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箭頭接點 89"/>
          <p:cNvCxnSpPr>
            <a:stCxn id="61" idx="2"/>
          </p:cNvCxnSpPr>
          <p:nvPr/>
        </p:nvCxnSpPr>
        <p:spPr>
          <a:xfrm flipH="1">
            <a:off x="4766656" y="4263220"/>
            <a:ext cx="3386420" cy="682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648898" y="3679089"/>
            <a:ext cx="23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Detection (Monitoring)</a:t>
            </a:r>
            <a:endParaRPr kumimoji="1"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8516059" y="3703958"/>
            <a:ext cx="21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Mitigation (Inserting)</a:t>
            </a:r>
            <a:endParaRPr kumimoji="1" lang="zh-TW" altLang="en-US" dirty="0"/>
          </a:p>
        </p:txBody>
      </p:sp>
      <p:sp>
        <p:nvSpPr>
          <p:cNvPr id="97" name="圓角矩形 96"/>
          <p:cNvSpPr/>
          <p:nvPr/>
        </p:nvSpPr>
        <p:spPr>
          <a:xfrm>
            <a:off x="3465067" y="2779361"/>
            <a:ext cx="6530070" cy="536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230734" y="2862711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REST API</a:t>
            </a:r>
            <a:endParaRPr kumimoji="1" lang="zh-TW" altLang="en-US" dirty="0"/>
          </a:p>
        </p:txBody>
      </p:sp>
      <p:sp>
        <p:nvSpPr>
          <p:cNvPr id="99" name="圓角矩形 98"/>
          <p:cNvSpPr/>
          <p:nvPr/>
        </p:nvSpPr>
        <p:spPr>
          <a:xfrm>
            <a:off x="3465067" y="2131628"/>
            <a:ext cx="6530070" cy="536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16426" y="2214181"/>
            <a:ext cx="2027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/>
              <a:t>Firewall Application</a:t>
            </a:r>
            <a:endParaRPr kumimoji="1" lang="zh-TW" altLang="en-US" dirty="0"/>
          </a:p>
        </p:txBody>
      </p:sp>
      <p:sp>
        <p:nvSpPr>
          <p:cNvPr id="102" name="上-下雙向箭號 101"/>
          <p:cNvSpPr/>
          <p:nvPr/>
        </p:nvSpPr>
        <p:spPr>
          <a:xfrm>
            <a:off x="4566158" y="3363285"/>
            <a:ext cx="177160" cy="2680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3" name="上-下雙向箭號 102"/>
          <p:cNvSpPr/>
          <p:nvPr/>
        </p:nvSpPr>
        <p:spPr>
          <a:xfrm>
            <a:off x="8490081" y="3375668"/>
            <a:ext cx="177160" cy="2680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4" name="圖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28" y="4185546"/>
            <a:ext cx="857249" cy="40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Firewall Application - Not Active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2" y="1968914"/>
            <a:ext cx="5206042" cy="367449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10" y="1968914"/>
            <a:ext cx="6223614" cy="3674490"/>
          </a:xfrm>
        </p:spPr>
      </p:pic>
      <p:sp>
        <p:nvSpPr>
          <p:cNvPr id="6" name="橢圓 5"/>
          <p:cNvSpPr/>
          <p:nvPr/>
        </p:nvSpPr>
        <p:spPr>
          <a:xfrm>
            <a:off x="5687053" y="5150645"/>
            <a:ext cx="3699835" cy="664367"/>
          </a:xfrm>
          <a:prstGeom prst="ellipse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 rot="16200000">
            <a:off x="-466726" y="3919537"/>
            <a:ext cx="2357441" cy="46196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43038" y="6043613"/>
            <a:ext cx="314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Monitoring without the firewall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239001" y="6043613"/>
            <a:ext cx="271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Mininet</a:t>
            </a:r>
            <a:r>
              <a:rPr kumimoji="1" lang="en-US" altLang="zh-TW" dirty="0"/>
              <a:t> command window</a:t>
            </a:r>
          </a:p>
        </p:txBody>
      </p:sp>
    </p:spTree>
    <p:extLst>
      <p:ext uri="{BB962C8B-B14F-4D97-AF65-F5344CB8AC3E}">
        <p14:creationId xmlns:p14="http://schemas.microsoft.com/office/powerpoint/2010/main" val="38370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282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SDN-based Malicious Network Traffic Defender </vt:lpstr>
      <vt:lpstr>Motivation</vt:lpstr>
      <vt:lpstr>Environment</vt:lpstr>
      <vt:lpstr>PowerPoint Presentation</vt:lpstr>
      <vt:lpstr>Topology</vt:lpstr>
      <vt:lpstr>PowerPoint Presentation</vt:lpstr>
      <vt:lpstr>Flow chart</vt:lpstr>
      <vt:lpstr>   Complete Outline</vt:lpstr>
      <vt:lpstr>Firewall Application - Not Active</vt:lpstr>
      <vt:lpstr>Firewall Application - Active</vt:lpstr>
      <vt:lpstr>Firewall Application - Active</vt:lpstr>
      <vt:lpstr>Firewall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SDN-based Malicious Network Traffic Defender </dc:title>
  <dc:creator>HSUCHENHSUAN</dc:creator>
  <cp:lastModifiedBy>PRASHANTH RAJASEKAR</cp:lastModifiedBy>
  <cp:revision>25</cp:revision>
  <dcterms:created xsi:type="dcterms:W3CDTF">2017-05-06T23:53:35Z</dcterms:created>
  <dcterms:modified xsi:type="dcterms:W3CDTF">2017-10-11T07:31:47Z</dcterms:modified>
</cp:coreProperties>
</file>