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C2E32CC-49F7-4172-8F80-29EC8BDC3E7D}">
  <a:tblStyle styleId="{8C2E32CC-49F7-4172-8F80-29EC8BDC3E7D}" styleName="Table_0">
    <a:wholeTbl>
      <a:tcTxStyle b="on" i="on">
        <a:font>
          <a:latin typeface="Georgia"/>
          <a:ea typeface="Georgia"/>
          <a:cs typeface="Georgia"/>
        </a:font>
        <a:srgbClr val="4F5C3F"/>
      </a:tcTxStyle>
      <a:tcStyle>
        <a:tcBdr>
          <a:left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5D9"/>
          </a:solidFill>
        </a:fill>
      </a:tcStyle>
    </a:wholeTbl>
    <a:band2H>
      <a:tcTxStyle b="off" i="off"/>
      <a:tcStyle>
        <a:tcBdr/>
        <a:fill>
          <a:solidFill>
            <a:srgbClr val="E9EBED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3A1D5C"/>
      </a:tcTxStyle>
      <a:tcStyle>
        <a:tcBdr>
          <a:left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6758A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3A1D5C"/>
      </a:tcTxStyle>
      <a:tcStyle>
        <a:tcBdr>
          <a:left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81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6758A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3A1D5C"/>
      </a:tcTxStyle>
      <a:tcStyle>
        <a:tcBdr>
          <a:left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81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3A1D5C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6758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52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228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457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685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9144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11430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2743200" marR="0" lvl="6" indent="1371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200400" marR="0" lvl="7" indent="1600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3657600" marR="0" lvl="8" indent="1828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299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副標題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25500" y="3048000"/>
            <a:ext cx="11353800" cy="2273299"/>
          </a:xfrm>
          <a:prstGeom prst="rect">
            <a:avLst/>
          </a:prstGeom>
          <a:noFill/>
          <a:ln>
            <a:noFill/>
          </a:ln>
          <a:effectLst>
            <a:outerShdw blurRad="25399" dist="12700" dir="5400000" rotWithShape="0">
              <a:srgbClr val="FFFFFF"/>
            </a:outerShdw>
          </a:effectLst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25500" y="5308600"/>
            <a:ext cx="113538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Font typeface="Georgia"/>
              <a:buNone/>
              <a:defRPr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Font typeface="Georgia"/>
              <a:buNone/>
              <a:defRPr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Font typeface="Georgia"/>
              <a:buNone/>
              <a:defRPr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Font typeface="Georgia"/>
              <a:buNone/>
              <a:defRPr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Font typeface="Georgia"/>
              <a:buNone/>
              <a:defRPr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90800" marR="0" lvl="5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022600" marR="0" lvl="6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54400" marR="0" lvl="7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名言語錄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照片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與項目符號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31800" marR="0" lvl="0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63600" marR="0" lvl="1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95400" marR="0" lvl="2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27200" marR="0" lvl="3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59000" marR="0" lvl="4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90800" marR="0" lvl="5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022600" marR="0" lvl="6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54400" marR="0" lvl="7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照片 - 水平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25500" y="7137400"/>
            <a:ext cx="11353800" cy="11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25500" y="8305800"/>
            <a:ext cx="1135380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rgbClr val="F6E0AB"/>
              </a:buClr>
              <a:buFont typeface="Arial"/>
              <a:buNone/>
              <a:defRPr sz="4300" b="0" i="1" u="none" strike="noStrike" cap="none">
                <a:solidFill>
                  <a:srgbClr val="F6E0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buClr>
                <a:srgbClr val="F6E0AB"/>
              </a:buClr>
              <a:buFont typeface="Arial"/>
              <a:buNone/>
              <a:defRPr sz="4300" b="0" i="1" u="none" strike="noStrike" cap="none">
                <a:solidFill>
                  <a:srgbClr val="F6E0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buClr>
                <a:srgbClr val="F6E0AB"/>
              </a:buClr>
              <a:buFont typeface="Arial"/>
              <a:buNone/>
              <a:defRPr sz="4300" b="0" i="1" u="none" strike="noStrike" cap="none">
                <a:solidFill>
                  <a:srgbClr val="F6E0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buClr>
                <a:srgbClr val="F6E0AB"/>
              </a:buClr>
              <a:buFont typeface="Arial"/>
              <a:buNone/>
              <a:defRPr sz="4300" b="0" i="1" u="none" strike="noStrike" cap="none">
                <a:solidFill>
                  <a:srgbClr val="F6E0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buClr>
                <a:srgbClr val="F6E0AB"/>
              </a:buClr>
              <a:buFont typeface="Arial"/>
              <a:buNone/>
              <a:defRPr sz="4300" b="0" i="1" u="none" strike="noStrike" cap="none">
                <a:solidFill>
                  <a:srgbClr val="F6E0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90800" marR="0" lvl="5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022600" marR="0" lvl="6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54400" marR="0" lvl="7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 - 中央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25500" y="3733800"/>
            <a:ext cx="11353800" cy="2273299"/>
          </a:xfrm>
          <a:prstGeom prst="rect">
            <a:avLst/>
          </a:prstGeom>
          <a:noFill/>
          <a:ln>
            <a:noFill/>
          </a:ln>
          <a:effectLst>
            <a:outerShdw blurRad="25399" dist="12700" dir="5400000" rotWithShape="0">
              <a:srgbClr val="FFFFFF"/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照片 - 直式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327900" cy="5118100"/>
          </a:xfrm>
          <a:prstGeom prst="rect">
            <a:avLst/>
          </a:prstGeom>
          <a:noFill/>
          <a:ln>
            <a:noFill/>
          </a:ln>
          <a:effectLst>
            <a:outerShdw blurRad="25399" dist="12700" dir="5400000" rotWithShape="0">
              <a:srgbClr val="FFFFFF"/>
            </a:outerShdw>
          </a:effectLst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04800" y="5168900"/>
            <a:ext cx="7327900" cy="458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Font typeface="Georgia"/>
              <a:buNone/>
              <a:defRPr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Font typeface="Georgia"/>
              <a:buNone/>
              <a:defRPr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Font typeface="Georgia"/>
              <a:buNone/>
              <a:defRPr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Font typeface="Georgia"/>
              <a:buNone/>
              <a:defRPr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Font typeface="Georgia"/>
              <a:buNone/>
              <a:defRPr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90800" marR="0" lvl="5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022600" marR="0" lvl="6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54400" marR="0" lvl="7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 - 上方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25500" y="0"/>
            <a:ext cx="11353800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、項目符號與照片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25500" y="9855"/>
            <a:ext cx="11353800" cy="2113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25500" y="2123742"/>
            <a:ext cx="5422899" cy="74746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06400" marR="0" lvl="0" indent="-335280" algn="l" rtl="0">
              <a:lnSpc>
                <a:spcPct val="120000"/>
              </a:lnSpc>
              <a:spcBef>
                <a:spcPts val="3600"/>
              </a:spcBef>
              <a:buClr>
                <a:srgbClr val="4F5C3F"/>
              </a:buClr>
              <a:buSzPct val="35000"/>
              <a:buFont typeface="Georgia"/>
              <a:buChar char="•"/>
              <a:defRPr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12800" marR="0" lvl="1" indent="-335280" algn="l" rtl="0">
              <a:lnSpc>
                <a:spcPct val="120000"/>
              </a:lnSpc>
              <a:spcBef>
                <a:spcPts val="3600"/>
              </a:spcBef>
              <a:buClr>
                <a:srgbClr val="4F5C3F"/>
              </a:buClr>
              <a:buSzPct val="35000"/>
              <a:buFont typeface="Georgia"/>
              <a:buChar char="•"/>
              <a:defRPr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19200" marR="0" lvl="2" indent="-335280" algn="l" rtl="0">
              <a:lnSpc>
                <a:spcPct val="120000"/>
              </a:lnSpc>
              <a:spcBef>
                <a:spcPts val="3600"/>
              </a:spcBef>
              <a:buClr>
                <a:srgbClr val="4F5C3F"/>
              </a:buClr>
              <a:buSzPct val="35000"/>
              <a:buFont typeface="Georgia"/>
              <a:buChar char="•"/>
              <a:defRPr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25600" marR="0" lvl="3" indent="-335280" algn="l" rtl="0">
              <a:lnSpc>
                <a:spcPct val="120000"/>
              </a:lnSpc>
              <a:spcBef>
                <a:spcPts val="3600"/>
              </a:spcBef>
              <a:buClr>
                <a:srgbClr val="4F5C3F"/>
              </a:buClr>
              <a:buSzPct val="35000"/>
              <a:buFont typeface="Georgia"/>
              <a:buChar char="•"/>
              <a:defRPr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32000" marR="0" lvl="4" indent="-335279" algn="l" rtl="0">
              <a:lnSpc>
                <a:spcPct val="120000"/>
              </a:lnSpc>
              <a:spcBef>
                <a:spcPts val="3600"/>
              </a:spcBef>
              <a:buClr>
                <a:srgbClr val="4F5C3F"/>
              </a:buClr>
              <a:buSzPct val="35000"/>
              <a:buFont typeface="Georgia"/>
              <a:buChar char="•"/>
              <a:defRPr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90800" marR="0" lvl="5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022600" marR="0" lvl="6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54400" marR="0" lvl="7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項目符號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25500" y="825500"/>
            <a:ext cx="11353800" cy="81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31800" marR="0" lvl="0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63600" marR="0" lvl="1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95400" marR="0" lvl="2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27200" marR="0" lvl="3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59000" marR="0" lvl="4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90800" marR="0" lvl="5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022600" marR="0" lvl="6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54400" marR="0" lvl="7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照片 - 一頁三張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" y="647700"/>
            <a:ext cx="11747499" cy="847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buNone/>
              <a:defRPr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31800" marR="0" lvl="0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63600" marR="0" lvl="1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95400" marR="0" lvl="2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27200" marR="0" lvl="3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59000" marR="0" lvl="4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90800" marR="0" lvl="5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022600" marR="0" lvl="6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54400" marR="0" lvl="7" indent="-351789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marR="0" lvl="8" indent="-35179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  <a:defRPr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7.jp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25500" y="3048000"/>
            <a:ext cx="11353800" cy="2273299"/>
          </a:xfrm>
          <a:prstGeom prst="rect">
            <a:avLst/>
          </a:prstGeom>
          <a:noFill/>
          <a:ln>
            <a:noFill/>
          </a:ln>
          <a:effectLst>
            <a:outerShdw blurRad="25399" dist="12700" dir="5400000" rotWithShape="0">
              <a:srgbClr val="FFFFFF"/>
            </a:outerShdw>
          </a:effectLst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50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SDN-BASED MALICIOUS NETWORK TRAFFIC DEFENSE SOLUTION 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25500" y="5308600"/>
            <a:ext cx="11353800" cy="129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b="0" i="1" u="none" strike="noStrike" cap="none" dirty="0" smtClean="0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Team: 15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b="0" i="1" u="none" strike="noStrike" cap="none" dirty="0" smtClean="0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ClassID</a:t>
            </a:r>
            <a:r>
              <a:rPr lang="en-US" sz="3200" b="0" i="1" u="none" strike="noStrike" cap="none" dirty="0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:14,18,19, 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25500" y="14723"/>
            <a:ext cx="11353800" cy="21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HeaderExtract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825500" y="2572375"/>
            <a:ext cx="4247700" cy="659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00" dirty="0"/>
          </a:p>
          <a:p>
            <a:pPr lvl="0">
              <a:spcBef>
                <a:spcPts val="0"/>
              </a:spcBef>
              <a:buNone/>
            </a:pPr>
            <a:endParaRPr sz="3000" dirty="0"/>
          </a:p>
          <a:p>
            <a:pPr lvl="0">
              <a:spcBef>
                <a:spcPts val="0"/>
              </a:spcBef>
              <a:buNone/>
            </a:pPr>
            <a:endParaRPr sz="3000" dirty="0"/>
          </a:p>
          <a:p>
            <a:pPr lvl="0">
              <a:spcBef>
                <a:spcPts val="0"/>
              </a:spcBef>
              <a:buNone/>
            </a:pPr>
            <a:r>
              <a:rPr lang="en-US" sz="3000" dirty="0"/>
              <a:t>A floodlight module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000" dirty="0"/>
              <a:t>	</a:t>
            </a:r>
            <a:r>
              <a:rPr lang="en-US" sz="2400" dirty="0"/>
              <a:t>Developed by ourselves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dirty="0"/>
              <a:t>	Monitor ICMP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dirty="0"/>
              <a:t>	Monitor TCP or UDP Request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399" y="2572375"/>
            <a:ext cx="7539324" cy="623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25500" y="14723"/>
            <a:ext cx="11353800" cy="21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HTTPFilter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57275" y="2118875"/>
            <a:ext cx="5376900" cy="739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/>
              <a:t>A floodlight module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chemeClr val="dk1"/>
                </a:solidFill>
              </a:rPr>
              <a:t>Developed by ourselves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dirty="0"/>
              <a:t>	Monitor HTTP Request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dirty="0"/>
              <a:t>	Drop specific IP HTTP Request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575" y="2476687"/>
            <a:ext cx="6816301" cy="66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MININET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800" marR="0" lvl="0" indent="-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Georgia"/>
              <a:buNone/>
            </a:pPr>
            <a:endParaRPr sz="3600" b="0" i="0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Realistic Virtual Network on VM, cloud, anywhere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Deploy Networks a click with Scripting Language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Ideal experiment environment with OpenFlow and Software-Defined Networking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PROJECT GOAL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25500" y="2705100"/>
            <a:ext cx="11353800" cy="62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i="1"/>
              <a:t>Develope</a:t>
            </a: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 an </a:t>
            </a:r>
            <a:r>
              <a:rPr lang="en-US" sz="3200" i="1"/>
              <a:t>REST API</a:t>
            </a: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 application </a:t>
            </a:r>
            <a:r>
              <a:rPr lang="en-US" sz="3200" i="1"/>
              <a:t>with Floodlight Controller</a:t>
            </a: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3200" b="0" i="1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Methodology: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	Monitoring the flow with src-dst pairs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32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3200" b="0" i="1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	DDos detected, send flow rule on sentinel switch</a:t>
            </a:r>
            <a:b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	Redirect malicious traffic to fake hosts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SCENARIO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726" y="5562600"/>
            <a:ext cx="714672" cy="7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0400" y="4254500"/>
            <a:ext cx="714672" cy="7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0400" y="6807200"/>
            <a:ext cx="714672" cy="7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8600" y="5562600"/>
            <a:ext cx="714672" cy="7146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Shape 221"/>
          <p:cNvCxnSpPr/>
          <p:nvPr/>
        </p:nvCxnSpPr>
        <p:spPr>
          <a:xfrm rot="10800000" flipH="1">
            <a:off x="6096000" y="5007271"/>
            <a:ext cx="0" cy="1825329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rot="10800000" flipH="1">
            <a:off x="6438900" y="6121002"/>
            <a:ext cx="2781301" cy="97829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>
            <a:off x="6458767" y="4605832"/>
            <a:ext cx="2741563" cy="113322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>
            <a:off x="3010899" y="6043537"/>
            <a:ext cx="2741563" cy="113322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 rot="10800000" flipH="1">
            <a:off x="2991031" y="4683298"/>
            <a:ext cx="2781301" cy="97829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715" y="4316755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715" y="5307355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4115" y="7104796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7715" y="6301557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99700" y="6502400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3213591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59600" y="3048491"/>
            <a:ext cx="920363" cy="92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99700" y="4416617"/>
            <a:ext cx="920363" cy="92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Shape 234"/>
          <p:cNvCxnSpPr/>
          <p:nvPr/>
        </p:nvCxnSpPr>
        <p:spPr>
          <a:xfrm>
            <a:off x="5264967" y="3780332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Shape 235"/>
          <p:cNvCxnSpPr/>
          <p:nvPr/>
        </p:nvCxnSpPr>
        <p:spPr>
          <a:xfrm rot="10800000" flipH="1">
            <a:off x="6369867" y="3780332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>
            <a:off x="9735367" y="6142532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Shape 237"/>
          <p:cNvCxnSpPr/>
          <p:nvPr/>
        </p:nvCxnSpPr>
        <p:spPr>
          <a:xfrm rot="10800000" flipH="1">
            <a:off x="9735367" y="5138016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1884428" y="4886346"/>
            <a:ext cx="696713" cy="696713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1717280" y="5888587"/>
            <a:ext cx="582379" cy="62204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1881634" y="6230676"/>
            <a:ext cx="576790" cy="395916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2170196" y="6261794"/>
            <a:ext cx="463533" cy="1070127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 flipH="1">
            <a:off x="6079533" y="2541739"/>
            <a:ext cx="857019" cy="1662658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3" name="Shape 243"/>
          <p:cNvCxnSpPr/>
          <p:nvPr/>
        </p:nvCxnSpPr>
        <p:spPr>
          <a:xfrm rot="10800000" flipH="1">
            <a:off x="6184528" y="2530114"/>
            <a:ext cx="921863" cy="4217996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4" name="Shape 244"/>
          <p:cNvCxnSpPr/>
          <p:nvPr/>
        </p:nvCxnSpPr>
        <p:spPr>
          <a:xfrm rot="10800000" flipH="1">
            <a:off x="2815522" y="2533230"/>
            <a:ext cx="3866442" cy="2959801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7238568" y="2568837"/>
            <a:ext cx="2267474" cy="2987574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6" name="Shape 246"/>
          <p:cNvSpPr/>
          <p:nvPr/>
        </p:nvSpPr>
        <p:spPr>
          <a:xfrm>
            <a:off x="3656587" y="1537417"/>
            <a:ext cx="6454627" cy="92362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5F63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rgbClr val="3A1D5C"/>
                </a:solidFill>
                <a:latin typeface="Georgia"/>
                <a:ea typeface="Georgia"/>
                <a:cs typeface="Georgia"/>
                <a:sym typeface="Georgia"/>
              </a:rPr>
              <a:t>			Floodlight Controller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76750" y="1627841"/>
            <a:ext cx="1326136" cy="75708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3357835" y="3795937"/>
            <a:ext cx="2792414" cy="5588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sentinel switch</a:t>
            </a:r>
          </a:p>
        </p:txBody>
      </p:sp>
      <p:sp>
        <p:nvSpPr>
          <p:cNvPr id="249" name="Shape 249"/>
          <p:cNvSpPr/>
          <p:nvPr/>
        </p:nvSpPr>
        <p:spPr>
          <a:xfrm>
            <a:off x="2984915" y="7377338"/>
            <a:ext cx="2792414" cy="5588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sentinel switch</a:t>
            </a:r>
          </a:p>
        </p:txBody>
      </p:sp>
      <p:sp>
        <p:nvSpPr>
          <p:cNvPr id="250" name="Shape 250"/>
          <p:cNvSpPr/>
          <p:nvPr/>
        </p:nvSpPr>
        <p:spPr>
          <a:xfrm>
            <a:off x="519041" y="3594267"/>
            <a:ext cx="1967509" cy="5588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icmp ddos</a:t>
            </a:r>
          </a:p>
        </p:txBody>
      </p:sp>
      <p:sp>
        <p:nvSpPr>
          <p:cNvPr id="251" name="Shape 251"/>
          <p:cNvSpPr/>
          <p:nvPr/>
        </p:nvSpPr>
        <p:spPr>
          <a:xfrm>
            <a:off x="265041" y="4735112"/>
            <a:ext cx="1967509" cy="5588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tcp ddos</a:t>
            </a:r>
          </a:p>
        </p:txBody>
      </p:sp>
      <p:cxnSp>
        <p:nvCxnSpPr>
          <p:cNvPr id="252" name="Shape 252"/>
          <p:cNvCxnSpPr/>
          <p:nvPr/>
        </p:nvCxnSpPr>
        <p:spPr>
          <a:xfrm rot="10800000" flipH="1">
            <a:off x="3138628" y="4990490"/>
            <a:ext cx="2707507" cy="875290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3" name="Shape 253"/>
          <p:cNvCxnSpPr/>
          <p:nvPr/>
        </p:nvCxnSpPr>
        <p:spPr>
          <a:xfrm>
            <a:off x="1919428" y="4583978"/>
            <a:ext cx="870050" cy="870050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4" name="Shape 254"/>
          <p:cNvCxnSpPr/>
          <p:nvPr/>
        </p:nvCxnSpPr>
        <p:spPr>
          <a:xfrm>
            <a:off x="6477683" y="4899162"/>
            <a:ext cx="2533002" cy="1049857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5" name="Shape 255"/>
          <p:cNvCxnSpPr/>
          <p:nvPr/>
        </p:nvCxnSpPr>
        <p:spPr>
          <a:xfrm rot="10800000" flipH="1">
            <a:off x="6476114" y="3986251"/>
            <a:ext cx="445567" cy="445567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9821943" y="5241349"/>
            <a:ext cx="581183" cy="581183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43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FLOW TABLE IN SENTINEL SWITCH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800" marR="0" lvl="0" indent="-431800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35000"/>
              <a:buFont typeface="Georgia"/>
              <a:buNone/>
            </a:pPr>
            <a:endParaRPr sz="3600" b="0" i="0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63" name="Shape 263"/>
          <p:cNvGraphicFramePr/>
          <p:nvPr/>
        </p:nvGraphicFramePr>
        <p:xfrm>
          <a:off x="1948461" y="3467946"/>
          <a:ext cx="9388950" cy="5635375"/>
        </p:xfrm>
        <a:graphic>
          <a:graphicData uri="http://schemas.openxmlformats.org/drawingml/2006/table">
            <a:tbl>
              <a:tblPr bandRow="1">
                <a:noFill/>
                <a:tableStyleId>{8C2E32CC-49F7-4172-8F80-29EC8BDC3E7D}</a:tableStyleId>
              </a:tblPr>
              <a:tblGrid>
                <a:gridCol w="1564825"/>
                <a:gridCol w="1564825"/>
                <a:gridCol w="1564825"/>
                <a:gridCol w="1564825"/>
                <a:gridCol w="1564825"/>
                <a:gridCol w="1564825"/>
              </a:tblGrid>
              <a:tr h="1127075"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ipv4_src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ipv4_dst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ip_proto=0x06 </a:t>
                      </a:r>
                      <a:r>
                        <a:rPr lang="en-US" sz="1800"/>
                        <a:t>(TCP)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ip_proto=0x11(UDP)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icmpv4_type=8(ICMP)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tcp_dst=80(http)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7075"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10.0.0.1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10.0.0.8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51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7075"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10.0.0.2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10.0.0.8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349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7075"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10.0.0.3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10.0.0.5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7075"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10.0.0.1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4F5C3F"/>
                          </a:solidFill>
                        </a:rPr>
                        <a:t>10.0.0.5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286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PSEUDO CODE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800" marR="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if ip_src &amp;&amp; ip_dst not in hash_table: </a:t>
            </a:r>
            <a:b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     hash_table[ip_dst][ip_src-ip_dst]-&gt;counter =0</a:t>
            </a:r>
            <a:b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     ddos_table[ip_dst]++</a:t>
            </a:r>
            <a:b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hash_table[ip_dst][ip_src-ip_dst]++</a:t>
            </a:r>
            <a:b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for ddos_count in ddos_table:</a:t>
            </a:r>
            <a:b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if  ddos_threshold &gt; threshold:</a:t>
            </a:r>
            <a:b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      switches = get_route_switch(ip_src, ip_dst)</a:t>
            </a:r>
            <a:b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      apply_redirect(switch, ip_src) for switch in switches</a:t>
            </a:r>
            <a:b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      apply_block(switch, ip_src) for switch in switches</a:t>
            </a:r>
          </a:p>
          <a:p>
            <a:pPr marL="431800" marR="0" lvl="0" indent="-431800" algn="l" rtl="0">
              <a:lnSpc>
                <a:spcPct val="15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1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match field can be TCP/UDP/ICMP/TCP_port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SCENARIO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726" y="5562600"/>
            <a:ext cx="714672" cy="7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0400" y="4254500"/>
            <a:ext cx="714672" cy="7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0400" y="6807200"/>
            <a:ext cx="714672" cy="7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8600" y="5562600"/>
            <a:ext cx="714672" cy="7146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Shape 279"/>
          <p:cNvCxnSpPr/>
          <p:nvPr/>
        </p:nvCxnSpPr>
        <p:spPr>
          <a:xfrm rot="10800000" flipH="1">
            <a:off x="6096000" y="5007271"/>
            <a:ext cx="0" cy="1825329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6438900" y="6121002"/>
            <a:ext cx="2781301" cy="97829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458767" y="4605832"/>
            <a:ext cx="2741563" cy="113322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>
            <a:off x="3010899" y="6043537"/>
            <a:ext cx="2741563" cy="113322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rot="10800000" flipH="1">
            <a:off x="2991031" y="4683298"/>
            <a:ext cx="2781301" cy="97829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715" y="4316755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715" y="5307355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4115" y="7104796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7715" y="6301557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99700" y="6502400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3213591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59600" y="3048491"/>
            <a:ext cx="920363" cy="92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99700" y="4416617"/>
            <a:ext cx="920363" cy="92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Shape 292"/>
          <p:cNvCxnSpPr/>
          <p:nvPr/>
        </p:nvCxnSpPr>
        <p:spPr>
          <a:xfrm>
            <a:off x="5264967" y="3780332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Shape 293"/>
          <p:cNvCxnSpPr/>
          <p:nvPr/>
        </p:nvCxnSpPr>
        <p:spPr>
          <a:xfrm rot="10800000" flipH="1">
            <a:off x="6369867" y="3780332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Shape 294"/>
          <p:cNvCxnSpPr/>
          <p:nvPr/>
        </p:nvCxnSpPr>
        <p:spPr>
          <a:xfrm>
            <a:off x="9735367" y="6142532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Shape 295"/>
          <p:cNvCxnSpPr/>
          <p:nvPr/>
        </p:nvCxnSpPr>
        <p:spPr>
          <a:xfrm rot="10800000" flipH="1">
            <a:off x="9735367" y="5138016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Shape 296"/>
          <p:cNvCxnSpPr/>
          <p:nvPr/>
        </p:nvCxnSpPr>
        <p:spPr>
          <a:xfrm>
            <a:off x="1884428" y="4886346"/>
            <a:ext cx="696713" cy="696713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Shape 297"/>
          <p:cNvCxnSpPr/>
          <p:nvPr/>
        </p:nvCxnSpPr>
        <p:spPr>
          <a:xfrm>
            <a:off x="1717280" y="5888587"/>
            <a:ext cx="582379" cy="62204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Shape 298"/>
          <p:cNvCxnSpPr/>
          <p:nvPr/>
        </p:nvCxnSpPr>
        <p:spPr>
          <a:xfrm rot="10800000" flipH="1">
            <a:off x="1881634" y="6230676"/>
            <a:ext cx="576790" cy="395916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Shape 299"/>
          <p:cNvCxnSpPr/>
          <p:nvPr/>
        </p:nvCxnSpPr>
        <p:spPr>
          <a:xfrm flipH="1">
            <a:off x="2170196" y="6261794"/>
            <a:ext cx="463533" cy="1070127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 flipH="1">
            <a:off x="2921691" y="2696446"/>
            <a:ext cx="3228399" cy="2831493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01" name="Shape 301"/>
          <p:cNvSpPr/>
          <p:nvPr/>
        </p:nvSpPr>
        <p:spPr>
          <a:xfrm>
            <a:off x="3656587" y="1537417"/>
            <a:ext cx="6454627" cy="92362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5F63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rgbClr val="3A1D5C"/>
                </a:solidFill>
                <a:latin typeface="Georgia"/>
                <a:ea typeface="Georgia"/>
                <a:cs typeface="Georgia"/>
                <a:sym typeface="Georgia"/>
              </a:rPr>
              <a:t>			Floodlight Controller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76750" y="1627841"/>
            <a:ext cx="1326136" cy="75708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7334889" y="2481717"/>
            <a:ext cx="3688358" cy="5588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Forward Flow Rule!</a:t>
            </a:r>
          </a:p>
        </p:txBody>
      </p:sp>
      <p:sp>
        <p:nvSpPr>
          <p:cNvPr id="304" name="Shape 304"/>
          <p:cNvSpPr/>
          <p:nvPr/>
        </p:nvSpPr>
        <p:spPr>
          <a:xfrm>
            <a:off x="265041" y="4735112"/>
            <a:ext cx="1967509" cy="5588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tcp ddos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 flipH="1">
            <a:off x="3138628" y="4990490"/>
            <a:ext cx="2707507" cy="875290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6" name="Shape 306"/>
          <p:cNvCxnSpPr/>
          <p:nvPr/>
        </p:nvCxnSpPr>
        <p:spPr>
          <a:xfrm>
            <a:off x="1919428" y="4583978"/>
            <a:ext cx="870050" cy="870050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7" name="Shape 307"/>
          <p:cNvCxnSpPr/>
          <p:nvPr/>
        </p:nvCxnSpPr>
        <p:spPr>
          <a:xfrm>
            <a:off x="6477683" y="4899162"/>
            <a:ext cx="2533002" cy="1049857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8" name="Shape 308"/>
          <p:cNvCxnSpPr/>
          <p:nvPr/>
        </p:nvCxnSpPr>
        <p:spPr>
          <a:xfrm rot="10800000" flipH="1">
            <a:off x="6476114" y="3986251"/>
            <a:ext cx="445567" cy="445567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9" name="Shape 309"/>
          <p:cNvCxnSpPr/>
          <p:nvPr/>
        </p:nvCxnSpPr>
        <p:spPr>
          <a:xfrm rot="10800000" flipH="1">
            <a:off x="9821943" y="5241349"/>
            <a:ext cx="581183" cy="581183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0" name="Shape 310"/>
          <p:cNvSpPr/>
          <p:nvPr/>
        </p:nvSpPr>
        <p:spPr>
          <a:xfrm>
            <a:off x="8891350" y="6293269"/>
            <a:ext cx="1168103" cy="939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DDos</a:t>
            </a:r>
            <a:br>
              <a:rPr lang="en-US" sz="2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Detect!</a:t>
            </a:r>
          </a:p>
        </p:txBody>
      </p:sp>
      <p:cxnSp>
        <p:nvCxnSpPr>
          <p:cNvPr id="311" name="Shape 311"/>
          <p:cNvCxnSpPr/>
          <p:nvPr/>
        </p:nvCxnSpPr>
        <p:spPr>
          <a:xfrm flipH="1">
            <a:off x="6066644" y="2689397"/>
            <a:ext cx="359099" cy="1495265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2" name="Shape 312"/>
          <p:cNvCxnSpPr/>
          <p:nvPr/>
        </p:nvCxnSpPr>
        <p:spPr>
          <a:xfrm>
            <a:off x="6757660" y="2705444"/>
            <a:ext cx="2521707" cy="2736332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SCENARIO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726" y="5562600"/>
            <a:ext cx="714672" cy="7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0400" y="4254500"/>
            <a:ext cx="714672" cy="7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0400" y="6807200"/>
            <a:ext cx="714672" cy="7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8600" y="5562600"/>
            <a:ext cx="714672" cy="7146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Shape 322"/>
          <p:cNvCxnSpPr/>
          <p:nvPr/>
        </p:nvCxnSpPr>
        <p:spPr>
          <a:xfrm rot="10800000" flipH="1">
            <a:off x="6096000" y="5007271"/>
            <a:ext cx="0" cy="1825329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 rot="10800000" flipH="1">
            <a:off x="6438900" y="6121002"/>
            <a:ext cx="2781301" cy="97829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6458767" y="4605832"/>
            <a:ext cx="2741563" cy="113322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Shape 325"/>
          <p:cNvCxnSpPr/>
          <p:nvPr/>
        </p:nvCxnSpPr>
        <p:spPr>
          <a:xfrm>
            <a:off x="3010899" y="6043537"/>
            <a:ext cx="2741563" cy="113322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2991031" y="4683298"/>
            <a:ext cx="2781301" cy="978298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7" name="Shape 3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715" y="4316755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715" y="5307355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4115" y="7104796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7715" y="6301557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99700" y="6502400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3213591"/>
            <a:ext cx="590163" cy="5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59600" y="3048491"/>
            <a:ext cx="920363" cy="92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99700" y="4416617"/>
            <a:ext cx="920363" cy="92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Shape 335"/>
          <p:cNvCxnSpPr/>
          <p:nvPr/>
        </p:nvCxnSpPr>
        <p:spPr>
          <a:xfrm>
            <a:off x="5264967" y="3780332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Shape 336"/>
          <p:cNvCxnSpPr/>
          <p:nvPr/>
        </p:nvCxnSpPr>
        <p:spPr>
          <a:xfrm rot="10800000" flipH="1">
            <a:off x="6369867" y="3780332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>
            <a:off x="9735367" y="6142532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Shape 338"/>
          <p:cNvCxnSpPr/>
          <p:nvPr/>
        </p:nvCxnSpPr>
        <p:spPr>
          <a:xfrm rot="10800000" flipH="1">
            <a:off x="9735367" y="5138016"/>
            <a:ext cx="572202" cy="572202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884428" y="4886346"/>
            <a:ext cx="696713" cy="696713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>
            <a:off x="1717280" y="5888587"/>
            <a:ext cx="582379" cy="62204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 rot="10800000" flipH="1">
            <a:off x="1881634" y="6230676"/>
            <a:ext cx="576790" cy="395916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Shape 342"/>
          <p:cNvCxnSpPr/>
          <p:nvPr/>
        </p:nvCxnSpPr>
        <p:spPr>
          <a:xfrm flipH="1">
            <a:off x="2170196" y="6261794"/>
            <a:ext cx="463533" cy="1070127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3656587" y="1537417"/>
            <a:ext cx="6454627" cy="92362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5F63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rgbClr val="3A1D5C"/>
                </a:solidFill>
                <a:latin typeface="Georgia"/>
                <a:ea typeface="Georgia"/>
                <a:cs typeface="Georgia"/>
                <a:sym typeface="Georgia"/>
              </a:rPr>
              <a:t>			Floodlight Controller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76750" y="1627841"/>
            <a:ext cx="1326136" cy="75708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x="6847606" y="4174692"/>
            <a:ext cx="1636119" cy="5588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Redirect</a:t>
            </a:r>
          </a:p>
        </p:txBody>
      </p:sp>
      <p:sp>
        <p:nvSpPr>
          <p:cNvPr id="346" name="Shape 346"/>
          <p:cNvSpPr/>
          <p:nvPr/>
        </p:nvSpPr>
        <p:spPr>
          <a:xfrm>
            <a:off x="265041" y="4735112"/>
            <a:ext cx="1967509" cy="5588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tcp ddos</a:t>
            </a:r>
          </a:p>
        </p:txBody>
      </p:sp>
      <p:cxnSp>
        <p:nvCxnSpPr>
          <p:cNvPr id="347" name="Shape 347"/>
          <p:cNvCxnSpPr/>
          <p:nvPr/>
        </p:nvCxnSpPr>
        <p:spPr>
          <a:xfrm rot="10800000" flipH="1">
            <a:off x="3084589" y="4927418"/>
            <a:ext cx="2707507" cy="875289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8" name="Shape 348"/>
          <p:cNvCxnSpPr/>
          <p:nvPr/>
        </p:nvCxnSpPr>
        <p:spPr>
          <a:xfrm>
            <a:off x="1919428" y="4583978"/>
            <a:ext cx="870050" cy="870050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9" name="Shape 349"/>
          <p:cNvCxnSpPr/>
          <p:nvPr/>
        </p:nvCxnSpPr>
        <p:spPr>
          <a:xfrm rot="10800000" flipH="1">
            <a:off x="6530941" y="4021758"/>
            <a:ext cx="445567" cy="445567"/>
          </a:xfrm>
          <a:prstGeom prst="straightConnector1">
            <a:avLst/>
          </a:prstGeom>
          <a:noFill/>
          <a:ln w="25400" cap="flat" cmpd="sng">
            <a:solidFill>
              <a:srgbClr val="AB170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0" name="Shape 350"/>
          <p:cNvSpPr/>
          <p:nvPr/>
        </p:nvSpPr>
        <p:spPr>
          <a:xfrm>
            <a:off x="8891350" y="6293269"/>
            <a:ext cx="1168103" cy="939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DDos</a:t>
            </a:r>
            <a:br>
              <a:rPr lang="en-US" sz="2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Detect!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4429" y="2860825"/>
            <a:ext cx="5640220" cy="101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70" y="2522600"/>
            <a:ext cx="12424674" cy="671024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825500" y="14723"/>
            <a:ext cx="11353800" cy="210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/>
              <a:t>TOPOLOGY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PROJECT MOTIVATION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540750" y="2705100"/>
            <a:ext cx="12177000" cy="6222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/>
              <a:t>SDN Advantages : Centralized, Flexible, Programmable, Scalibility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endParaRPr sz="32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/>
              <a:t>Security: </a:t>
            </a: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Cyber Attack</a:t>
            </a:r>
            <a:r>
              <a:rPr lang="en-US" sz="3200"/>
              <a:t> -&gt; </a:t>
            </a: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Network Mapping</a:t>
            </a:r>
            <a:b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</a:p>
          <a:p>
            <a:pPr marL="457200" marR="0" lvl="0" indent="-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200"/>
              <a:t>Monitoring real-time statisitcal flow chart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endParaRPr sz="32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/>
              <a:t>2. </a:t>
            </a: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Fake Listening </a:t>
            </a:r>
            <a:r>
              <a:rPr lang="en-US" sz="3200"/>
              <a:t>h</a:t>
            </a: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ost with almost no cost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/>
              <a:t>3. </a:t>
            </a: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Block, Redirect flow to fake listening </a:t>
            </a:r>
            <a:r>
              <a:rPr lang="en-US" sz="3200"/>
              <a:t>h</a:t>
            </a: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ost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25" y="2174800"/>
            <a:ext cx="7778149" cy="716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847450" y="170723"/>
            <a:ext cx="11353800" cy="21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Flow Chart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825500" y="14723"/>
            <a:ext cx="11353800" cy="21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0" y="3725200"/>
            <a:ext cx="12549924" cy="488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825500" y="14723"/>
            <a:ext cx="11353800" cy="21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8" y="2499475"/>
            <a:ext cx="12326799" cy="666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825500" y="14723"/>
            <a:ext cx="11353800" cy="21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25" y="2444881"/>
            <a:ext cx="12441600" cy="6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25500" y="14723"/>
            <a:ext cx="11353800" cy="21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5" y="3234421"/>
            <a:ext cx="12425151" cy="386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25" y="2658837"/>
            <a:ext cx="12425149" cy="5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800" marR="0" lvl="0" indent="-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Georgia"/>
              <a:buNone/>
            </a:pPr>
            <a:endParaRPr sz="3600" b="0" i="0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Floodlight modules provide REST API to develop application but limited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You can contribute your module to Floodlight!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DEMO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31800" marR="0" lvl="0" indent="-431800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35000"/>
              <a:buFont typeface="Georgia"/>
              <a:buNone/>
            </a:pPr>
            <a:endParaRPr sz="3600" b="0" i="0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DDOS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800" marR="0" lvl="0" indent="-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Georgia"/>
              <a:buNone/>
            </a:pPr>
            <a:endParaRPr sz="3600" b="0" i="0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/>
              <a:t>T</a:t>
            </a: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ype: HTTP, TCP sync, UDP, ICMP packets 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Multi-Attackers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block web services with large amount requests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Hard to detect in very beginning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ENVIRONMENT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25500" y="2705100"/>
            <a:ext cx="11353800" cy="62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Network Devices: Mininet in VM - </a:t>
            </a:r>
            <a:r>
              <a:rPr lang="en-US" sz="3200" i="1"/>
              <a:t>topology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endParaRPr sz="3200" b="0" i="1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Controller: Floodlight - glo</a:t>
            </a:r>
            <a:r>
              <a:rPr lang="en-US" sz="3200" i="1"/>
              <a:t>bal view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endParaRPr sz="3200" b="0" i="1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Network Monitor: sFlow - c</a:t>
            </a:r>
            <a:r>
              <a:rPr lang="en-US" sz="3200" i="1"/>
              <a:t>ollect statistics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endParaRPr sz="3200" b="0" i="1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Protocol: OpenFlow1.3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endParaRPr sz="3200" b="0" i="1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25000"/>
              <a:buFont typeface="Georgia"/>
              <a:buNone/>
            </a:pPr>
            <a:r>
              <a:rPr lang="en-US" sz="3200" b="0" i="1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REST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6101" y="7080225"/>
            <a:ext cx="714599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775" y="5772125"/>
            <a:ext cx="714600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775" y="8324825"/>
            <a:ext cx="714600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5975" y="7080225"/>
            <a:ext cx="714600" cy="7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 rot="10800000">
            <a:off x="6793375" y="6525025"/>
            <a:ext cx="0" cy="18252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hape 67"/>
          <p:cNvCxnSpPr/>
          <p:nvPr/>
        </p:nvCxnSpPr>
        <p:spPr>
          <a:xfrm rot="10800000" flipH="1">
            <a:off x="7136275" y="7638625"/>
            <a:ext cx="2781300" cy="9783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Shape 68"/>
          <p:cNvCxnSpPr/>
          <p:nvPr/>
        </p:nvCxnSpPr>
        <p:spPr>
          <a:xfrm>
            <a:off x="7156142" y="6123457"/>
            <a:ext cx="2741700" cy="1133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hape 69"/>
          <p:cNvCxnSpPr/>
          <p:nvPr/>
        </p:nvCxnSpPr>
        <p:spPr>
          <a:xfrm>
            <a:off x="3708274" y="7561162"/>
            <a:ext cx="2741700" cy="1133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70"/>
          <p:cNvCxnSpPr/>
          <p:nvPr/>
        </p:nvCxnSpPr>
        <p:spPr>
          <a:xfrm rot="10800000" flipH="1">
            <a:off x="3688406" y="6200921"/>
            <a:ext cx="2781300" cy="9783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90" y="5834380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1090" y="6824980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11490" y="8622421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90" y="7819182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97075" y="8020025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9375" y="4731216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56975" y="4566116"/>
            <a:ext cx="920400" cy="9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97075" y="5934242"/>
            <a:ext cx="920400" cy="92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Shape 79"/>
          <p:cNvCxnSpPr/>
          <p:nvPr/>
        </p:nvCxnSpPr>
        <p:spPr>
          <a:xfrm>
            <a:off x="5962342" y="5297957"/>
            <a:ext cx="572100" cy="57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Shape 80"/>
          <p:cNvCxnSpPr>
            <a:endCxn id="77" idx="1"/>
          </p:cNvCxnSpPr>
          <p:nvPr/>
        </p:nvCxnSpPr>
        <p:spPr>
          <a:xfrm rot="10800000" flipH="1">
            <a:off x="7067175" y="5026316"/>
            <a:ext cx="589800" cy="8439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81"/>
          <p:cNvCxnSpPr/>
          <p:nvPr/>
        </p:nvCxnSpPr>
        <p:spPr>
          <a:xfrm>
            <a:off x="10432742" y="7660157"/>
            <a:ext cx="572100" cy="57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 rot="10800000" flipH="1">
            <a:off x="10432742" y="6655744"/>
            <a:ext cx="572100" cy="57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Shape 83"/>
          <p:cNvCxnSpPr/>
          <p:nvPr/>
        </p:nvCxnSpPr>
        <p:spPr>
          <a:xfrm>
            <a:off x="2581803" y="6403971"/>
            <a:ext cx="696600" cy="6966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hape 84"/>
          <p:cNvCxnSpPr/>
          <p:nvPr/>
        </p:nvCxnSpPr>
        <p:spPr>
          <a:xfrm>
            <a:off x="2414655" y="7406212"/>
            <a:ext cx="582300" cy="6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Shape 85"/>
          <p:cNvCxnSpPr/>
          <p:nvPr/>
        </p:nvCxnSpPr>
        <p:spPr>
          <a:xfrm rot="10800000" flipH="1">
            <a:off x="2579009" y="7748217"/>
            <a:ext cx="576900" cy="3960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Shape 86"/>
          <p:cNvCxnSpPr/>
          <p:nvPr/>
        </p:nvCxnSpPr>
        <p:spPr>
          <a:xfrm flipH="1">
            <a:off x="2867605" y="7779419"/>
            <a:ext cx="463500" cy="1070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25500" y="14723"/>
            <a:ext cx="11353800" cy="210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TOPOLOGY</a:t>
            </a:r>
          </a:p>
        </p:txBody>
      </p:sp>
      <p:sp>
        <p:nvSpPr>
          <p:cNvPr id="88" name="Shape 88"/>
          <p:cNvSpPr/>
          <p:nvPr/>
        </p:nvSpPr>
        <p:spPr>
          <a:xfrm>
            <a:off x="513116" y="5091217"/>
            <a:ext cx="3003300" cy="558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Malicious Hosts</a:t>
            </a:r>
          </a:p>
        </p:txBody>
      </p:sp>
      <p:sp>
        <p:nvSpPr>
          <p:cNvPr id="89" name="Shape 89"/>
          <p:cNvSpPr/>
          <p:nvPr/>
        </p:nvSpPr>
        <p:spPr>
          <a:xfrm>
            <a:off x="7656978" y="3702583"/>
            <a:ext cx="2059800" cy="558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bait Server</a:t>
            </a:r>
          </a:p>
        </p:txBody>
      </p:sp>
      <p:sp>
        <p:nvSpPr>
          <p:cNvPr id="90" name="Shape 90"/>
          <p:cNvSpPr/>
          <p:nvPr/>
        </p:nvSpPr>
        <p:spPr>
          <a:xfrm>
            <a:off x="10997068" y="5168833"/>
            <a:ext cx="1269900" cy="558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6101" y="7080225"/>
            <a:ext cx="714599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775" y="5772125"/>
            <a:ext cx="714600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775" y="8324825"/>
            <a:ext cx="714600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5975" y="7080225"/>
            <a:ext cx="714600" cy="7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 rot="10800000">
            <a:off x="6793375" y="6525025"/>
            <a:ext cx="0" cy="18252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Shape 100"/>
          <p:cNvCxnSpPr/>
          <p:nvPr/>
        </p:nvCxnSpPr>
        <p:spPr>
          <a:xfrm rot="10800000" flipH="1">
            <a:off x="7136275" y="7638625"/>
            <a:ext cx="2781300" cy="9783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01"/>
          <p:cNvCxnSpPr/>
          <p:nvPr/>
        </p:nvCxnSpPr>
        <p:spPr>
          <a:xfrm>
            <a:off x="7156142" y="6123457"/>
            <a:ext cx="2741700" cy="1133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>
            <a:off x="3708274" y="7561162"/>
            <a:ext cx="2741700" cy="1133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103"/>
          <p:cNvCxnSpPr/>
          <p:nvPr/>
        </p:nvCxnSpPr>
        <p:spPr>
          <a:xfrm rot="10800000" flipH="1">
            <a:off x="3688406" y="6200921"/>
            <a:ext cx="2781300" cy="9783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90" y="5834380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1090" y="6824980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11490" y="8622421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90" y="7819182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97075" y="8020025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9375" y="4731216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56975" y="4566116"/>
            <a:ext cx="920400" cy="9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97075" y="5934242"/>
            <a:ext cx="920400" cy="92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/>
          <p:nvPr/>
        </p:nvCxnSpPr>
        <p:spPr>
          <a:xfrm>
            <a:off x="5962342" y="5297957"/>
            <a:ext cx="572100" cy="57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Shape 113"/>
          <p:cNvCxnSpPr>
            <a:endCxn id="110" idx="1"/>
          </p:cNvCxnSpPr>
          <p:nvPr/>
        </p:nvCxnSpPr>
        <p:spPr>
          <a:xfrm rot="10800000" flipH="1">
            <a:off x="7067175" y="5026316"/>
            <a:ext cx="589800" cy="8439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4"/>
          <p:cNvCxnSpPr/>
          <p:nvPr/>
        </p:nvCxnSpPr>
        <p:spPr>
          <a:xfrm>
            <a:off x="10432742" y="7660157"/>
            <a:ext cx="572100" cy="57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 rot="10800000" flipH="1">
            <a:off x="10432742" y="6655744"/>
            <a:ext cx="572100" cy="57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6"/>
          <p:cNvCxnSpPr/>
          <p:nvPr/>
        </p:nvCxnSpPr>
        <p:spPr>
          <a:xfrm>
            <a:off x="2581803" y="6403971"/>
            <a:ext cx="696600" cy="6966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2414655" y="7406212"/>
            <a:ext cx="582300" cy="6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 rot="10800000" flipH="1">
            <a:off x="2579009" y="7748217"/>
            <a:ext cx="576900" cy="3960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Shape 119"/>
          <p:cNvCxnSpPr/>
          <p:nvPr/>
        </p:nvCxnSpPr>
        <p:spPr>
          <a:xfrm flipH="1">
            <a:off x="2867605" y="7779419"/>
            <a:ext cx="463500" cy="1070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Shape 120"/>
          <p:cNvSpPr/>
          <p:nvPr/>
        </p:nvSpPr>
        <p:spPr>
          <a:xfrm>
            <a:off x="4542587" y="3206892"/>
            <a:ext cx="6454499" cy="923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5F63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rgbClr val="3A1D5C"/>
                </a:solidFill>
                <a:latin typeface="Georgia"/>
                <a:ea typeface="Georgia"/>
                <a:cs typeface="Georgia"/>
                <a:sym typeface="Georgia"/>
              </a:rPr>
              <a:t>			Floodlight Controller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0200" y="3266766"/>
            <a:ext cx="1326000" cy="757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>
            <a:stCxn id="120" idx="2"/>
          </p:cNvCxnSpPr>
          <p:nvPr/>
        </p:nvCxnSpPr>
        <p:spPr>
          <a:xfrm flipH="1">
            <a:off x="3516437" y="4130592"/>
            <a:ext cx="4253400" cy="2875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lg" len="lg"/>
          </a:ln>
        </p:spPr>
      </p:cxnSp>
      <p:cxnSp>
        <p:nvCxnSpPr>
          <p:cNvPr id="123" name="Shape 123"/>
          <p:cNvCxnSpPr>
            <a:stCxn id="120" idx="2"/>
            <a:endCxn id="97" idx="0"/>
          </p:cNvCxnSpPr>
          <p:nvPr/>
        </p:nvCxnSpPr>
        <p:spPr>
          <a:xfrm flipH="1">
            <a:off x="6795137" y="4130592"/>
            <a:ext cx="974700" cy="4194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lg" len="lg"/>
          </a:ln>
        </p:spPr>
      </p:cxnSp>
      <p:cxnSp>
        <p:nvCxnSpPr>
          <p:cNvPr id="124" name="Shape 124"/>
          <p:cNvCxnSpPr>
            <a:stCxn id="120" idx="2"/>
            <a:endCxn id="96" idx="0"/>
          </p:cNvCxnSpPr>
          <p:nvPr/>
        </p:nvCxnSpPr>
        <p:spPr>
          <a:xfrm flipH="1">
            <a:off x="6795137" y="4130592"/>
            <a:ext cx="974700" cy="1641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lg" len="lg"/>
          </a:ln>
        </p:spPr>
      </p:cxnSp>
      <p:cxnSp>
        <p:nvCxnSpPr>
          <p:cNvPr id="125" name="Shape 125"/>
          <p:cNvCxnSpPr>
            <a:stCxn id="120" idx="2"/>
            <a:endCxn id="98" idx="0"/>
          </p:cNvCxnSpPr>
          <p:nvPr/>
        </p:nvCxnSpPr>
        <p:spPr>
          <a:xfrm>
            <a:off x="7769837" y="4130592"/>
            <a:ext cx="2403300" cy="2949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lg" len="lg"/>
          </a:ln>
        </p:spPr>
      </p:cxn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25500" y="14723"/>
            <a:ext cx="11353800" cy="210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TOPOLOGY</a:t>
            </a:r>
          </a:p>
        </p:txBody>
      </p:sp>
      <p:sp>
        <p:nvSpPr>
          <p:cNvPr id="127" name="Shape 127"/>
          <p:cNvSpPr/>
          <p:nvPr/>
        </p:nvSpPr>
        <p:spPr>
          <a:xfrm>
            <a:off x="513116" y="5091217"/>
            <a:ext cx="3003300" cy="558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Malicious Hosts</a:t>
            </a:r>
          </a:p>
        </p:txBody>
      </p:sp>
      <p:sp>
        <p:nvSpPr>
          <p:cNvPr id="128" name="Shape 128"/>
          <p:cNvSpPr/>
          <p:nvPr/>
        </p:nvSpPr>
        <p:spPr>
          <a:xfrm>
            <a:off x="10997068" y="5168833"/>
            <a:ext cx="1269900" cy="558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6101" y="7080225"/>
            <a:ext cx="714599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775" y="5772125"/>
            <a:ext cx="714600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775" y="8324825"/>
            <a:ext cx="714600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5975" y="7080225"/>
            <a:ext cx="714600" cy="7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rot="10800000">
            <a:off x="6793375" y="6525025"/>
            <a:ext cx="0" cy="18252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136275" y="7638625"/>
            <a:ext cx="2781300" cy="9783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139"/>
          <p:cNvCxnSpPr/>
          <p:nvPr/>
        </p:nvCxnSpPr>
        <p:spPr>
          <a:xfrm>
            <a:off x="7156142" y="6123457"/>
            <a:ext cx="2741700" cy="1133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Shape 140"/>
          <p:cNvCxnSpPr/>
          <p:nvPr/>
        </p:nvCxnSpPr>
        <p:spPr>
          <a:xfrm>
            <a:off x="3708274" y="7561162"/>
            <a:ext cx="2741700" cy="1133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Shape 141"/>
          <p:cNvCxnSpPr/>
          <p:nvPr/>
        </p:nvCxnSpPr>
        <p:spPr>
          <a:xfrm rot="10800000" flipH="1">
            <a:off x="3688406" y="6200921"/>
            <a:ext cx="2781300" cy="9783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90" y="5834380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1090" y="6824980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11490" y="8622421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90" y="7819182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97075" y="8020025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9375" y="4731216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56975" y="4566116"/>
            <a:ext cx="920400" cy="9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97075" y="5934242"/>
            <a:ext cx="920400" cy="92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/>
          <p:nvPr/>
        </p:nvCxnSpPr>
        <p:spPr>
          <a:xfrm>
            <a:off x="5962342" y="5297957"/>
            <a:ext cx="572100" cy="57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Shape 151"/>
          <p:cNvCxnSpPr>
            <a:endCxn id="148" idx="1"/>
          </p:cNvCxnSpPr>
          <p:nvPr/>
        </p:nvCxnSpPr>
        <p:spPr>
          <a:xfrm rot="10800000" flipH="1">
            <a:off x="7067175" y="5026316"/>
            <a:ext cx="589800" cy="8439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Shape 152"/>
          <p:cNvCxnSpPr/>
          <p:nvPr/>
        </p:nvCxnSpPr>
        <p:spPr>
          <a:xfrm>
            <a:off x="10432742" y="7660157"/>
            <a:ext cx="572100" cy="57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Shape 153"/>
          <p:cNvCxnSpPr/>
          <p:nvPr/>
        </p:nvCxnSpPr>
        <p:spPr>
          <a:xfrm rot="10800000" flipH="1">
            <a:off x="10432742" y="6655744"/>
            <a:ext cx="572100" cy="57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>
            <a:off x="2581803" y="6403971"/>
            <a:ext cx="696600" cy="6966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>
            <a:off x="2414655" y="7406212"/>
            <a:ext cx="582300" cy="62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Shape 156"/>
          <p:cNvCxnSpPr/>
          <p:nvPr/>
        </p:nvCxnSpPr>
        <p:spPr>
          <a:xfrm rot="10800000" flipH="1">
            <a:off x="2579009" y="7748217"/>
            <a:ext cx="576900" cy="3960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Shape 157"/>
          <p:cNvCxnSpPr/>
          <p:nvPr/>
        </p:nvCxnSpPr>
        <p:spPr>
          <a:xfrm flipH="1">
            <a:off x="2867605" y="7779419"/>
            <a:ext cx="463500" cy="1070100"/>
          </a:xfrm>
          <a:prstGeom prst="straightConnector1">
            <a:avLst/>
          </a:prstGeom>
          <a:noFill/>
          <a:ln w="25400" cap="flat" cmpd="sng">
            <a:solidFill>
              <a:srgbClr val="5675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Shape 158"/>
          <p:cNvCxnSpPr>
            <a:endCxn id="159" idx="2"/>
          </p:cNvCxnSpPr>
          <p:nvPr/>
        </p:nvCxnSpPr>
        <p:spPr>
          <a:xfrm rot="10800000">
            <a:off x="2686338" y="3985400"/>
            <a:ext cx="3756300" cy="1990800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160" name="Shape 160"/>
          <p:cNvCxnSpPr>
            <a:stCxn id="136" idx="0"/>
            <a:endCxn id="159" idx="2"/>
          </p:cNvCxnSpPr>
          <p:nvPr/>
        </p:nvCxnSpPr>
        <p:spPr>
          <a:xfrm rot="10800000">
            <a:off x="2686475" y="3985425"/>
            <a:ext cx="7486800" cy="3094800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161" name="Shape 161"/>
          <p:cNvCxnSpPr>
            <a:stCxn id="133" idx="0"/>
            <a:endCxn id="159" idx="2"/>
          </p:cNvCxnSpPr>
          <p:nvPr/>
        </p:nvCxnSpPr>
        <p:spPr>
          <a:xfrm rot="10800000">
            <a:off x="2686201" y="3985425"/>
            <a:ext cx="727200" cy="3094800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162" name="Shape 162"/>
          <p:cNvCxnSpPr>
            <a:stCxn id="135" idx="0"/>
            <a:endCxn id="159" idx="2"/>
          </p:cNvCxnSpPr>
          <p:nvPr/>
        </p:nvCxnSpPr>
        <p:spPr>
          <a:xfrm rot="10800000">
            <a:off x="2686275" y="3985325"/>
            <a:ext cx="4108800" cy="4339500"/>
          </a:xfrm>
          <a:prstGeom prst="straightConnector1">
            <a:avLst/>
          </a:prstGeom>
          <a:noFill/>
          <a:ln w="25400" cap="flat" cmpd="sng">
            <a:solidFill>
              <a:srgbClr val="828852"/>
            </a:solidFill>
            <a:prstDash val="dot"/>
            <a:round/>
            <a:headEnd type="none" w="med" len="med"/>
            <a:tailEnd type="triangle" w="lg" len="lg"/>
          </a:ln>
        </p:spPr>
      </p:cxnSp>
      <p:sp>
        <p:nvSpPr>
          <p:cNvPr id="163" name="Shape 163"/>
          <p:cNvSpPr/>
          <p:nvPr/>
        </p:nvSpPr>
        <p:spPr>
          <a:xfrm>
            <a:off x="4542587" y="3206892"/>
            <a:ext cx="6454499" cy="923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5F63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rgbClr val="3A1D5C"/>
                </a:solidFill>
                <a:latin typeface="Georgia"/>
                <a:ea typeface="Georgia"/>
                <a:cs typeface="Georgia"/>
                <a:sym typeface="Georgia"/>
              </a:rPr>
              <a:t>			Floodlight Controller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0200" y="3266766"/>
            <a:ext cx="1326000" cy="7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23338" y="3352086"/>
            <a:ext cx="1326000" cy="63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5099" y="2274925"/>
            <a:ext cx="9091974" cy="6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5228137" y="2392612"/>
            <a:ext cx="2445900" cy="69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REST API</a:t>
            </a:r>
          </a:p>
        </p:txBody>
      </p:sp>
      <p:cxnSp>
        <p:nvCxnSpPr>
          <p:cNvPr id="167" name="Shape 167"/>
          <p:cNvCxnSpPr>
            <a:stCxn id="163" idx="2"/>
          </p:cNvCxnSpPr>
          <p:nvPr/>
        </p:nvCxnSpPr>
        <p:spPr>
          <a:xfrm flipH="1">
            <a:off x="3516437" y="4130592"/>
            <a:ext cx="4253400" cy="2875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8" name="Shape 168"/>
          <p:cNvCxnSpPr>
            <a:stCxn id="163" idx="2"/>
            <a:endCxn id="135" idx="0"/>
          </p:cNvCxnSpPr>
          <p:nvPr/>
        </p:nvCxnSpPr>
        <p:spPr>
          <a:xfrm flipH="1">
            <a:off x="6795137" y="4130592"/>
            <a:ext cx="974700" cy="4194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9" name="Shape 169"/>
          <p:cNvCxnSpPr>
            <a:stCxn id="163" idx="2"/>
            <a:endCxn id="134" idx="0"/>
          </p:cNvCxnSpPr>
          <p:nvPr/>
        </p:nvCxnSpPr>
        <p:spPr>
          <a:xfrm flipH="1">
            <a:off x="6795137" y="4130592"/>
            <a:ext cx="974700" cy="1641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0" name="Shape 170"/>
          <p:cNvCxnSpPr>
            <a:stCxn id="163" idx="2"/>
            <a:endCxn id="136" idx="0"/>
          </p:cNvCxnSpPr>
          <p:nvPr/>
        </p:nvCxnSpPr>
        <p:spPr>
          <a:xfrm>
            <a:off x="7769837" y="4130592"/>
            <a:ext cx="2403300" cy="2949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25500" y="14723"/>
            <a:ext cx="11353800" cy="210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TOPOLOGY</a:t>
            </a:r>
          </a:p>
        </p:txBody>
      </p:sp>
      <p:sp>
        <p:nvSpPr>
          <p:cNvPr id="172" name="Shape 172"/>
          <p:cNvSpPr/>
          <p:nvPr/>
        </p:nvSpPr>
        <p:spPr>
          <a:xfrm>
            <a:off x="513116" y="5091217"/>
            <a:ext cx="3003300" cy="558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Malicious Hosts</a:t>
            </a:r>
          </a:p>
        </p:txBody>
      </p:sp>
      <p:sp>
        <p:nvSpPr>
          <p:cNvPr id="173" name="Shape 173"/>
          <p:cNvSpPr/>
          <p:nvPr/>
        </p:nvSpPr>
        <p:spPr>
          <a:xfrm>
            <a:off x="10997068" y="5168833"/>
            <a:ext cx="1269900" cy="558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REST API APPLICATION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800" marR="0" lvl="0" indent="-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Georgia"/>
              <a:buNone/>
            </a:pPr>
            <a:endParaRPr sz="3600" b="0" i="0" u="none" strike="noStrike" cap="none">
              <a:solidFill>
                <a:srgbClr val="4F5C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Over Http request (GET/POST)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Recommended way to implement first floodlight app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But…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5200"/>
              </a:spcBef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sz="3600" b="0" i="0" u="none" strike="noStrike" cap="none">
                <a:solidFill>
                  <a:srgbClr val="4F5C3F"/>
                </a:solidFill>
                <a:latin typeface="Georgia"/>
                <a:ea typeface="Georgia"/>
                <a:cs typeface="Georgia"/>
                <a:sym typeface="Georgia"/>
              </a:rPr>
              <a:t>Limit and version dependent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25500" y="14724"/>
            <a:ext cx="11353800" cy="21041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6400" b="0" i="0" u="none" strike="noStrike" cap="none">
                <a:solidFill>
                  <a:srgbClr val="FBF9E6"/>
                </a:solidFill>
                <a:latin typeface="Georgia"/>
                <a:ea typeface="Georgia"/>
                <a:cs typeface="Georgia"/>
                <a:sym typeface="Georgia"/>
              </a:rPr>
              <a:t>FLOODLIGHT MODULE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25500" y="2118875"/>
            <a:ext cx="11353800" cy="7395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800" marR="0" lvl="0" indent="-431800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dirty="0" smtClean="0"/>
              <a:t>Current floodlight modules do </a:t>
            </a:r>
            <a:r>
              <a:rPr lang="en-US" dirty="0"/>
              <a:t>not meet our needs</a:t>
            </a:r>
          </a:p>
          <a:p>
            <a:pPr marL="431800" marR="0" lvl="0" indent="-431800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35000"/>
              <a:buFont typeface="Georgia"/>
              <a:buChar char="•"/>
            </a:pPr>
            <a:r>
              <a:rPr lang="en-US" dirty="0"/>
              <a:t>Create our own modules</a:t>
            </a:r>
          </a:p>
          <a:p>
            <a:pPr marR="0" lvl="1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100000"/>
              <a:buFont typeface="Georgia"/>
            </a:pPr>
            <a:r>
              <a:rPr lang="en-US" sz="3000" dirty="0"/>
              <a:t>Monitor ICMP Echo Request</a:t>
            </a:r>
          </a:p>
          <a:p>
            <a:pPr marR="0" lvl="1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100000"/>
              <a:buFont typeface="Georgia"/>
            </a:pPr>
            <a:r>
              <a:rPr lang="en-US" sz="3000" dirty="0"/>
              <a:t>Monitor TCP or UDP Request</a:t>
            </a:r>
          </a:p>
          <a:p>
            <a:pPr marR="0" lvl="1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100000"/>
              <a:buFont typeface="Georgia"/>
            </a:pPr>
            <a:r>
              <a:rPr lang="en-US" sz="3000" dirty="0"/>
              <a:t>Monitor HTTP GET of POST Request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How to develop a flood module</a:t>
            </a:r>
          </a:p>
          <a:p>
            <a:pPr marR="0" lvl="1" algn="l" rtl="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3000" dirty="0"/>
              <a:t>Inherit from </a:t>
            </a:r>
            <a:r>
              <a:rPr lang="en-US" sz="3000" dirty="0" err="1">
                <a:solidFill>
                  <a:srgbClr val="4F5C3F"/>
                </a:solidFill>
              </a:rPr>
              <a:t>IOFMessageListener</a:t>
            </a:r>
            <a:r>
              <a:rPr lang="en-US" sz="3000" dirty="0">
                <a:solidFill>
                  <a:srgbClr val="4F5C3F"/>
                </a:solidFill>
              </a:rPr>
              <a:t>, </a:t>
            </a:r>
            <a:r>
              <a:rPr lang="en-US" sz="3000" dirty="0" err="1">
                <a:solidFill>
                  <a:srgbClr val="4F5C3F"/>
                </a:solidFill>
              </a:rPr>
              <a:t>IFloodlightModule</a:t>
            </a:r>
            <a:endParaRPr lang="en-US" sz="3000" dirty="0">
              <a:solidFill>
                <a:srgbClr val="4F5C3F"/>
              </a:solidFill>
            </a:endParaRPr>
          </a:p>
          <a:p>
            <a:pPr marR="0" lvl="1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100000"/>
            </a:pPr>
            <a:r>
              <a:rPr lang="en-US" sz="3000" dirty="0">
                <a:solidFill>
                  <a:srgbClr val="4F5C3F"/>
                </a:solidFill>
              </a:rPr>
              <a:t>Implement Resource class to provides data to applications</a:t>
            </a:r>
          </a:p>
          <a:p>
            <a:pPr marR="0" lvl="1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100000"/>
            </a:pPr>
            <a:r>
              <a:rPr lang="en-US" sz="3000" dirty="0">
                <a:solidFill>
                  <a:srgbClr val="4F5C3F"/>
                </a:solidFill>
              </a:rPr>
              <a:t>Implement Routable class to provides REST API</a:t>
            </a:r>
          </a:p>
          <a:p>
            <a:pPr marR="0" lvl="1" algn="l" rtl="0">
              <a:lnSpc>
                <a:spcPct val="120000"/>
              </a:lnSpc>
              <a:spcBef>
                <a:spcPts val="0"/>
              </a:spcBef>
              <a:buClr>
                <a:srgbClr val="4F5C3F"/>
              </a:buClr>
              <a:buSzPct val="100000"/>
            </a:pPr>
            <a:r>
              <a:rPr lang="en-US" sz="3000" dirty="0">
                <a:solidFill>
                  <a:srgbClr val="4F5C3F"/>
                </a:solidFill>
              </a:rPr>
              <a:t>Define </a:t>
            </a:r>
            <a:r>
              <a:rPr lang="en-US" sz="3000" dirty="0" err="1">
                <a:solidFill>
                  <a:srgbClr val="4F5C3F"/>
                </a:solidFill>
              </a:rPr>
              <a:t>Serializer</a:t>
            </a:r>
            <a:r>
              <a:rPr lang="en-US" sz="3000" dirty="0">
                <a:solidFill>
                  <a:srgbClr val="4F5C3F"/>
                </a:solidFill>
              </a:rPr>
              <a:t> class to generate </a:t>
            </a:r>
            <a:r>
              <a:rPr lang="en-US" sz="3000" dirty="0" err="1">
                <a:solidFill>
                  <a:srgbClr val="4F5C3F"/>
                </a:solidFill>
              </a:rPr>
              <a:t>Json</a:t>
            </a:r>
            <a:endParaRPr lang="en-US" sz="3000" dirty="0">
              <a:solidFill>
                <a:srgbClr val="4F5C3F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sz="3000" dirty="0">
              <a:solidFill>
                <a:srgbClr val="4F5C3F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4F5C3F"/>
      </a:dk1>
      <a:lt1>
        <a:srgbClr val="391D5C"/>
      </a:lt1>
      <a:dk2>
        <a:srgbClr val="A7A7A7"/>
      </a:dk2>
      <a:lt2>
        <a:srgbClr val="535353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335</Words>
  <Application>Microsoft Macintosh PowerPoint</Application>
  <PresentationFormat>自定义</PresentationFormat>
  <Paragraphs>127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Default</vt:lpstr>
      <vt:lpstr>SDN-BASED MALICIOUS NETWORK TRAFFIC DEFENSE SOLUTION </vt:lpstr>
      <vt:lpstr>PROJECT MOTIVATION</vt:lpstr>
      <vt:lpstr>DDOS</vt:lpstr>
      <vt:lpstr>ENVIRONMENT</vt:lpstr>
      <vt:lpstr>TOPOLOGY</vt:lpstr>
      <vt:lpstr>TOPOLOGY</vt:lpstr>
      <vt:lpstr>TOPOLOGY</vt:lpstr>
      <vt:lpstr>REST API APPLICATION</vt:lpstr>
      <vt:lpstr>FLOODLIGHT MODULE</vt:lpstr>
      <vt:lpstr>HeaderExtract</vt:lpstr>
      <vt:lpstr>HTTPFilter</vt:lpstr>
      <vt:lpstr>MININET</vt:lpstr>
      <vt:lpstr>PROJECT GOAL</vt:lpstr>
      <vt:lpstr>SCENARIO</vt:lpstr>
      <vt:lpstr>FLOW TABLE IN SENTINEL SWITCH</vt:lpstr>
      <vt:lpstr>PSEUDO CODE</vt:lpstr>
      <vt:lpstr>SCENARIO</vt:lpstr>
      <vt:lpstr>SCENARIO</vt:lpstr>
      <vt:lpstr>TOPOLOGY</vt:lpstr>
      <vt:lpstr>Flow Chart</vt:lpstr>
      <vt:lpstr>PowerPoint 演示文稿</vt:lpstr>
      <vt:lpstr>PowerPoint 演示文稿</vt:lpstr>
      <vt:lpstr>PowerPoint 演示文稿</vt:lpstr>
      <vt:lpstr>PowerPoint 演示文稿</vt:lpstr>
      <vt:lpstr>CONCLUSION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SDN-BASED MALICIOUS NETWORK TRAFFIC DEFENSE SOLUTION </dc:title>
  <cp:lastModifiedBy>lu fang</cp:lastModifiedBy>
  <cp:revision>4</cp:revision>
  <dcterms:modified xsi:type="dcterms:W3CDTF">2017-05-08T04:15:09Z</dcterms:modified>
</cp:coreProperties>
</file>