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
  </p:notesMasterIdLst>
  <p:handoutMasterIdLst>
    <p:handoutMasterId r:id="rId3"/>
  </p:handout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1422" y="102"/>
      </p:cViewPr>
      <p:guideLst/>
    </p:cSldViewPr>
  </p:slideViewPr>
  <p:notesTextViewPr>
    <p:cViewPr>
      <p:scale>
        <a:sx n="1" d="1"/>
        <a:sy n="1" d="1"/>
      </p:scale>
      <p:origin x="0" y="0"/>
    </p:cViewPr>
  </p:notesTextViewPr>
  <p:notesViewPr>
    <p:cSldViewPr snapToGrid="0">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21EB8E-AD8C-457E-B271-4F818F87DEF3}" type="datetimeFigureOut">
              <a:rPr lang="en-NZ" smtClean="0"/>
              <a:t>24/10/2017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FFD326-6757-49C7-8B56-86D1EDD522CC}" type="slidenum">
              <a:rPr lang="en-NZ" smtClean="0"/>
              <a:t>‹#›</a:t>
            </a:fld>
            <a:endParaRPr lang="en-NZ"/>
          </a:p>
        </p:txBody>
      </p:sp>
    </p:spTree>
    <p:extLst>
      <p:ext uri="{BB962C8B-B14F-4D97-AF65-F5344CB8AC3E}">
        <p14:creationId xmlns:p14="http://schemas.microsoft.com/office/powerpoint/2010/main" val="821023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AD26A-F7A8-43D3-B537-31831A3052F2}" type="datetimeFigureOut">
              <a:rPr lang="en-NZ" smtClean="0"/>
              <a:t>24/10/2017</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E2474-4D9A-4A24-899D-31BDC9D88074}" type="slidenum">
              <a:rPr lang="en-NZ" smtClean="0"/>
              <a:t>‹#›</a:t>
            </a:fld>
            <a:endParaRPr lang="en-NZ"/>
          </a:p>
        </p:txBody>
      </p:sp>
    </p:spTree>
    <p:extLst>
      <p:ext uri="{BB962C8B-B14F-4D97-AF65-F5344CB8AC3E}">
        <p14:creationId xmlns:p14="http://schemas.microsoft.com/office/powerpoint/2010/main" val="308856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738477" y="1591228"/>
            <a:ext cx="7968201" cy="706437"/>
          </a:xfrm>
        </p:spPr>
        <p:txBody>
          <a:bodyPr anchor="b"/>
          <a:lstStyle>
            <a:lvl1pPr algn="l">
              <a:defRPr sz="4400" b="1" baseline="0">
                <a:latin typeface="AvantGarde Bk BT" panose="020B0402020202020204" pitchFamily="34" charset="0"/>
              </a:defRPr>
            </a:lvl1pPr>
          </a:lstStyle>
          <a:p>
            <a:r>
              <a:rPr lang="en-US" dirty="0"/>
              <a:t>Click to add title</a:t>
            </a:r>
            <a:endParaRPr lang="en-NZ" dirty="0"/>
          </a:p>
        </p:txBody>
      </p:sp>
      <p:sp>
        <p:nvSpPr>
          <p:cNvPr id="9" name="Subtitle 2"/>
          <p:cNvSpPr>
            <a:spLocks noGrp="1"/>
          </p:cNvSpPr>
          <p:nvPr>
            <p:ph type="subTitle" idx="1" hasCustomPrompt="1"/>
          </p:nvPr>
        </p:nvSpPr>
        <p:spPr>
          <a:xfrm>
            <a:off x="738477" y="2297665"/>
            <a:ext cx="7968201" cy="731520"/>
          </a:xfrm>
        </p:spPr>
        <p:txBody>
          <a:bodyPr>
            <a:noAutofit/>
          </a:bodyPr>
          <a:lstStyle>
            <a:lvl1pPr marL="0" indent="0" algn="l">
              <a:buNone/>
              <a:defRPr sz="4400">
                <a:latin typeface="AvantGarde Bk BT" panose="020B04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endParaRPr lang="en-NZ" dirty="0"/>
          </a:p>
        </p:txBody>
      </p:sp>
      <p:sp>
        <p:nvSpPr>
          <p:cNvPr id="3" name="Text Placeholder 2"/>
          <p:cNvSpPr>
            <a:spLocks noGrp="1"/>
          </p:cNvSpPr>
          <p:nvPr>
            <p:ph type="body" sz="quarter" idx="10"/>
          </p:nvPr>
        </p:nvSpPr>
        <p:spPr>
          <a:xfrm>
            <a:off x="738476" y="4802660"/>
            <a:ext cx="7968201" cy="395116"/>
          </a:xfrm>
        </p:spPr>
        <p:txBody>
          <a:bodyPr/>
          <a:lstStyle>
            <a:lvl1pPr marL="0" indent="0">
              <a:buNone/>
              <a:defRPr i="1">
                <a:latin typeface="Georgia" panose="02040502050405020303" pitchFamily="18" charset="0"/>
              </a:defRPr>
            </a:lvl1pPr>
          </a:lstStyle>
          <a:p>
            <a:pPr lvl="0"/>
            <a:r>
              <a:rPr lang="en-US" dirty="0"/>
              <a:t>Edit Master text styles</a:t>
            </a:r>
          </a:p>
        </p:txBody>
      </p:sp>
    </p:spTree>
    <p:extLst>
      <p:ext uri="{BB962C8B-B14F-4D97-AF65-F5344CB8AC3E}">
        <p14:creationId xmlns:p14="http://schemas.microsoft.com/office/powerpoint/2010/main" val="179361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716692"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28650" y="216000"/>
            <a:ext cx="7886700" cy="900000"/>
          </a:xfrm>
        </p:spPr>
        <p:txBody>
          <a:bodyPr/>
          <a:lstStyle>
            <a:lvl1pPr>
              <a:defRPr b="1"/>
            </a:lvl1pPr>
          </a:lstStyle>
          <a:p>
            <a:r>
              <a:rPr lang="en-US" dirty="0"/>
              <a:t>Click to edit Master title style</a:t>
            </a:r>
            <a:endParaRPr lang="en-NZ" dirty="0"/>
          </a:p>
        </p:txBody>
      </p:sp>
      <p:sp>
        <p:nvSpPr>
          <p:cNvPr id="11"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A651E42D-AFD3-4A77-83B8-90AE6EFC0DC0}" type="datetime1">
              <a:rPr lang="en-NZ" smtClean="0"/>
              <a:t>24/10/2017</a:t>
            </a:fld>
            <a:endParaRPr lang="en-NZ" dirty="0"/>
          </a:p>
        </p:txBody>
      </p:sp>
      <p:sp>
        <p:nvSpPr>
          <p:cNvPr id="12"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7" name="Text Placeholder 2"/>
          <p:cNvSpPr>
            <a:spLocks noGrp="1"/>
          </p:cNvSpPr>
          <p:nvPr>
            <p:ph type="body" sz="quarter" idx="13"/>
          </p:nvPr>
        </p:nvSpPr>
        <p:spPr>
          <a:xfrm>
            <a:off x="628650" y="1400175"/>
            <a:ext cx="7886700" cy="4595813"/>
          </a:xfrm>
        </p:spPr>
        <p:txBody>
          <a:bodyPr/>
          <a:lstStyle>
            <a:lvl1pPr>
              <a:defRPr sz="1600">
                <a:solidFill>
                  <a:schemeClr val="tx2"/>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8" name="Footer Placeholder 4">
            <a:extLst>
              <a:ext uri="{FF2B5EF4-FFF2-40B4-BE49-F238E27FC236}">
                <a16:creationId xmlns:a16="http://schemas.microsoft.com/office/drawing/2014/main" id="{8C4B1BB4-0293-4B4E-8DF6-BB49E394B4B6}"/>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354133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49" y="216000"/>
            <a:ext cx="8308975"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440746" y="1141163"/>
            <a:ext cx="6158837" cy="4775339"/>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49A57571-56FA-4878-A73D-1667A155613B}" type="datetime1">
              <a:rPr lang="en-NZ" smtClean="0"/>
              <a:t>24/10/2017</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6702425" y="1447689"/>
            <a:ext cx="2235200" cy="4468813"/>
          </a:xfrm>
        </p:spPr>
        <p:txBody>
          <a:bodyPr anchor="ctr"/>
          <a:lstStyle>
            <a:lvl1pPr marL="171450" indent="-171450">
              <a:buFont typeface="Arial" panose="020B0604020202020204" pitchFamily="34" charset="0"/>
              <a:buChar cha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11" name="Straight Connector 10"/>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A8E42AEB-5244-428F-89A9-D9592529C88D}"/>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380367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440746" y="1141163"/>
            <a:ext cx="8342312" cy="3764793"/>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1466F2A-31D5-469C-869E-5B387E7F19F1}" type="datetime1">
              <a:rPr lang="en-NZ" smtClean="0"/>
              <a:t>24/10/2017</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dirty="0"/>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440745" y="4976813"/>
            <a:ext cx="8342313" cy="1187450"/>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9" name="Straight Connector 8"/>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47EACB75-32E6-456F-B433-C51BE12D7FBC}"/>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4043512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 Picture Brie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440746" y="1141163"/>
            <a:ext cx="8342312" cy="4448603"/>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8D8AEC88-3187-4606-AB3A-E4AEDED6E271}" type="datetime1">
              <a:rPr lang="en-NZ" smtClean="0"/>
              <a:t>24/10/2017</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440745" y="5669279"/>
            <a:ext cx="8342313" cy="494983"/>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9" name="Straight Connector 8"/>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5986212D-DC23-445B-8176-05A205D98C6A}"/>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94411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24/10/2017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4976813"/>
            <a:ext cx="8342313" cy="1187450"/>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
        <p:nvSpPr>
          <p:cNvPr id="12" name="Footer Placeholder 4">
            <a:extLst>
              <a:ext uri="{FF2B5EF4-FFF2-40B4-BE49-F238E27FC236}">
                <a16:creationId xmlns:a16="http://schemas.microsoft.com/office/drawing/2014/main" id="{7E755BB0-1321-4A8E-817A-A5912EB00F67}"/>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1957724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24/10/2017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5666014"/>
            <a:ext cx="8342313" cy="498248"/>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
        <p:nvSpPr>
          <p:cNvPr id="12" name="Footer Placeholder 4">
            <a:extLst>
              <a:ext uri="{FF2B5EF4-FFF2-40B4-BE49-F238E27FC236}">
                <a16:creationId xmlns:a16="http://schemas.microsoft.com/office/drawing/2014/main" id="{2F2FFE3E-57DF-43F1-A859-CF0BC46DA082}"/>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64874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24/10/2017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3839986"/>
            <a:ext cx="8342313" cy="2132445"/>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
        <p:nvSpPr>
          <p:cNvPr id="12" name="Footer Placeholder 4">
            <a:extLst>
              <a:ext uri="{FF2B5EF4-FFF2-40B4-BE49-F238E27FC236}">
                <a16:creationId xmlns:a16="http://schemas.microsoft.com/office/drawing/2014/main" id="{F0971CD0-63E8-4DF2-BC6E-5793D8C2AE2D}"/>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74711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tx2"/>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9FB38DA5-FF68-44AA-80FB-3F4C5332234D}" type="datetime1">
              <a:rPr lang="en-NZ" smtClean="0"/>
              <a:t>24/10/2017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tx2"/>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4976813"/>
            <a:ext cx="8342313" cy="1187450"/>
          </a:xfrm>
        </p:spPr>
        <p:txBody>
          <a:bodyPr/>
          <a:lstStyle>
            <a:lvl1pPr>
              <a:defRPr sz="1200">
                <a:solidFill>
                  <a:schemeClr val="tx2"/>
                </a:solidFill>
              </a:defRPr>
            </a:lvl1pPr>
            <a:lvl2pPr>
              <a:defRPr sz="1100">
                <a:solidFill>
                  <a:schemeClr val="tx2"/>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
        <p:nvSpPr>
          <p:cNvPr id="12" name="Footer Placeholder 4">
            <a:extLst>
              <a:ext uri="{FF2B5EF4-FFF2-40B4-BE49-F238E27FC236}">
                <a16:creationId xmlns:a16="http://schemas.microsoft.com/office/drawing/2014/main" id="{289B89AD-993B-437A-9080-E01A1849DFA7}"/>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34558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4800" y="1947600"/>
            <a:ext cx="7886700" cy="1324800"/>
          </a:xfrm>
        </p:spPr>
        <p:txBody>
          <a:bodyPr anchor="ctr">
            <a:normAutofit/>
          </a:bodyPr>
          <a:lstStyle>
            <a:lvl1pPr algn="ctr">
              <a:defRPr sz="4000" b="1"/>
            </a:lvl1pPr>
          </a:lstStyle>
          <a:p>
            <a:r>
              <a:rPr lang="en-US" dirty="0"/>
              <a:t>Click to edit Master title style</a:t>
            </a:r>
            <a:endParaRPr lang="en-NZ" dirty="0"/>
          </a:p>
        </p:txBody>
      </p:sp>
      <p:sp>
        <p:nvSpPr>
          <p:cNvPr id="3" name="Text Placeholder 2"/>
          <p:cNvSpPr>
            <a:spLocks noGrp="1"/>
          </p:cNvSpPr>
          <p:nvPr>
            <p:ph type="body" idx="1"/>
          </p:nvPr>
        </p:nvSpPr>
        <p:spPr>
          <a:xfrm>
            <a:off x="630000" y="3546000"/>
            <a:ext cx="7886700" cy="2901600"/>
          </a:xfrm>
        </p:spPr>
        <p:txBody>
          <a:bodyPr>
            <a:normAutofit/>
          </a:bodyPr>
          <a:lstStyle>
            <a:lvl1pPr marL="0" indent="0" algn="ctr">
              <a:buNone/>
              <a:defRPr sz="2000" i="1">
                <a:solidFill>
                  <a:schemeClr val="accent6"/>
                </a:solidFill>
                <a:latin typeface="Georgia" panose="02040502050405020303" pitchFamily="18"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cxnSp>
        <p:nvCxnSpPr>
          <p:cNvPr id="10" name="Straight Connector 9"/>
          <p:cNvCxnSpPr/>
          <p:nvPr userDrawn="1"/>
        </p:nvCxnSpPr>
        <p:spPr>
          <a:xfrm>
            <a:off x="4223951" y="3274541"/>
            <a:ext cx="825843" cy="0"/>
          </a:xfrm>
          <a:prstGeom prst="line">
            <a:avLst/>
          </a:prstGeom>
          <a:ln w="25400"/>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673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716692"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28650" y="216000"/>
            <a:ext cx="7886700" cy="900000"/>
          </a:xfrm>
        </p:spPr>
        <p:txBody>
          <a:bodyPr/>
          <a:lstStyle>
            <a:lvl1pPr>
              <a:defRPr b="1"/>
            </a:lvl1pPr>
          </a:lstStyle>
          <a:p>
            <a:r>
              <a:rPr lang="en-US" dirty="0"/>
              <a:t>Click to edit Master title style</a:t>
            </a:r>
            <a:endParaRPr lang="en-NZ" dirty="0"/>
          </a:p>
        </p:txBody>
      </p:sp>
      <p:sp>
        <p:nvSpPr>
          <p:cNvPr id="11"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F990B386-C1C6-42B1-BD04-DE7D357B49CF}" type="datetime1">
              <a:rPr lang="en-NZ" smtClean="0"/>
              <a:t>24/10/2017</a:t>
            </a:fld>
            <a:endParaRPr lang="en-NZ" dirty="0"/>
          </a:p>
        </p:txBody>
      </p:sp>
      <p:sp>
        <p:nvSpPr>
          <p:cNvPr id="12"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7" name="Footer Placeholder 4">
            <a:extLst>
              <a:ext uri="{FF2B5EF4-FFF2-40B4-BE49-F238E27FC236}">
                <a16:creationId xmlns:a16="http://schemas.microsoft.com/office/drawing/2014/main" id="{2337D29E-CDE8-4073-9C15-E9C7D51F9802}"/>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145219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normAutofit/>
          </a:bodyPr>
          <a:lstStyle>
            <a:lvl1pPr>
              <a:defRPr sz="2800"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BE38C2FB-15A2-4BDF-BE09-A2A3D94E0D42}" type="datetime1">
              <a:rPr lang="en-NZ" smtClean="0"/>
              <a:t>24/10/2017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11" name="Footer Placeholder 4">
            <a:extLst>
              <a:ext uri="{FF2B5EF4-FFF2-40B4-BE49-F238E27FC236}">
                <a16:creationId xmlns:a16="http://schemas.microsoft.com/office/drawing/2014/main" id="{BE2CBD65-0547-430A-B3F5-0026C281970F}"/>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424308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3CAB771-FC24-4381-9D0F-BF79CB395C80}" type="datetime1">
              <a:rPr lang="en-NZ" smtClean="0"/>
              <a:t>24/10/2017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dirty="0"/>
              <a:t>Page </a:t>
            </a:r>
            <a:fld id="{F29C7AEF-255B-4C1D-B0BE-CB256ECA03A2}" type="slidenum">
              <a:rPr lang="en-NZ" smtClean="0"/>
              <a:pPr algn="l"/>
              <a:t>‹#›</a:t>
            </a:fld>
            <a:endParaRPr lang="en-NZ" dirty="0"/>
          </a:p>
        </p:txBody>
      </p:sp>
      <p:sp>
        <p:nvSpPr>
          <p:cNvPr id="6" name="TextBox 5"/>
          <p:cNvSpPr txBox="1"/>
          <p:nvPr userDrawn="1"/>
        </p:nvSpPr>
        <p:spPr>
          <a:xfrm>
            <a:off x="716692" y="1400299"/>
            <a:ext cx="7790420" cy="41242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lumMod val="75000"/>
                    <a:lumOff val="25000"/>
                  </a:schemeClr>
                </a:solidFill>
                <a:effectLst/>
                <a:uLnTx/>
                <a:uFillTx/>
              </a:rPr>
              <a:t>Marketview specialises in the management and analysis of electronic card transactional data as a tool for measuring and analysing the spending and behaviours of consumers. Since 2001, </a:t>
            </a:r>
            <a:r>
              <a:rPr kumimoji="0" lang="en-NZ" sz="1200" b="0" i="0" u="none" strike="noStrike" kern="0" cap="none" spc="0" normalizeH="0" baseline="0" noProof="0" dirty="0" err="1">
                <a:ln>
                  <a:noFill/>
                </a:ln>
                <a:solidFill>
                  <a:schemeClr val="bg1">
                    <a:lumMod val="75000"/>
                    <a:lumOff val="25000"/>
                  </a:schemeClr>
                </a:solidFill>
                <a:effectLst/>
                <a:uLnTx/>
                <a:uFillTx/>
              </a:rPr>
              <a:t>Marketview’s</a:t>
            </a:r>
            <a:r>
              <a:rPr kumimoji="0" lang="en-NZ" sz="1200" b="0" i="0" u="none" strike="noStrike" kern="0" cap="none" spc="0" normalizeH="0" baseline="0" noProof="0" dirty="0">
                <a:ln>
                  <a:noFill/>
                </a:ln>
                <a:solidFill>
                  <a:schemeClr val="bg1">
                    <a:lumMod val="75000"/>
                    <a:lumOff val="25000"/>
                  </a:schemeClr>
                </a:solidFill>
                <a:effectLst/>
                <a:uLnTx/>
                <a:uFillTx/>
              </a:rPr>
              <a:t> transactional data has become a trusted source of market intelligence and is now used extensively by organisations throughout New Zealand. Clients include retailers - national chains through to single site stores, commercial property owners and developers, manufacturers, and local and central government.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lumMod val="75000"/>
                    <a:lumOff val="25000"/>
                  </a:schemeClr>
                </a:solidFill>
                <a:effectLst/>
                <a:uLnTx/>
                <a:uFillTx/>
              </a:rPr>
              <a:t>The data is received from two main sources: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lumMod val="75000"/>
                  <a:lumOff val="25000"/>
                </a:schemeClr>
              </a:solidFill>
              <a:effectLst/>
              <a:uLnTx/>
              <a:uFillTx/>
            </a:endParaRP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err="1">
                <a:ln>
                  <a:noFill/>
                </a:ln>
                <a:solidFill>
                  <a:schemeClr val="bg1">
                    <a:lumMod val="75000"/>
                    <a:lumOff val="25000"/>
                  </a:schemeClr>
                </a:solidFill>
                <a:effectLst/>
                <a:uLnTx/>
                <a:uFillTx/>
              </a:rPr>
              <a:t>Paymark</a:t>
            </a:r>
            <a:r>
              <a:rPr kumimoji="0" lang="en-NZ" sz="1200" b="0" i="0" u="none" strike="noStrike" kern="0" cap="none" spc="0" normalizeH="0" baseline="0" noProof="0" dirty="0">
                <a:ln>
                  <a:noFill/>
                </a:ln>
                <a:solidFill>
                  <a:schemeClr val="bg1">
                    <a:lumMod val="75000"/>
                    <a:lumOff val="25000"/>
                  </a:schemeClr>
                </a:solidFill>
                <a:effectLst/>
                <a:uLnTx/>
                <a:uFillTx/>
              </a:rPr>
              <a:t> – the largest electronic card payment network in New Zealand, covering all transactions made at merchants on this network.</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Depersonalised spending by Bank of New Zealand (BNZ) cardholders.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lumMod val="75000"/>
                    <a:lumOff val="25000"/>
                  </a:schemeClr>
                </a:solidFill>
                <a:effectLst/>
                <a:uLnTx/>
                <a:uFillTx/>
              </a:rPr>
              <a:t>Through a combination of both data sources, and methodologies developed from projects completed over the last 15 years we are able to accurately quantify:</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value of spending in the majority of business to consumer ANZSIC categories </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source  and  origin  of  those  payments  (e.g.  business  vs.  personal,  domestic  (by  region)  vs. international) to determine accurately where a cardholder is from</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time and date of purchases </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retail  category  of  the  merchants,  as  defined  by  2006  Australian  and  New  Zealand  Standard Industry Classification (ANZSIC) codes.</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NZ" sz="10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0" cap="none" spc="0" normalizeH="0" baseline="0" noProof="0" dirty="0">
              <a:ln>
                <a:noFill/>
              </a:ln>
              <a:solidFill>
                <a:schemeClr val="bg1">
                  <a:lumMod val="75000"/>
                  <a:lumOff val="25000"/>
                </a:schemeClr>
              </a:solidFill>
              <a:effectLst/>
              <a:uLnTx/>
              <a:uFillTx/>
            </a:endParaRPr>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Input Data &amp; Definitions</a:t>
            </a:r>
          </a:p>
        </p:txBody>
      </p:sp>
      <p:sp>
        <p:nvSpPr>
          <p:cNvPr id="10" name="TextBox 9"/>
          <p:cNvSpPr txBox="1"/>
          <p:nvPr userDrawn="1"/>
        </p:nvSpPr>
        <p:spPr>
          <a:xfrm>
            <a:off x="497102" y="5254541"/>
            <a:ext cx="8229600" cy="923330"/>
          </a:xfrm>
          <a:prstGeom prst="rect">
            <a:avLst/>
          </a:prstGeom>
          <a:noFill/>
        </p:spPr>
        <p:txBody>
          <a:bodyPr wrap="square" rtlCol="0">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chemeClr val="bg1">
                    <a:lumMod val="75000"/>
                    <a:lumOff val="25000"/>
                  </a:schemeClr>
                </a:solidFill>
                <a:effectLst/>
                <a:uLnTx/>
                <a:uFillTx/>
              </a:rPr>
              <a:t>Privacy </a:t>
            </a:r>
            <a:br>
              <a:rPr kumimoji="0" lang="en-US" sz="600" b="0" i="0" u="none" strike="noStrike" kern="0" cap="none" spc="0" normalizeH="0" baseline="0" noProof="0" dirty="0">
                <a:ln>
                  <a:noFill/>
                </a:ln>
                <a:solidFill>
                  <a:schemeClr val="bg1">
                    <a:lumMod val="75000"/>
                    <a:lumOff val="25000"/>
                  </a:schemeClr>
                </a:solidFill>
                <a:effectLst/>
                <a:uLnTx/>
                <a:uFillTx/>
              </a:rPr>
            </a:br>
            <a:r>
              <a:rPr kumimoji="0" lang="en-US" sz="600" b="0" i="0" u="none" strike="noStrike" kern="0" cap="none" spc="0" normalizeH="0" baseline="0" noProof="0" dirty="0">
                <a:ln>
                  <a:noFill/>
                </a:ln>
                <a:solidFill>
                  <a:schemeClr val="bg1">
                    <a:lumMod val="75000"/>
                    <a:lumOff val="25000"/>
                  </a:schemeClr>
                </a:solidFill>
                <a:effectLst/>
                <a:uLnTx/>
                <a:uFillTx/>
              </a:rPr>
              <a:t>No personal or household data is shown or can be derived, thereby maintaining the privacy of end customers. </a:t>
            </a:r>
            <a:endParaRPr kumimoji="0" lang="en-NZ" sz="6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chemeClr val="bg1">
                    <a:lumMod val="75000"/>
                    <a:lumOff val="25000"/>
                  </a:schemeClr>
                </a:solidFill>
                <a:effectLst/>
                <a:uLnTx/>
                <a:uFillTx/>
              </a:rPr>
              <a:t>Copyright </a:t>
            </a:r>
            <a:br>
              <a:rPr kumimoji="0" lang="en-US" sz="600" b="0" i="0" u="none" strike="noStrike" kern="0" cap="none" spc="0" normalizeH="0" baseline="0" noProof="0" dirty="0">
                <a:ln>
                  <a:noFill/>
                </a:ln>
                <a:solidFill>
                  <a:schemeClr val="bg1">
                    <a:lumMod val="75000"/>
                    <a:lumOff val="25000"/>
                  </a:schemeClr>
                </a:solidFill>
                <a:effectLst/>
                <a:uLnTx/>
                <a:uFillTx/>
              </a:rPr>
            </a:br>
            <a:r>
              <a:rPr kumimoji="0" lang="en-US" sz="600" b="0" i="0" u="none" strike="noStrike" kern="0" cap="none" spc="0" normalizeH="0" baseline="0" noProof="0" dirty="0">
                <a:ln>
                  <a:noFill/>
                </a:ln>
                <a:solidFill>
                  <a:schemeClr val="bg1">
                    <a:lumMod val="75000"/>
                    <a:lumOff val="25000"/>
                  </a:schemeClr>
                </a:solidFill>
                <a:effectLst/>
                <a:uLnTx/>
                <a:uFillTx/>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kumimoji="0" lang="en-NZ" sz="6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chemeClr val="bg1">
                    <a:lumMod val="75000"/>
                    <a:lumOff val="25000"/>
                  </a:schemeClr>
                </a:solidFill>
                <a:effectLst/>
                <a:uLnTx/>
                <a:uFillTx/>
              </a:rPr>
              <a:t>Disclaimer</a:t>
            </a:r>
            <a:r>
              <a:rPr kumimoji="0" lang="en-US" sz="600" b="0" i="0" u="none" strike="noStrike" kern="0" cap="none" spc="0" normalizeH="0" baseline="0" noProof="0" dirty="0">
                <a:ln>
                  <a:noFill/>
                </a:ln>
                <a:solidFill>
                  <a:schemeClr val="bg1">
                    <a:lumMod val="75000"/>
                    <a:lumOff val="25000"/>
                  </a:schemeClr>
                </a:solidFill>
                <a:effectLst/>
                <a:uLnTx/>
                <a:uFillTx/>
              </a:rPr>
              <a:t> </a:t>
            </a:r>
            <a:br>
              <a:rPr kumimoji="0" lang="en-US" sz="600" b="0" i="0" u="none" strike="noStrike" kern="0" cap="none" spc="0" normalizeH="0" baseline="0" noProof="0" dirty="0">
                <a:ln>
                  <a:noFill/>
                </a:ln>
                <a:solidFill>
                  <a:schemeClr val="bg1">
                    <a:lumMod val="75000"/>
                    <a:lumOff val="25000"/>
                  </a:schemeClr>
                </a:solidFill>
                <a:effectLst/>
                <a:uLnTx/>
                <a:uFillTx/>
              </a:rPr>
            </a:br>
            <a:r>
              <a:rPr kumimoji="0" lang="en-US" sz="600" b="0" i="0" u="none" strike="noStrike" kern="0" cap="none" spc="0" normalizeH="0" baseline="0" noProof="0" dirty="0">
                <a:ln>
                  <a:noFill/>
                </a:ln>
                <a:solidFill>
                  <a:schemeClr val="bg1">
                    <a:lumMod val="75000"/>
                    <a:lumOff val="25000"/>
                  </a:schemeClr>
                </a:solidFill>
                <a:effectLst/>
                <a:uLnTx/>
                <a:uFillTx/>
              </a:rPr>
              <a:t>While every effort has been made in the production of this report, the Bank of New Zealand, </a:t>
            </a:r>
            <a:r>
              <a:rPr kumimoji="0" lang="en-US" sz="600" b="0" i="0" u="none" strike="noStrike" kern="0" cap="none" spc="0" normalizeH="0" baseline="0" noProof="0" dirty="0" err="1">
                <a:ln>
                  <a:noFill/>
                </a:ln>
                <a:solidFill>
                  <a:schemeClr val="bg1">
                    <a:lumMod val="75000"/>
                    <a:lumOff val="25000"/>
                  </a:schemeClr>
                </a:solidFill>
                <a:effectLst/>
                <a:uLnTx/>
                <a:uFillTx/>
              </a:rPr>
              <a:t>Paymark</a:t>
            </a:r>
            <a:r>
              <a:rPr kumimoji="0" lang="en-US" sz="600" b="0" i="0" u="none" strike="noStrike" kern="0" cap="none" spc="0" normalizeH="0" baseline="0" noProof="0" dirty="0">
                <a:ln>
                  <a:noFill/>
                </a:ln>
                <a:solidFill>
                  <a:schemeClr val="bg1">
                    <a:lumMod val="75000"/>
                    <a:lumOff val="25000"/>
                  </a:schemeClr>
                </a:solidFill>
                <a:effectLst/>
                <a:uLnTx/>
                <a:uFillTx/>
              </a:rPr>
              <a:t>, and Marketview Limited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kumimoji="0" lang="en-NZ" sz="6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600" b="0" i="0" u="none" strike="noStrike" kern="0" cap="none" spc="0" normalizeH="0" baseline="0" noProof="0" dirty="0">
              <a:ln>
                <a:noFill/>
              </a:ln>
              <a:solidFill>
                <a:schemeClr val="bg1">
                  <a:lumMod val="75000"/>
                  <a:lumOff val="25000"/>
                </a:schemeClr>
              </a:solidFill>
              <a:effectLst/>
              <a:uLnTx/>
              <a:uFillTx/>
            </a:endParaRPr>
          </a:p>
        </p:txBody>
      </p:sp>
    </p:spTree>
    <p:extLst>
      <p:ext uri="{BB962C8B-B14F-4D97-AF65-F5344CB8AC3E}">
        <p14:creationId xmlns:p14="http://schemas.microsoft.com/office/powerpoint/2010/main" val="4025613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cDefini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3CAB771-FC24-4381-9D0F-BF79CB395C80}" type="datetime1">
              <a:rPr lang="en-NZ" smtClean="0"/>
              <a:t>24/10/2017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6" name="TextBox 5"/>
          <p:cNvSpPr txBox="1"/>
          <p:nvPr userDrawn="1"/>
        </p:nvSpPr>
        <p:spPr>
          <a:xfrm>
            <a:off x="716692" y="1400299"/>
            <a:ext cx="7790420" cy="3970318"/>
          </a:xfrm>
          <a:prstGeom prst="rect">
            <a:avLst/>
          </a:prstGeom>
          <a:noFill/>
        </p:spPr>
        <p:txBody>
          <a:bodyPr wrap="square" rtlCol="0">
            <a:spAutoFit/>
          </a:bodyPr>
          <a:lstStyle/>
          <a:p>
            <a:r>
              <a:rPr lang="en-NZ" sz="1200" dirty="0" err="1">
                <a:solidFill>
                  <a:schemeClr val="bg1"/>
                </a:solidFill>
              </a:rPr>
              <a:t>Marketview</a:t>
            </a:r>
            <a:r>
              <a:rPr lang="en-NZ" sz="1200" dirty="0">
                <a:solidFill>
                  <a:schemeClr val="bg1"/>
                </a:solidFill>
              </a:rPr>
              <a:t> specialises in the management and analysis of electronic card transactional data as a tool for measuring and analysing the spending and behaviours of consumers. Since 2001, transactional data has become a trusted source of market intelligence and is now used extensively by organisations throughout New Zealand. Clients include retailers - national chains through to single site stores, commercial property owners and developers, manufacturers, and local and central government. </a:t>
            </a:r>
          </a:p>
          <a:p>
            <a:endParaRPr lang="en-NZ" sz="1200" dirty="0">
              <a:solidFill>
                <a:schemeClr val="bg1"/>
              </a:solidFill>
            </a:endParaRPr>
          </a:p>
          <a:p>
            <a:r>
              <a:rPr lang="en-NZ" sz="1200" dirty="0">
                <a:solidFill>
                  <a:schemeClr val="bg1"/>
                </a:solidFill>
              </a:rPr>
              <a:t>The data is received from two main sources:</a:t>
            </a:r>
          </a:p>
          <a:p>
            <a:pPr marL="171450" marR="0" lvl="0" indent="-1714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NZ" sz="1200" dirty="0" err="1">
                <a:solidFill>
                  <a:schemeClr val="bg1"/>
                </a:solidFill>
              </a:rPr>
              <a:t>Paymark</a:t>
            </a:r>
            <a:r>
              <a:rPr lang="en-NZ" sz="1200" dirty="0">
                <a:solidFill>
                  <a:schemeClr val="bg1"/>
                </a:solidFill>
              </a:rPr>
              <a:t> – the largest electronic card payment network in New Zealand, covering all transactions made at merchants on this network.</a:t>
            </a:r>
          </a:p>
          <a:p>
            <a:pPr marL="171450" indent="-171450">
              <a:buClr>
                <a:schemeClr val="accent1"/>
              </a:buClr>
              <a:buFont typeface="Arial" panose="020B0604020202020204" pitchFamily="34" charset="0"/>
              <a:buChar char="•"/>
            </a:pPr>
            <a:r>
              <a:rPr lang="en-NZ" sz="1200" dirty="0">
                <a:solidFill>
                  <a:schemeClr val="bg1"/>
                </a:solidFill>
              </a:rPr>
              <a:t>Depersonalised spending by Bank of New Zealand (BNZ) cardholders.</a:t>
            </a:r>
          </a:p>
          <a:p>
            <a:endParaRPr lang="en-NZ" sz="1200" dirty="0">
              <a:solidFill>
                <a:schemeClr val="bg1"/>
              </a:solidFill>
            </a:endParaRPr>
          </a:p>
          <a:p>
            <a:r>
              <a:rPr lang="en-NZ" sz="1200" dirty="0">
                <a:solidFill>
                  <a:schemeClr val="bg1"/>
                </a:solidFill>
              </a:rPr>
              <a:t>Utilising a combination of both data sources, and methodologies developed from projects completed over the last 15 years </a:t>
            </a:r>
            <a:r>
              <a:rPr lang="en-NZ" sz="1200" dirty="0" err="1">
                <a:solidFill>
                  <a:schemeClr val="bg1"/>
                </a:solidFill>
              </a:rPr>
              <a:t>Marketview</a:t>
            </a:r>
            <a:r>
              <a:rPr lang="en-NZ" sz="1200" dirty="0">
                <a:solidFill>
                  <a:schemeClr val="bg1"/>
                </a:solidFill>
              </a:rPr>
              <a:t> has developed a data solution for McDonald’s to quantify:</a:t>
            </a:r>
          </a:p>
          <a:p>
            <a:pPr marL="628650" lvl="1" indent="-171450">
              <a:buClr>
                <a:schemeClr val="accent1"/>
              </a:buClr>
              <a:buFont typeface="Arial" panose="020B0604020202020204" pitchFamily="34" charset="0"/>
              <a:buChar char="•"/>
            </a:pPr>
            <a:r>
              <a:rPr lang="en-NZ" sz="1200" dirty="0">
                <a:solidFill>
                  <a:schemeClr val="bg1"/>
                </a:solidFill>
              </a:rPr>
              <a:t>The value of spending in the complete IEO marketplace in New Zealand, </a:t>
            </a:r>
            <a:r>
              <a:rPr lang="en-US" sz="1200" dirty="0">
                <a:solidFill>
                  <a:schemeClr val="bg1"/>
                </a:solidFill>
              </a:rPr>
              <a:t>Segmented by QSR, Independent Takeaways, Cafes and Restaurants</a:t>
            </a:r>
            <a:endParaRPr lang="en-NZ" sz="1200" dirty="0">
              <a:solidFill>
                <a:schemeClr val="bg1"/>
              </a:solidFill>
            </a:endParaRPr>
          </a:p>
          <a:p>
            <a:pPr marL="630238" lvl="2" indent="-180975">
              <a:buClr>
                <a:schemeClr val="accent1"/>
              </a:buClr>
              <a:buFont typeface="Arial" panose="020B0604020202020204" pitchFamily="34" charset="0"/>
              <a:buChar char="•"/>
            </a:pPr>
            <a:r>
              <a:rPr lang="en-NZ" sz="1200" dirty="0">
                <a:solidFill>
                  <a:schemeClr val="bg1"/>
                </a:solidFill>
              </a:rPr>
              <a:t>The time and date of purchases, </a:t>
            </a:r>
            <a:r>
              <a:rPr lang="en-US" sz="1200" dirty="0">
                <a:solidFill>
                  <a:schemeClr val="bg1"/>
                </a:solidFill>
              </a:rPr>
              <a:t>coded by timestamp to McDonald’s dayparts</a:t>
            </a:r>
          </a:p>
          <a:p>
            <a:pPr marL="628650" lvl="1" indent="-171450">
              <a:buClr>
                <a:schemeClr val="accent1"/>
              </a:buClr>
              <a:buFont typeface="Arial" panose="020B0604020202020204" pitchFamily="34" charset="0"/>
              <a:buChar char="•"/>
            </a:pPr>
            <a:r>
              <a:rPr lang="en-NZ" sz="1200" dirty="0">
                <a:solidFill>
                  <a:schemeClr val="bg1"/>
                </a:solidFill>
              </a:rPr>
              <a:t>Who is conducting this spending via </a:t>
            </a:r>
            <a:r>
              <a:rPr lang="en-US" sz="1200" dirty="0">
                <a:solidFill>
                  <a:schemeClr val="bg1"/>
                </a:solidFill>
              </a:rPr>
              <a:t>demographic and geographic identifiers for each customer</a:t>
            </a:r>
          </a:p>
          <a:p>
            <a:pPr marL="630238" lvl="3" indent="-180975">
              <a:buClr>
                <a:schemeClr val="accent1"/>
              </a:buClr>
              <a:buFont typeface="Arial" panose="020B0604020202020204" pitchFamily="34" charset="0"/>
              <a:buChar char="•"/>
            </a:pPr>
            <a:r>
              <a:rPr lang="en-US" sz="1200" dirty="0">
                <a:solidFill>
                  <a:schemeClr val="bg1"/>
                </a:solidFill>
              </a:rPr>
              <a:t>Who are the most valuable customers to McDonald’s. Our High Value Customer methodology allows McDonald’s to measure its most important customers</a:t>
            </a:r>
          </a:p>
          <a:p>
            <a:pPr marL="630238" lvl="3" indent="-180975">
              <a:buClr>
                <a:schemeClr val="accent1"/>
              </a:buClr>
              <a:buFont typeface="Arial" panose="020B0604020202020204" pitchFamily="34" charset="0"/>
              <a:buChar char="•"/>
            </a:pPr>
            <a:r>
              <a:rPr lang="en-US" sz="1200" dirty="0">
                <a:solidFill>
                  <a:schemeClr val="bg1"/>
                </a:solidFill>
              </a:rPr>
              <a:t>Transaction Level Data (TLD) allows us to match our sales data to individual transactions at McDonald’s down to the product level</a:t>
            </a:r>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Input Data &amp; Definitions</a:t>
            </a:r>
          </a:p>
        </p:txBody>
      </p:sp>
      <p:sp>
        <p:nvSpPr>
          <p:cNvPr id="10" name="TextBox 9"/>
          <p:cNvSpPr txBox="1"/>
          <p:nvPr userDrawn="1"/>
        </p:nvSpPr>
        <p:spPr>
          <a:xfrm>
            <a:off x="497102" y="5254541"/>
            <a:ext cx="8229600" cy="923330"/>
          </a:xfrm>
          <a:prstGeom prst="rect">
            <a:avLst/>
          </a:prstGeom>
          <a:noFill/>
        </p:spPr>
        <p:txBody>
          <a:bodyPr wrap="square" rtlCol="0">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Privacy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No personal or household data is shown or can be derived, thereby maintaining the privacy of end customers. </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Copyright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Disclaimer</a:t>
            </a:r>
            <a:r>
              <a:rPr kumimoji="0" lang="en-US" sz="600" b="0" i="0" u="none" strike="noStrike" kern="0" cap="none" spc="0" normalizeH="0" baseline="0" noProof="0" dirty="0">
                <a:ln>
                  <a:noFill/>
                </a:ln>
                <a:solidFill>
                  <a:sysClr val="windowText" lastClr="000000"/>
                </a:solidFill>
                <a:effectLst/>
                <a:uLnTx/>
                <a:uFillTx/>
              </a:rPr>
              <a: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While every effort has been made in the production of this report, the Bank of New Zealand, </a:t>
            </a:r>
            <a:r>
              <a:rPr kumimoji="0" lang="en-US" sz="600" b="0" i="0" u="none" strike="noStrike" kern="0" cap="none" spc="0" normalizeH="0" baseline="0" noProof="0" dirty="0" err="1">
                <a:ln>
                  <a:noFill/>
                </a:ln>
                <a:solidFill>
                  <a:sysClr val="windowText" lastClr="000000"/>
                </a:solidFill>
                <a:effectLst/>
                <a:uLnTx/>
                <a:uFillTx/>
              </a:rPr>
              <a:t>Paymark</a:t>
            </a:r>
            <a:r>
              <a:rPr kumimoji="0" lang="en-US" sz="600" b="0" i="0" u="none" strike="noStrike" kern="0" cap="none" spc="0" normalizeH="0" baseline="0" noProof="0" dirty="0">
                <a:ln>
                  <a:noFill/>
                </a:ln>
                <a:solidFill>
                  <a:sysClr val="windowText" lastClr="000000"/>
                </a:solidFill>
                <a:effectLst/>
                <a:uLnTx/>
                <a:uFillTx/>
              </a:rPr>
              <a:t>, and Marketview Limited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6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4285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finition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16692" y="1400299"/>
            <a:ext cx="7791450" cy="4141787"/>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5726B5F7-168C-4703-83FF-400E9A7043AE}" type="datetime1">
              <a:rPr lang="en-NZ" smtClean="0"/>
              <a:t>24/10/2017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Input Data &amp; Definitions</a:t>
            </a:r>
          </a:p>
        </p:txBody>
      </p:sp>
      <p:sp>
        <p:nvSpPr>
          <p:cNvPr id="10" name="Footer Placeholder 4">
            <a:extLst>
              <a:ext uri="{FF2B5EF4-FFF2-40B4-BE49-F238E27FC236}">
                <a16:creationId xmlns:a16="http://schemas.microsoft.com/office/drawing/2014/main" id="{0CFC2B22-2E57-4396-BEB0-35701DE9E02C}"/>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2143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3"/>
          </p:nvPr>
        </p:nvSpPr>
        <p:spPr>
          <a:xfrm>
            <a:off x="440746" y="1141163"/>
            <a:ext cx="8342312" cy="4872459"/>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3EFE64E4-9D8C-4E59-8AA4-818D3B9F2760}" type="datetime1">
              <a:rPr lang="en-NZ" smtClean="0"/>
              <a:t>24/10/2017</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8" name="Footer Placeholder 4">
            <a:extLst>
              <a:ext uri="{FF2B5EF4-FFF2-40B4-BE49-F238E27FC236}">
                <a16:creationId xmlns:a16="http://schemas.microsoft.com/office/drawing/2014/main" id="{4423A197-C8A7-454C-848D-ECB98D806FE4}"/>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198066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DE6A2FC7-A113-4CA2-9FBE-04075F67766A}" type="datetime1">
              <a:rPr lang="en-NZ" smtClean="0"/>
              <a:t>24/10/2017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400175"/>
            <a:ext cx="7886700" cy="4595813"/>
          </a:xfrm>
        </p:spPr>
        <p:txBody>
          <a:bodyPr/>
          <a:lstStyle>
            <a:lvl1pPr>
              <a:defRPr sz="1600">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11" name="Footer Placeholder 4">
            <a:extLst>
              <a:ext uri="{FF2B5EF4-FFF2-40B4-BE49-F238E27FC236}">
                <a16:creationId xmlns:a16="http://schemas.microsoft.com/office/drawing/2014/main" id="{0D753BB9-AEF3-4E70-B177-82C5CBBFAB42}"/>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85785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NZ"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010FC87-8C3C-489B-8CDA-82DCF3C54878}" type="datetime1">
              <a:rPr lang="en-NZ" smtClean="0"/>
              <a:t>24/10/2017</a:t>
            </a:fld>
            <a:endParaRPr lang="en-NZ"/>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9C7AEF-255B-4C1D-B0BE-CB256ECA03A2}" type="slidenum">
              <a:rPr lang="en-NZ" smtClean="0"/>
              <a:t>‹#›</a:t>
            </a:fld>
            <a:endParaRPr lang="en-NZ"/>
          </a:p>
        </p:txBody>
      </p:sp>
    </p:spTree>
    <p:extLst>
      <p:ext uri="{BB962C8B-B14F-4D97-AF65-F5344CB8AC3E}">
        <p14:creationId xmlns:p14="http://schemas.microsoft.com/office/powerpoint/2010/main" val="1372852107"/>
      </p:ext>
    </p:extLst>
  </p:cSld>
  <p:clrMap bg1="dk1" tx1="lt1" bg2="dk2" tx2="lt2" accent1="accent1" accent2="accent2" accent3="accent3" accent4="accent4" accent5="accent5" accent6="accent6" hlink="hlink" folHlink="folHlink"/>
  <p:sldLayoutIdLst>
    <p:sldLayoutId id="2147483662" r:id="rId1"/>
    <p:sldLayoutId id="2147483675" r:id="rId2"/>
    <p:sldLayoutId id="2147483661" r:id="rId3"/>
    <p:sldLayoutId id="2147483676" r:id="rId4"/>
    <p:sldLayoutId id="2147483678" r:id="rId5"/>
    <p:sldLayoutId id="2147483687" r:id="rId6"/>
    <p:sldLayoutId id="2147483679" r:id="rId7"/>
    <p:sldLayoutId id="2147483677" r:id="rId8"/>
    <p:sldLayoutId id="2147483680" r:id="rId9"/>
    <p:sldLayoutId id="2147483681" r:id="rId10"/>
    <p:sldLayoutId id="2147483682" r:id="rId11"/>
    <p:sldLayoutId id="2147483683" r:id="rId12"/>
    <p:sldLayoutId id="2147483684" r:id="rId13"/>
    <p:sldLayoutId id="2147483685" r:id="rId14"/>
    <p:sldLayoutId id="2147483689" r:id="rId15"/>
    <p:sldLayoutId id="2147483688" r:id="rId16"/>
    <p:sldLayoutId id="2147483686" r:id="rId17"/>
  </p:sldLayoutIdLst>
  <p:hf hdr="0" ftr="0" dt="0"/>
  <p:txStyles>
    <p:titleStyle>
      <a:lvl1pPr algn="l" defTabSz="685800" rtl="0" eaLnBrk="1" latinLnBrk="0" hangingPunct="1">
        <a:lnSpc>
          <a:spcPct val="90000"/>
        </a:lnSpc>
        <a:spcBef>
          <a:spcPct val="0"/>
        </a:spcBef>
        <a:buNone/>
        <a:defRPr sz="2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Clr>
          <a:schemeClr val="accent6"/>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6"/>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6"/>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6"/>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6"/>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Marketview Theme">
  <a:themeElements>
    <a:clrScheme name="MV Colours">
      <a:dk1>
        <a:sysClr val="windowText" lastClr="000000"/>
      </a:dk1>
      <a:lt1>
        <a:sysClr val="window" lastClr="FFFFFF"/>
      </a:lt1>
      <a:dk2>
        <a:srgbClr val="7F7F7F"/>
      </a:dk2>
      <a:lt2>
        <a:srgbClr val="E7E6E6"/>
      </a:lt2>
      <a:accent1>
        <a:srgbClr val="77AA42"/>
      </a:accent1>
      <a:accent2>
        <a:srgbClr val="BAB3A0"/>
      </a:accent2>
      <a:accent3>
        <a:srgbClr val="A5A5A5"/>
      </a:accent3>
      <a:accent4>
        <a:srgbClr val="FFC000"/>
      </a:accent4>
      <a:accent5>
        <a:srgbClr val="4472C4"/>
      </a:accent5>
      <a:accent6>
        <a:srgbClr val="70AD47"/>
      </a:accent6>
      <a:hlink>
        <a:srgbClr val="0563C1"/>
      </a:hlink>
      <a:folHlink>
        <a:srgbClr val="954F72"/>
      </a:folHlink>
    </a:clrScheme>
    <a:fontScheme name="MV Fonts">
      <a:majorFont>
        <a:latin typeface="Helvetica Neue"/>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AvantGarde Bk BT</vt:lpstr>
      <vt:lpstr>Calibri</vt:lpstr>
      <vt:lpstr>Georgia</vt:lpstr>
      <vt:lpstr>Helvetica Neue</vt:lpstr>
      <vt:lpstr>Marketview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robertp@marketview.co.nz</cp:lastModifiedBy>
  <cp:revision>37</cp:revision>
  <dcterms:created xsi:type="dcterms:W3CDTF">2016-10-18T04:04:40Z</dcterms:created>
  <dcterms:modified xsi:type="dcterms:W3CDTF">2017-10-23T20:45:51Z</dcterms:modified>
</cp:coreProperties>
</file>