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
  </p:notesMasterIdLst>
  <p:handoutMasterIdLst>
    <p:handoutMasterId r:id="rId3"/>
  </p:handout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1422" y="102"/>
      </p:cViewPr>
      <p:guideLst/>
    </p:cSldViewPr>
  </p:slid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21EB8E-AD8C-457E-B271-4F818F87DEF3}" type="datetimeFigureOut">
              <a:rPr lang="en-NZ" smtClean="0"/>
              <a:t>3/08/2017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FFD326-6757-49C7-8B56-86D1EDD522CC}" type="slidenum">
              <a:rPr lang="en-NZ" smtClean="0"/>
              <a:t>‹#›</a:t>
            </a:fld>
            <a:endParaRPr lang="en-NZ"/>
          </a:p>
        </p:txBody>
      </p:sp>
    </p:spTree>
    <p:extLst>
      <p:ext uri="{BB962C8B-B14F-4D97-AF65-F5344CB8AC3E}">
        <p14:creationId xmlns:p14="http://schemas.microsoft.com/office/powerpoint/2010/main" val="82102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AD26A-F7A8-43D3-B537-31831A3052F2}" type="datetimeFigureOut">
              <a:rPr lang="en-NZ" smtClean="0"/>
              <a:t>3/08/2017</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2474-4D9A-4A24-899D-31BDC9D88074}" type="slidenum">
              <a:rPr lang="en-NZ" smtClean="0"/>
              <a:t>‹#›</a:t>
            </a:fld>
            <a:endParaRPr lang="en-NZ"/>
          </a:p>
        </p:txBody>
      </p:sp>
    </p:spTree>
    <p:extLst>
      <p:ext uri="{BB962C8B-B14F-4D97-AF65-F5344CB8AC3E}">
        <p14:creationId xmlns:p14="http://schemas.microsoft.com/office/powerpoint/2010/main" val="308856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38477" y="1591228"/>
            <a:ext cx="7968201" cy="706437"/>
          </a:xfrm>
        </p:spPr>
        <p:txBody>
          <a:bodyPr anchor="b"/>
          <a:lstStyle>
            <a:lvl1pPr algn="l">
              <a:defRPr sz="4400" b="1" baseline="0">
                <a:latin typeface="AvantGarde Bk BT" panose="020B0402020202020204" pitchFamily="34" charset="0"/>
              </a:defRPr>
            </a:lvl1pPr>
          </a:lstStyle>
          <a:p>
            <a:r>
              <a:rPr lang="en-US" dirty="0"/>
              <a:t>Click to add title</a:t>
            </a:r>
            <a:endParaRPr lang="en-NZ" dirty="0"/>
          </a:p>
        </p:txBody>
      </p:sp>
      <p:sp>
        <p:nvSpPr>
          <p:cNvPr id="9" name="Subtitle 2"/>
          <p:cNvSpPr>
            <a:spLocks noGrp="1"/>
          </p:cNvSpPr>
          <p:nvPr>
            <p:ph type="subTitle" idx="1" hasCustomPrompt="1"/>
          </p:nvPr>
        </p:nvSpPr>
        <p:spPr>
          <a:xfrm>
            <a:off x="738477" y="2297665"/>
            <a:ext cx="7968201" cy="731520"/>
          </a:xfrm>
        </p:spPr>
        <p:txBody>
          <a:bodyPr>
            <a:noAutofit/>
          </a:bodyPr>
          <a:lstStyle>
            <a:lvl1pPr marL="0" indent="0" algn="l">
              <a:buNone/>
              <a:defRPr sz="4400">
                <a:latin typeface="AvantGarde Bk BT" panose="020B04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endParaRPr lang="en-NZ" dirty="0"/>
          </a:p>
        </p:txBody>
      </p:sp>
      <p:sp>
        <p:nvSpPr>
          <p:cNvPr id="3" name="Text Placeholder 2"/>
          <p:cNvSpPr>
            <a:spLocks noGrp="1"/>
          </p:cNvSpPr>
          <p:nvPr>
            <p:ph type="body" sz="quarter" idx="10"/>
          </p:nvPr>
        </p:nvSpPr>
        <p:spPr>
          <a:xfrm>
            <a:off x="738476" y="4802660"/>
            <a:ext cx="7968201" cy="395116"/>
          </a:xfrm>
        </p:spPr>
        <p:txBody>
          <a:bodyPr/>
          <a:lstStyle>
            <a:lvl1pPr marL="0" indent="0">
              <a:buNone/>
              <a:defRPr i="1">
                <a:latin typeface="Georgia" panose="02040502050405020303" pitchFamily="18" charset="0"/>
              </a:defRPr>
            </a:lvl1pPr>
          </a:lstStyle>
          <a:p>
            <a:pPr lvl="0"/>
            <a:r>
              <a:rPr lang="en-US" dirty="0"/>
              <a:t>Edit Master text styles</a:t>
            </a:r>
          </a:p>
        </p:txBody>
      </p:sp>
    </p:spTree>
    <p:extLst>
      <p:ext uri="{BB962C8B-B14F-4D97-AF65-F5344CB8AC3E}">
        <p14:creationId xmlns:p14="http://schemas.microsoft.com/office/powerpoint/2010/main" val="17936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A651E42D-AFD3-4A77-83B8-90AE6EFC0DC0}" type="datetime1">
              <a:rPr lang="en-NZ" smtClean="0"/>
              <a:t>3/08/2017</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7" name="Text Placeholder 2"/>
          <p:cNvSpPr>
            <a:spLocks noGrp="1"/>
          </p:cNvSpPr>
          <p:nvPr>
            <p:ph type="body" sz="quarter" idx="13"/>
          </p:nvPr>
        </p:nvSpPr>
        <p:spPr>
          <a:xfrm>
            <a:off x="628650" y="1400175"/>
            <a:ext cx="7886700" cy="4595813"/>
          </a:xfrm>
        </p:spPr>
        <p:txBody>
          <a:bodyPr/>
          <a:lstStyle>
            <a:lvl1pPr>
              <a:defRPr sz="1600">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Tree>
    <p:extLst>
      <p:ext uri="{BB962C8B-B14F-4D97-AF65-F5344CB8AC3E}">
        <p14:creationId xmlns:p14="http://schemas.microsoft.com/office/powerpoint/2010/main" val="354133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49" y="216000"/>
            <a:ext cx="8308975"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6158837" cy="477533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49A57571-56FA-4878-A73D-1667A155613B}" type="datetime1">
              <a:rPr lang="en-NZ" smtClean="0"/>
              <a:t>3/08/2017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6702425" y="1447689"/>
            <a:ext cx="2235200" cy="4468813"/>
          </a:xfrm>
        </p:spPr>
        <p:txBody>
          <a:bodyPr anchor="ctr"/>
          <a:lstStyle>
            <a:lvl1pPr marL="171450" indent="-171450">
              <a:buFont typeface="Arial" panose="020B0604020202020204" pitchFamily="34" charset="0"/>
              <a:buChar cha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11" name="Straight Connector 10"/>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6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376479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1466F2A-31D5-469C-869E-5B387E7F19F1}" type="datetime1">
              <a:rPr lang="en-NZ" smtClean="0"/>
              <a:t>3/08/2017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512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Picture Brie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sp>
        <p:nvSpPr>
          <p:cNvPr id="6" name="Picture Placeholder 5"/>
          <p:cNvSpPr>
            <a:spLocks noGrp="1"/>
          </p:cNvSpPr>
          <p:nvPr>
            <p:ph type="pic" sz="quarter" idx="13"/>
          </p:nvPr>
        </p:nvSpPr>
        <p:spPr>
          <a:xfrm>
            <a:off x="440746" y="1141163"/>
            <a:ext cx="8342312" cy="4448603"/>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8D8AEC88-3187-4606-AB3A-E4AEDED6E271}" type="datetime1">
              <a:rPr lang="en-NZ" smtClean="0"/>
              <a:t>3/08/2017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4"/>
          </p:nvPr>
        </p:nvSpPr>
        <p:spPr>
          <a:xfrm>
            <a:off x="440745" y="5669279"/>
            <a:ext cx="8342313" cy="494983"/>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9" name="Straight Connector 8"/>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11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95772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5666014"/>
            <a:ext cx="8342313" cy="498248"/>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64874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T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9879788C-3F35-4AD4-B37A-A32A7BE28934}"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3839986"/>
            <a:ext cx="8342313" cy="2132445"/>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74711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tx2"/>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9FB38DA5-FF68-44AA-80FB-3F4C5332234D}"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301319"/>
            <a:ext cx="7886700" cy="317307"/>
          </a:xfrm>
        </p:spPr>
        <p:txBody>
          <a:bodyPr>
            <a:normAutofit/>
          </a:bodyPr>
          <a:lstStyle>
            <a:lvl1pPr marL="0" indent="0">
              <a:buNone/>
              <a:defRPr sz="1800" b="1">
                <a:solidFill>
                  <a:schemeClr val="tx2"/>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
        <p:nvSpPr>
          <p:cNvPr id="4" name="Table Placeholder 3"/>
          <p:cNvSpPr>
            <a:spLocks noGrp="1"/>
          </p:cNvSpPr>
          <p:nvPr>
            <p:ph type="tbl" sz="quarter" idx="14"/>
          </p:nvPr>
        </p:nvSpPr>
        <p:spPr>
          <a:xfrm>
            <a:off x="716693" y="1690297"/>
            <a:ext cx="7710614" cy="2584450"/>
          </a:xfrm>
        </p:spPr>
        <p:txBody>
          <a:bodyPr/>
          <a:lstStyle/>
          <a:p>
            <a:endParaRPr lang="en-NZ"/>
          </a:p>
        </p:txBody>
      </p:sp>
      <p:sp>
        <p:nvSpPr>
          <p:cNvPr id="11" name="Text Placeholder 2"/>
          <p:cNvSpPr>
            <a:spLocks noGrp="1"/>
          </p:cNvSpPr>
          <p:nvPr>
            <p:ph type="body" sz="quarter" idx="15"/>
          </p:nvPr>
        </p:nvSpPr>
        <p:spPr>
          <a:xfrm>
            <a:off x="440745" y="4976813"/>
            <a:ext cx="8342313" cy="1187450"/>
          </a:xfrm>
        </p:spPr>
        <p:txBody>
          <a:bodyPr/>
          <a:lstStyle>
            <a:lvl1pPr>
              <a:defRPr sz="1200">
                <a:solidFill>
                  <a:schemeClr val="tx2"/>
                </a:solidFill>
              </a:defRPr>
            </a:lvl1pPr>
            <a:lvl2pPr>
              <a:defRPr sz="1100">
                <a:solidFill>
                  <a:schemeClr val="tx2"/>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34558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ub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800" y="1947600"/>
            <a:ext cx="7886700" cy="1324800"/>
          </a:xfrm>
        </p:spPr>
        <p:txBody>
          <a:bodyPr anchor="ctr">
            <a:normAutofit/>
          </a:bodyPr>
          <a:lstStyle>
            <a:lvl1pPr algn="ctr">
              <a:defRPr sz="4000" b="1"/>
            </a:lvl1pPr>
          </a:lstStyle>
          <a:p>
            <a:r>
              <a:rPr lang="en-US" dirty="0"/>
              <a:t>Click to edit Master title style</a:t>
            </a:r>
            <a:endParaRPr lang="en-NZ" dirty="0"/>
          </a:p>
        </p:txBody>
      </p:sp>
      <p:sp>
        <p:nvSpPr>
          <p:cNvPr id="3" name="Text Placeholder 2"/>
          <p:cNvSpPr>
            <a:spLocks noGrp="1"/>
          </p:cNvSpPr>
          <p:nvPr>
            <p:ph type="body" idx="1"/>
          </p:nvPr>
        </p:nvSpPr>
        <p:spPr>
          <a:xfrm>
            <a:off x="630000" y="3546000"/>
            <a:ext cx="7886700" cy="2901600"/>
          </a:xfrm>
        </p:spPr>
        <p:txBody>
          <a:bodyPr>
            <a:normAutofit/>
          </a:bodyPr>
          <a:lstStyle>
            <a:lvl1pPr marL="0" indent="0" algn="ctr">
              <a:buNone/>
              <a:defRPr sz="2000" i="1">
                <a:solidFill>
                  <a:schemeClr val="accent6"/>
                </a:solidFill>
                <a:latin typeface="Georgia" panose="02040502050405020303"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cxnSp>
        <p:nvCxnSpPr>
          <p:cNvPr id="10" name="Straight Connector 9"/>
          <p:cNvCxnSpPr/>
          <p:nvPr userDrawn="1"/>
        </p:nvCxnSpPr>
        <p:spPr>
          <a:xfrm>
            <a:off x="4223951" y="3274541"/>
            <a:ext cx="825843" cy="0"/>
          </a:xfrm>
          <a:prstGeom prst="line">
            <a:avLst/>
          </a:prstGeom>
          <a:ln w="2540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73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userDrawn="1"/>
        </p:nvCxnSpPr>
        <p:spPr>
          <a:xfrm>
            <a:off x="716692" y="1128581"/>
            <a:ext cx="7790420" cy="0"/>
          </a:xfrm>
          <a:prstGeom prst="line">
            <a:avLst/>
          </a:prstGeom>
          <a:ln w="15875">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itle 9"/>
          <p:cNvSpPr>
            <a:spLocks noGrp="1"/>
          </p:cNvSpPr>
          <p:nvPr>
            <p:ph type="title"/>
          </p:nvPr>
        </p:nvSpPr>
        <p:spPr>
          <a:xfrm>
            <a:off x="628650" y="216000"/>
            <a:ext cx="7886700" cy="900000"/>
          </a:xfrm>
        </p:spPr>
        <p:txBody>
          <a:bodyPr/>
          <a:lstStyle>
            <a:lvl1pPr>
              <a:defRPr b="1"/>
            </a:lvl1pPr>
          </a:lstStyle>
          <a:p>
            <a:r>
              <a:rPr lang="en-US" dirty="0"/>
              <a:t>Click to edit Master title style</a:t>
            </a:r>
            <a:endParaRPr lang="en-NZ" dirty="0"/>
          </a:p>
        </p:txBody>
      </p:sp>
      <p:sp>
        <p:nvSpPr>
          <p:cNvPr id="11" name="Date Placeholder 2"/>
          <p:cNvSpPr>
            <a:spLocks noGrp="1"/>
          </p:cNvSpPr>
          <p:nvPr>
            <p:ph type="dt" sz="half" idx="10"/>
          </p:nvPr>
        </p:nvSpPr>
        <p:spPr>
          <a:xfrm>
            <a:off x="4763334" y="6303952"/>
            <a:ext cx="2057400" cy="365125"/>
          </a:xfrm>
        </p:spPr>
        <p:txBody>
          <a:bodyPr/>
          <a:lstStyle>
            <a:lvl1pPr algn="r">
              <a:defRPr>
                <a:solidFill>
                  <a:schemeClr val="tx2"/>
                </a:solidFill>
              </a:defRPr>
            </a:lvl1pPr>
          </a:lstStyle>
          <a:p>
            <a:fld id="{F990B386-C1C6-42B1-BD04-DE7D357B49CF}" type="datetime1">
              <a:rPr lang="en-NZ" smtClean="0"/>
              <a:t>3/08/2017</a:t>
            </a:fld>
            <a:endParaRPr lang="en-NZ" dirty="0"/>
          </a:p>
        </p:txBody>
      </p:sp>
      <p:sp>
        <p:nvSpPr>
          <p:cNvPr id="12" name="Slide Number Placeholder 4"/>
          <p:cNvSpPr>
            <a:spLocks noGrp="1"/>
          </p:cNvSpPr>
          <p:nvPr>
            <p:ph type="sldNum" sz="quarter" idx="12"/>
          </p:nvPr>
        </p:nvSpPr>
        <p:spPr>
          <a:xfrm>
            <a:off x="311598" y="6300694"/>
            <a:ext cx="2057400" cy="365125"/>
          </a:xfrm>
        </p:spPr>
        <p:txBody>
          <a:bodyPr/>
          <a:lstStyle>
            <a:lvl1pPr>
              <a:defRPr>
                <a:solidFill>
                  <a:schemeClr val="tx2"/>
                </a:solidFill>
              </a:defRPr>
            </a:lvl1pPr>
          </a:lstStyle>
          <a:p>
            <a:pPr algn="l"/>
            <a:r>
              <a:rPr lang="en-NZ"/>
              <a:t>Page </a:t>
            </a:r>
            <a:fld id="{F29C7AEF-255B-4C1D-B0BE-CB256ECA03A2}" type="slidenum">
              <a:rPr lang="en-NZ" smtClean="0"/>
              <a:pPr algn="l"/>
              <a:t>‹#›</a:t>
            </a:fld>
            <a:endParaRPr lang="en-NZ" dirty="0"/>
          </a:p>
        </p:txBody>
      </p:sp>
    </p:spTree>
    <p:extLst>
      <p:ext uri="{BB962C8B-B14F-4D97-AF65-F5344CB8AC3E}">
        <p14:creationId xmlns:p14="http://schemas.microsoft.com/office/powerpoint/2010/main" val="145219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normAutofit/>
          </a:bodyPr>
          <a:lstStyle>
            <a:lvl1pPr>
              <a:defRPr sz="2800"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BE38C2FB-15A2-4BDF-BE09-A2A3D94E0D42}"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Tree>
    <p:extLst>
      <p:ext uri="{BB962C8B-B14F-4D97-AF65-F5344CB8AC3E}">
        <p14:creationId xmlns:p14="http://schemas.microsoft.com/office/powerpoint/2010/main" val="424308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dirty="0"/>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41242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Marketview specialises in the management and analysis of electronic card transactional data as a tool for measuring and analysing the spending and behaviours of consumers. Since 2001, </a:t>
            </a:r>
            <a:r>
              <a:rPr kumimoji="0" lang="en-NZ" sz="1200" b="0" i="0" u="none" strike="noStrike" kern="0" cap="none" spc="0" normalizeH="0" baseline="0" noProof="0" dirty="0" err="1">
                <a:ln>
                  <a:noFill/>
                </a:ln>
                <a:solidFill>
                  <a:schemeClr val="bg1">
                    <a:lumMod val="75000"/>
                    <a:lumOff val="25000"/>
                  </a:schemeClr>
                </a:solidFill>
                <a:effectLst/>
                <a:uLnTx/>
                <a:uFillTx/>
              </a:rPr>
              <a:t>Marketview’s</a:t>
            </a:r>
            <a:r>
              <a:rPr kumimoji="0" lang="en-NZ" sz="1200" b="0" i="0" u="none" strike="noStrike" kern="0" cap="none" spc="0" normalizeH="0" baseline="0" noProof="0" dirty="0">
                <a:ln>
                  <a:noFill/>
                </a:ln>
                <a:solidFill>
                  <a:schemeClr val="bg1">
                    <a:lumMod val="75000"/>
                    <a:lumOff val="25000"/>
                  </a:schemeClr>
                </a:solidFill>
                <a:effectLst/>
                <a:uLnTx/>
                <a:uFillTx/>
              </a:rPr>
              <a:t>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The data is received from two main sources: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err="1">
                <a:ln>
                  <a:noFill/>
                </a:ln>
                <a:solidFill>
                  <a:schemeClr val="bg1">
                    <a:lumMod val="75000"/>
                    <a:lumOff val="25000"/>
                  </a:schemeClr>
                </a:solidFill>
                <a:effectLst/>
                <a:uLnTx/>
                <a:uFillTx/>
              </a:rPr>
              <a:t>Paymark</a:t>
            </a:r>
            <a:r>
              <a:rPr kumimoji="0" lang="en-NZ" sz="1200" b="0" i="0" u="none" strike="noStrike" kern="0" cap="none" spc="0" normalizeH="0" baseline="0" noProof="0" dirty="0">
                <a:ln>
                  <a:noFill/>
                </a:ln>
                <a:solidFill>
                  <a:schemeClr val="bg1">
                    <a:lumMod val="75000"/>
                    <a:lumOff val="25000"/>
                  </a:schemeClr>
                </a:solidFill>
                <a:effectLst/>
                <a:uLnTx/>
                <a:uFillTx/>
              </a:rPr>
              <a:t> – the largest electronic card payment network in New Zealand, covering all transactions made at merchants on this network.</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Depersonalised spending by Bank of New Zealand (BNZ) cardholders.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12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NZ" sz="1200" b="0" i="0" u="none" strike="noStrike" kern="0" cap="none" spc="0" normalizeH="0" baseline="0" noProof="0" dirty="0">
                <a:ln>
                  <a:noFill/>
                </a:ln>
                <a:solidFill>
                  <a:schemeClr val="bg1">
                    <a:lumMod val="75000"/>
                    <a:lumOff val="25000"/>
                  </a:schemeClr>
                </a:solidFill>
                <a:effectLst/>
                <a:uLnTx/>
                <a:uFillTx/>
              </a:rPr>
              <a:t>Through a combination of both data sources, and methodologies developed from projects completed over the last 15 years we are able to accurately quantify:</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value of spending in the majority of business to consumer ANZSIC categories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source  and  origin  of  those  payments  (e.g.  business  vs.  personal,  domestic  (by  region)  vs. international) to determine accurately where a cardholder is from</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time and date of purchases </a:t>
            </a:r>
          </a:p>
          <a:p>
            <a:pPr marL="171450" marR="0" lvl="0" indent="-171450" defTabSz="914400" eaLnBrk="1" fontAlgn="auto" latinLnBrk="0" hangingPunct="1">
              <a:lnSpc>
                <a:spcPct val="100000"/>
              </a:lnSpc>
              <a:spcBef>
                <a:spcPts val="0"/>
              </a:spcBef>
              <a:spcAft>
                <a:spcPts val="0"/>
              </a:spcAft>
              <a:buClr>
                <a:schemeClr val="accent6"/>
              </a:buClr>
              <a:buSzTx/>
              <a:buFont typeface="Arial" panose="020B0604020202020204" pitchFamily="34" charset="0"/>
              <a:buChar char="•"/>
              <a:tabLst/>
              <a:defRPr/>
            </a:pPr>
            <a:r>
              <a:rPr kumimoji="0" lang="en-NZ" sz="1200" b="0" i="0" u="none" strike="noStrike" kern="0" cap="none" spc="0" normalizeH="0" baseline="0" noProof="0" dirty="0">
                <a:ln>
                  <a:noFill/>
                </a:ln>
                <a:solidFill>
                  <a:schemeClr val="bg1">
                    <a:lumMod val="75000"/>
                    <a:lumOff val="25000"/>
                  </a:schemeClr>
                </a:solidFill>
                <a:effectLst/>
                <a:uLnTx/>
                <a:uFillTx/>
              </a:rPr>
              <a:t>The  retail  category  of  the  merchants,  as  defined  by  2006  Australian  and  New  Zealand  Standard Industry Classification (ANZSIC) codes.</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NZ" sz="10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0" cap="none" spc="0" normalizeH="0" baseline="0" noProof="0" dirty="0">
              <a:ln>
                <a:noFill/>
              </a:ln>
              <a:solidFill>
                <a:schemeClr val="bg1">
                  <a:lumMod val="75000"/>
                  <a:lumOff val="25000"/>
                </a:schemeClr>
              </a:solidFill>
              <a:effectLst/>
              <a:uLnTx/>
              <a:uFillTx/>
            </a:endParaRP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Privacy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Copyright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chemeClr val="bg1">
                    <a:lumMod val="75000"/>
                    <a:lumOff val="25000"/>
                  </a:schemeClr>
                </a:solidFill>
                <a:effectLst/>
                <a:uLnTx/>
                <a:uFillTx/>
              </a:rPr>
              <a:t>Disclaimer</a:t>
            </a:r>
            <a:r>
              <a:rPr kumimoji="0" lang="en-US" sz="600" b="0" i="0" u="none" strike="noStrike" kern="0" cap="none" spc="0" normalizeH="0" baseline="0" noProof="0" dirty="0">
                <a:ln>
                  <a:noFill/>
                </a:ln>
                <a:solidFill>
                  <a:schemeClr val="bg1">
                    <a:lumMod val="75000"/>
                    <a:lumOff val="25000"/>
                  </a:schemeClr>
                </a:solidFill>
                <a:effectLst/>
                <a:uLnTx/>
                <a:uFillTx/>
              </a:rPr>
              <a:t> </a:t>
            </a:r>
            <a:br>
              <a:rPr kumimoji="0" lang="en-US" sz="600" b="0" i="0" u="none" strike="noStrike" kern="0" cap="none" spc="0" normalizeH="0" baseline="0" noProof="0" dirty="0">
                <a:ln>
                  <a:noFill/>
                </a:ln>
                <a:solidFill>
                  <a:schemeClr val="bg1">
                    <a:lumMod val="75000"/>
                    <a:lumOff val="25000"/>
                  </a:schemeClr>
                </a:solidFill>
                <a:effectLst/>
                <a:uLnTx/>
                <a:uFillTx/>
              </a:rPr>
            </a:br>
            <a:r>
              <a:rPr kumimoji="0" lang="en-US" sz="600" b="0" i="0" u="none" strike="noStrike" kern="0" cap="none" spc="0" normalizeH="0" baseline="0" noProof="0" dirty="0">
                <a:ln>
                  <a:noFill/>
                </a:ln>
                <a:solidFill>
                  <a:schemeClr val="bg1">
                    <a:lumMod val="75000"/>
                    <a:lumOff val="25000"/>
                  </a:schemeClr>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chemeClr val="bg1">
                    <a:lumMod val="75000"/>
                    <a:lumOff val="25000"/>
                  </a:schemeClr>
                </a:solidFill>
                <a:effectLst/>
                <a:uLnTx/>
                <a:uFillTx/>
              </a:rPr>
              <a:t>Paymark</a:t>
            </a:r>
            <a:r>
              <a:rPr kumimoji="0" lang="en-US" sz="600" b="0" i="0" u="none" strike="noStrike" kern="0" cap="none" spc="0" normalizeH="0" baseline="0" noProof="0" dirty="0">
                <a:ln>
                  <a:noFill/>
                </a:ln>
                <a:solidFill>
                  <a:schemeClr val="bg1">
                    <a:lumMod val="75000"/>
                    <a:lumOff val="25000"/>
                  </a:schemeClr>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chemeClr val="bg1">
                  <a:lumMod val="75000"/>
                  <a:lumOff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chemeClr val="bg1">
                  <a:lumMod val="75000"/>
                  <a:lumOff val="25000"/>
                </a:schemeClr>
              </a:solidFill>
              <a:effectLst/>
              <a:uLnTx/>
              <a:uFillTx/>
            </a:endParaRPr>
          </a:p>
        </p:txBody>
      </p:sp>
    </p:spTree>
    <p:extLst>
      <p:ext uri="{BB962C8B-B14F-4D97-AF65-F5344CB8AC3E}">
        <p14:creationId xmlns:p14="http://schemas.microsoft.com/office/powerpoint/2010/main" val="402561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cDefini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C3CAB771-FC24-4381-9D0F-BF79CB395C80}"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6" name="TextBox 5"/>
          <p:cNvSpPr txBox="1"/>
          <p:nvPr userDrawn="1"/>
        </p:nvSpPr>
        <p:spPr>
          <a:xfrm>
            <a:off x="716692" y="1400299"/>
            <a:ext cx="7790420" cy="3970318"/>
          </a:xfrm>
          <a:prstGeom prst="rect">
            <a:avLst/>
          </a:prstGeom>
          <a:noFill/>
        </p:spPr>
        <p:txBody>
          <a:bodyPr wrap="square" rtlCol="0">
            <a:spAutoFit/>
          </a:bodyPr>
          <a:lstStyle/>
          <a:p>
            <a:r>
              <a:rPr lang="en-NZ" sz="1200" dirty="0" err="1">
                <a:solidFill>
                  <a:schemeClr val="bg1"/>
                </a:solidFill>
              </a:rPr>
              <a:t>Marketview</a:t>
            </a:r>
            <a:r>
              <a:rPr lang="en-NZ" sz="1200" dirty="0">
                <a:solidFill>
                  <a:schemeClr val="bg1"/>
                </a:solidFill>
              </a:rPr>
              <a:t> specialises in the management and analysis of electronic card transactional data as a tool for measuring and analysing the spending and behaviours of consumers. Since 2001, transactional data has become a trusted source of market intelligence and is now used extensively by organisations throughout New Zealand. Clients include retailers - national chains through to single site stores, commercial property owners and developers, manufacturers, and local and central government. </a:t>
            </a:r>
          </a:p>
          <a:p>
            <a:endParaRPr lang="en-NZ" sz="1200" dirty="0">
              <a:solidFill>
                <a:schemeClr val="bg1"/>
              </a:solidFill>
            </a:endParaRPr>
          </a:p>
          <a:p>
            <a:r>
              <a:rPr lang="en-NZ" sz="1200" dirty="0">
                <a:solidFill>
                  <a:schemeClr val="bg1"/>
                </a:solidFill>
              </a:rPr>
              <a:t>The data is received from two main sources:</a:t>
            </a: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NZ" sz="1200" dirty="0" err="1">
                <a:solidFill>
                  <a:schemeClr val="bg1"/>
                </a:solidFill>
              </a:rPr>
              <a:t>Paymark</a:t>
            </a:r>
            <a:r>
              <a:rPr lang="en-NZ" sz="1200" dirty="0">
                <a:solidFill>
                  <a:schemeClr val="bg1"/>
                </a:solidFill>
              </a:rPr>
              <a:t> – the largest electronic card payment network in New Zealand, covering all transactions made at merchants on this network.</a:t>
            </a:r>
          </a:p>
          <a:p>
            <a:pPr marL="171450" indent="-171450">
              <a:buClr>
                <a:schemeClr val="accent1"/>
              </a:buClr>
              <a:buFont typeface="Arial" panose="020B0604020202020204" pitchFamily="34" charset="0"/>
              <a:buChar char="•"/>
            </a:pPr>
            <a:r>
              <a:rPr lang="en-NZ" sz="1200" dirty="0">
                <a:solidFill>
                  <a:schemeClr val="bg1"/>
                </a:solidFill>
              </a:rPr>
              <a:t>Depersonalised spending by Bank of New Zealand (BNZ) cardholders.</a:t>
            </a:r>
          </a:p>
          <a:p>
            <a:endParaRPr lang="en-NZ" sz="1200" dirty="0">
              <a:solidFill>
                <a:schemeClr val="bg1"/>
              </a:solidFill>
            </a:endParaRPr>
          </a:p>
          <a:p>
            <a:r>
              <a:rPr lang="en-NZ" sz="1200" dirty="0">
                <a:solidFill>
                  <a:schemeClr val="bg1"/>
                </a:solidFill>
              </a:rPr>
              <a:t>Utilising a combination of both data sources, and methodologies developed from projects completed over the last 15 years </a:t>
            </a:r>
            <a:r>
              <a:rPr lang="en-NZ" sz="1200" dirty="0" err="1">
                <a:solidFill>
                  <a:schemeClr val="bg1"/>
                </a:solidFill>
              </a:rPr>
              <a:t>Marketview</a:t>
            </a:r>
            <a:r>
              <a:rPr lang="en-NZ" sz="1200" dirty="0">
                <a:solidFill>
                  <a:schemeClr val="bg1"/>
                </a:solidFill>
              </a:rPr>
              <a:t> has developed a data solution for McDonald’s to quantify:</a:t>
            </a:r>
          </a:p>
          <a:p>
            <a:pPr marL="628650" lvl="1" indent="-171450">
              <a:buClr>
                <a:schemeClr val="accent1"/>
              </a:buClr>
              <a:buFont typeface="Arial" panose="020B0604020202020204" pitchFamily="34" charset="0"/>
              <a:buChar char="•"/>
            </a:pPr>
            <a:r>
              <a:rPr lang="en-NZ" sz="1200" dirty="0">
                <a:solidFill>
                  <a:schemeClr val="bg1"/>
                </a:solidFill>
              </a:rPr>
              <a:t>The value of spending in the complete IEO marketplace in New Zealand, </a:t>
            </a:r>
            <a:r>
              <a:rPr lang="en-US" sz="1200" dirty="0">
                <a:solidFill>
                  <a:schemeClr val="bg1"/>
                </a:solidFill>
              </a:rPr>
              <a:t>Segmented by QSR, Independent Takeaways, Cafes and Restaurants</a:t>
            </a:r>
            <a:endParaRPr lang="en-NZ" sz="1200" dirty="0">
              <a:solidFill>
                <a:schemeClr val="bg1"/>
              </a:solidFill>
            </a:endParaRPr>
          </a:p>
          <a:p>
            <a:pPr marL="630238" lvl="2" indent="-180975">
              <a:buClr>
                <a:schemeClr val="accent1"/>
              </a:buClr>
              <a:buFont typeface="Arial" panose="020B0604020202020204" pitchFamily="34" charset="0"/>
              <a:buChar char="•"/>
            </a:pPr>
            <a:r>
              <a:rPr lang="en-NZ" sz="1200" dirty="0">
                <a:solidFill>
                  <a:schemeClr val="bg1"/>
                </a:solidFill>
              </a:rPr>
              <a:t>The time and date of purchases, </a:t>
            </a:r>
            <a:r>
              <a:rPr lang="en-US" sz="1200" dirty="0">
                <a:solidFill>
                  <a:schemeClr val="bg1"/>
                </a:solidFill>
              </a:rPr>
              <a:t>coded by timestamp to McDonald’s dayparts</a:t>
            </a:r>
          </a:p>
          <a:p>
            <a:pPr marL="628650" lvl="1" indent="-171450">
              <a:buClr>
                <a:schemeClr val="accent1"/>
              </a:buClr>
              <a:buFont typeface="Arial" panose="020B0604020202020204" pitchFamily="34" charset="0"/>
              <a:buChar char="•"/>
            </a:pPr>
            <a:r>
              <a:rPr lang="en-NZ" sz="1200" dirty="0">
                <a:solidFill>
                  <a:schemeClr val="bg1"/>
                </a:solidFill>
              </a:rPr>
              <a:t>Who is conducting this spending via </a:t>
            </a:r>
            <a:r>
              <a:rPr lang="en-US" sz="1200" dirty="0">
                <a:solidFill>
                  <a:schemeClr val="bg1"/>
                </a:solidFill>
              </a:rPr>
              <a:t>demographic and geographic identifiers for each customer</a:t>
            </a:r>
          </a:p>
          <a:p>
            <a:pPr marL="630238" lvl="3" indent="-180975">
              <a:buClr>
                <a:schemeClr val="accent1"/>
              </a:buClr>
              <a:buFont typeface="Arial" panose="020B0604020202020204" pitchFamily="34" charset="0"/>
              <a:buChar char="•"/>
            </a:pPr>
            <a:r>
              <a:rPr lang="en-US" sz="1200" dirty="0">
                <a:solidFill>
                  <a:schemeClr val="bg1"/>
                </a:solidFill>
              </a:rPr>
              <a:t>Who are the most valuable customers to McDonald’s. Our High Value Customer methodology allows McDonald’s to measure its most important customers</a:t>
            </a:r>
          </a:p>
          <a:p>
            <a:pPr marL="630238" lvl="3" indent="-180975">
              <a:buClr>
                <a:schemeClr val="accent1"/>
              </a:buClr>
              <a:buFont typeface="Arial" panose="020B0604020202020204" pitchFamily="34" charset="0"/>
              <a:buChar char="•"/>
            </a:pPr>
            <a:r>
              <a:rPr lang="en-US" sz="1200" dirty="0">
                <a:solidFill>
                  <a:schemeClr val="bg1"/>
                </a:solidFill>
              </a:rPr>
              <a:t>Transaction Level Data (TLD) allows us to match our sales data to individual transactions at McDonald’s down to the product level</a:t>
            </a:r>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
        <p:nvSpPr>
          <p:cNvPr id="10" name="TextBox 9"/>
          <p:cNvSpPr txBox="1"/>
          <p:nvPr userDrawn="1"/>
        </p:nvSpPr>
        <p:spPr>
          <a:xfrm>
            <a:off x="497102" y="5254541"/>
            <a:ext cx="8229600" cy="923330"/>
          </a:xfrm>
          <a:prstGeom prst="rect">
            <a:avLst/>
          </a:prstGeom>
          <a:noFill/>
        </p:spPr>
        <p:txBody>
          <a:bodyPr wrap="square" rtlCol="0">
            <a:spAutoFit/>
          </a:bodyPr>
          <a:lstStyle/>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Privacy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No personal or household data is shown or can be derived, thereby maintaining the privacy of end customers. </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Copyright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This report is protected by the copyright and trademark laws.  No part of this report can be reproduced or copied in any form or by any means without the permission of Marketview.  Any reproduction is a breach of intellectual property rights and could subject you to civil and criminal penalties.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t" latinLnBrk="0" hangingPunct="1">
              <a:lnSpc>
                <a:spcPct val="100000"/>
              </a:lnSpc>
              <a:spcBef>
                <a:spcPts val="0"/>
              </a:spcBef>
              <a:spcAft>
                <a:spcPts val="0"/>
              </a:spcAft>
              <a:buClrTx/>
              <a:buSzTx/>
              <a:buFontTx/>
              <a:buNone/>
              <a:tabLst/>
              <a:defRPr/>
            </a:pPr>
            <a:r>
              <a:rPr kumimoji="0" lang="en-US" sz="600" b="0" i="0" u="sng" strike="noStrike" kern="0" cap="none" spc="0" normalizeH="0" baseline="0" noProof="0" dirty="0">
                <a:ln>
                  <a:noFill/>
                </a:ln>
                <a:solidFill>
                  <a:sysClr val="windowText" lastClr="000000"/>
                </a:solidFill>
                <a:effectLst/>
                <a:uLnTx/>
                <a:uFillTx/>
              </a:rPr>
              <a:t>Disclaimer</a:t>
            </a:r>
            <a:r>
              <a:rPr kumimoji="0" lang="en-US" sz="600" b="0" i="0" u="none" strike="noStrike" kern="0" cap="none" spc="0" normalizeH="0" baseline="0" noProof="0" dirty="0">
                <a:ln>
                  <a:noFill/>
                </a:ln>
                <a:solidFill>
                  <a:sysClr val="windowText" lastClr="000000"/>
                </a:solidFill>
                <a:effectLst/>
                <a:uLnTx/>
                <a:uFillTx/>
              </a:rPr>
              <a:t> </a:t>
            </a:r>
            <a:br>
              <a:rPr kumimoji="0" lang="en-US" sz="600" b="0" i="0" u="none" strike="noStrike" kern="0" cap="none" spc="0" normalizeH="0" baseline="0" noProof="0" dirty="0">
                <a:ln>
                  <a:noFill/>
                </a:ln>
                <a:solidFill>
                  <a:sysClr val="windowText" lastClr="000000"/>
                </a:solidFill>
                <a:effectLst/>
                <a:uLnTx/>
                <a:uFillTx/>
              </a:rPr>
            </a:br>
            <a:r>
              <a:rPr kumimoji="0" lang="en-US" sz="600" b="0" i="0" u="none" strike="noStrike" kern="0" cap="none" spc="0" normalizeH="0" baseline="0" noProof="0" dirty="0">
                <a:ln>
                  <a:noFill/>
                </a:ln>
                <a:solidFill>
                  <a:sysClr val="windowText" lastClr="000000"/>
                </a:solidFill>
                <a:effectLst/>
                <a:uLnTx/>
                <a:uFillTx/>
              </a:rPr>
              <a:t>While every effort has been made in the production of this report, the Bank of New Zealand, </a:t>
            </a:r>
            <a:r>
              <a:rPr kumimoji="0" lang="en-US" sz="600" b="0" i="0" u="none" strike="noStrike" kern="0" cap="none" spc="0" normalizeH="0" baseline="0" noProof="0" dirty="0" err="1">
                <a:ln>
                  <a:noFill/>
                </a:ln>
                <a:solidFill>
                  <a:sysClr val="windowText" lastClr="000000"/>
                </a:solidFill>
                <a:effectLst/>
                <a:uLnTx/>
                <a:uFillTx/>
              </a:rPr>
              <a:t>Paymark</a:t>
            </a:r>
            <a:r>
              <a:rPr kumimoji="0" lang="en-US" sz="600" b="0" i="0" u="none" strike="noStrike" kern="0" cap="none" spc="0" normalizeH="0" baseline="0" noProof="0" dirty="0">
                <a:ln>
                  <a:noFill/>
                </a:ln>
                <a:solidFill>
                  <a:sysClr val="windowText" lastClr="000000"/>
                </a:solidFill>
                <a:effectLst/>
                <a:uLnTx/>
                <a:uFillTx/>
              </a:rPr>
              <a:t>, and Marketview Limited are not responsible for the results of any actions taken on the basis of the information in this report and expressly disclaim any liability to any person for anything done or omitted to be done by any such person in reliance on the contents of this report and any losses suffered by any person whether direct or indirect, including loss of profits.</a:t>
            </a:r>
            <a:endParaRPr kumimoji="0" lang="en-NZ" sz="6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NZ" sz="6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285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finition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16692" y="1400299"/>
            <a:ext cx="7791450" cy="4141787"/>
          </a:xfrm>
        </p:spPr>
        <p:txBody>
          <a:bodyPr/>
          <a:lstStyle>
            <a:lvl1pPr>
              <a:defRPr sz="1200">
                <a:solidFill>
                  <a:schemeClr val="bg1">
                    <a:lumMod val="75000"/>
                    <a:lumOff val="25000"/>
                  </a:schemeClr>
                </a:solidFill>
              </a:defRPr>
            </a:lvl1pPr>
            <a:lvl2pPr>
              <a:defRPr sz="1100">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a:p>
            <a:pPr lvl="1"/>
            <a:r>
              <a:rPr lang="en-US" dirty="0"/>
              <a:t>Second level</a:t>
            </a:r>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5726B5F7-168C-4703-83FF-400E9A7043AE}"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12" name="TextBox 11"/>
          <p:cNvSpPr txBox="1"/>
          <p:nvPr userDrawn="1"/>
        </p:nvSpPr>
        <p:spPr>
          <a:xfrm>
            <a:off x="619512" y="216000"/>
            <a:ext cx="7887600" cy="843471"/>
          </a:xfrm>
          <a:prstGeom prst="rect">
            <a:avLst/>
          </a:prstGeom>
          <a:noFill/>
        </p:spPr>
        <p:txBody>
          <a:bodyPr wrap="square" rtlCol="0" anchor="ctr">
            <a:normAutofit/>
          </a:bodyPr>
          <a:lstStyle/>
          <a:p>
            <a:r>
              <a:rPr lang="en-NZ" sz="2800" b="1" dirty="0">
                <a:solidFill>
                  <a:schemeClr val="bg1">
                    <a:lumMod val="75000"/>
                    <a:lumOff val="25000"/>
                  </a:schemeClr>
                </a:solidFill>
              </a:rPr>
              <a:t>Input Data &amp; Definitions</a:t>
            </a:r>
          </a:p>
        </p:txBody>
      </p:sp>
    </p:spTree>
    <p:extLst>
      <p:ext uri="{BB962C8B-B14F-4D97-AF65-F5344CB8AC3E}">
        <p14:creationId xmlns:p14="http://schemas.microsoft.com/office/powerpoint/2010/main" val="22143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p:cNvSpPr>
            <a:spLocks noGrp="1"/>
          </p:cNvSpPr>
          <p:nvPr>
            <p:ph type="pic" sz="quarter" idx="13"/>
          </p:nvPr>
        </p:nvSpPr>
        <p:spPr>
          <a:xfrm>
            <a:off x="440746" y="1141163"/>
            <a:ext cx="8342312" cy="4872459"/>
          </a:xfrm>
        </p:spPr>
        <p:txBody>
          <a:bodyPr/>
          <a:lstStyle/>
          <a:p>
            <a:endParaRPr lang="en-NZ"/>
          </a:p>
        </p:txBody>
      </p:sp>
      <p:sp>
        <p:nvSpPr>
          <p:cNvPr id="12"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3EFE64E4-9D8C-4E59-8AA4-818D3B9F2760}" type="datetime1">
              <a:rPr lang="en-NZ" smtClean="0"/>
              <a:t>3/08/2017</a:t>
            </a:fld>
            <a:endParaRPr lang="en-NZ" dirty="0"/>
          </a:p>
        </p:txBody>
      </p:sp>
      <p:sp>
        <p:nvSpPr>
          <p:cNvPr id="13"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Tree>
    <p:extLst>
      <p:ext uri="{BB962C8B-B14F-4D97-AF65-F5344CB8AC3E}">
        <p14:creationId xmlns:p14="http://schemas.microsoft.com/office/powerpoint/2010/main" val="19806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628650" y="216000"/>
            <a:ext cx="7886700" cy="900000"/>
          </a:xfrm>
        </p:spPr>
        <p:txBody>
          <a:bodyPr/>
          <a:lstStyle>
            <a:lvl1pPr>
              <a:defRPr b="1">
                <a:solidFill>
                  <a:schemeClr val="bg1">
                    <a:lumMod val="75000"/>
                    <a:lumOff val="25000"/>
                  </a:schemeClr>
                </a:solidFill>
              </a:defRPr>
            </a:lvl1pPr>
          </a:lstStyle>
          <a:p>
            <a:r>
              <a:rPr lang="en-US" dirty="0"/>
              <a:t>Click to edit Master title style</a:t>
            </a:r>
            <a:endParaRPr lang="en-NZ" dirty="0"/>
          </a:p>
        </p:txBody>
      </p:sp>
      <p:cxnSp>
        <p:nvCxnSpPr>
          <p:cNvPr id="7" name="Straight Connector 6"/>
          <p:cNvCxnSpPr/>
          <p:nvPr userDrawn="1"/>
        </p:nvCxnSpPr>
        <p:spPr>
          <a:xfrm>
            <a:off x="716692" y="1128581"/>
            <a:ext cx="7790420" cy="0"/>
          </a:xfrm>
          <a:prstGeom prst="line">
            <a:avLst/>
          </a:prstGeom>
          <a:ln w="15875">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2"/>
          <p:cNvSpPr>
            <a:spLocks noGrp="1"/>
          </p:cNvSpPr>
          <p:nvPr>
            <p:ph type="dt" sz="half" idx="10"/>
          </p:nvPr>
        </p:nvSpPr>
        <p:spPr>
          <a:xfrm>
            <a:off x="4763334" y="6303952"/>
            <a:ext cx="2057400" cy="365125"/>
          </a:xfrm>
        </p:spPr>
        <p:txBody>
          <a:bodyPr/>
          <a:lstStyle>
            <a:lvl1pPr algn="r">
              <a:defRPr>
                <a:solidFill>
                  <a:schemeClr val="bg1">
                    <a:lumMod val="75000"/>
                    <a:lumOff val="25000"/>
                  </a:schemeClr>
                </a:solidFill>
              </a:defRPr>
            </a:lvl1pPr>
          </a:lstStyle>
          <a:p>
            <a:fld id="{DE6A2FC7-A113-4CA2-9FBE-04075F67766A}" type="datetime1">
              <a:rPr lang="en-NZ" smtClean="0"/>
              <a:t>3/08/2017</a:t>
            </a:fld>
            <a:endParaRPr lang="en-NZ" dirty="0"/>
          </a:p>
        </p:txBody>
      </p:sp>
      <p:sp>
        <p:nvSpPr>
          <p:cNvPr id="9" name="Slide Number Placeholder 4"/>
          <p:cNvSpPr>
            <a:spLocks noGrp="1"/>
          </p:cNvSpPr>
          <p:nvPr>
            <p:ph type="sldNum" sz="quarter" idx="12"/>
          </p:nvPr>
        </p:nvSpPr>
        <p:spPr>
          <a:xfrm>
            <a:off x="311598" y="6300694"/>
            <a:ext cx="2057400" cy="365125"/>
          </a:xfrm>
        </p:spPr>
        <p:txBody>
          <a:bodyPr/>
          <a:lstStyle>
            <a:lvl1pPr>
              <a:defRPr>
                <a:solidFill>
                  <a:schemeClr val="bg1">
                    <a:lumMod val="75000"/>
                    <a:lumOff val="25000"/>
                  </a:schemeClr>
                </a:solidFill>
              </a:defRPr>
            </a:lvl1pPr>
          </a:lstStyle>
          <a:p>
            <a:pPr algn="l"/>
            <a:r>
              <a:rPr lang="en-NZ"/>
              <a:t>Page </a:t>
            </a:r>
            <a:fld id="{F29C7AEF-255B-4C1D-B0BE-CB256ECA03A2}" type="slidenum">
              <a:rPr lang="en-NZ" smtClean="0"/>
              <a:pPr algn="l"/>
              <a:t>‹#›</a:t>
            </a:fld>
            <a:endParaRPr lang="en-NZ" dirty="0"/>
          </a:p>
        </p:txBody>
      </p:sp>
      <p:sp>
        <p:nvSpPr>
          <p:cNvPr id="3" name="Text Placeholder 2"/>
          <p:cNvSpPr>
            <a:spLocks noGrp="1"/>
          </p:cNvSpPr>
          <p:nvPr>
            <p:ph type="body" sz="quarter" idx="13"/>
          </p:nvPr>
        </p:nvSpPr>
        <p:spPr>
          <a:xfrm>
            <a:off x="628650" y="1400175"/>
            <a:ext cx="7886700" cy="4595813"/>
          </a:xfrm>
        </p:spPr>
        <p:txBody>
          <a:bodyPr/>
          <a:lstStyle>
            <a:lvl1pPr>
              <a:defRPr sz="1600">
                <a:solidFill>
                  <a:schemeClr val="bg1">
                    <a:lumMod val="75000"/>
                    <a:lumOff val="25000"/>
                  </a:schemeClr>
                </a:solidFill>
              </a:defRPr>
            </a:lvl1pPr>
            <a:lvl2pPr marL="342900" indent="0">
              <a:buNone/>
              <a:defRPr>
                <a:solidFill>
                  <a:schemeClr val="bg1">
                    <a:lumMod val="75000"/>
                    <a:lumOff val="25000"/>
                  </a:schemeClr>
                </a:solidFill>
              </a:defRPr>
            </a:lvl2pPr>
            <a:lvl3pPr>
              <a:defRPr>
                <a:solidFill>
                  <a:schemeClr val="bg1">
                    <a:lumMod val="75000"/>
                    <a:lumOff val="25000"/>
                  </a:schemeClr>
                </a:solidFill>
              </a:defRPr>
            </a:lvl3pPr>
            <a:lvl4pPr>
              <a:defRPr>
                <a:solidFill>
                  <a:schemeClr val="bg1">
                    <a:lumMod val="75000"/>
                    <a:lumOff val="25000"/>
                  </a:schemeClr>
                </a:solidFill>
              </a:defRPr>
            </a:lvl4pPr>
            <a:lvl5pPr>
              <a:defRPr>
                <a:solidFill>
                  <a:schemeClr val="bg1">
                    <a:lumMod val="75000"/>
                    <a:lumOff val="25000"/>
                  </a:schemeClr>
                </a:solidFill>
              </a:defRPr>
            </a:lvl5pPr>
          </a:lstStyle>
          <a:p>
            <a:pPr lvl="0"/>
            <a:r>
              <a:rPr lang="en-US" dirty="0"/>
              <a:t>Edit Master text styles</a:t>
            </a:r>
          </a:p>
        </p:txBody>
      </p:sp>
    </p:spTree>
    <p:extLst>
      <p:ext uri="{BB962C8B-B14F-4D97-AF65-F5344CB8AC3E}">
        <p14:creationId xmlns:p14="http://schemas.microsoft.com/office/powerpoint/2010/main" val="28578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NZ"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10FC87-8C3C-489B-8CDA-82DCF3C54878}" type="datetime1">
              <a:rPr lang="en-NZ" smtClean="0"/>
              <a:t>3/08/2017</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9C7AEF-255B-4C1D-B0BE-CB256ECA03A2}" type="slidenum">
              <a:rPr lang="en-NZ" smtClean="0"/>
              <a:t>‹#›</a:t>
            </a:fld>
            <a:endParaRPr lang="en-NZ"/>
          </a:p>
        </p:txBody>
      </p:sp>
    </p:spTree>
    <p:extLst>
      <p:ext uri="{BB962C8B-B14F-4D97-AF65-F5344CB8AC3E}">
        <p14:creationId xmlns:p14="http://schemas.microsoft.com/office/powerpoint/2010/main" val="1372852107"/>
      </p:ext>
    </p:extLst>
  </p:cSld>
  <p:clrMap bg1="dk1" tx1="lt1" bg2="dk2" tx2="lt2" accent1="accent1" accent2="accent2" accent3="accent3" accent4="accent4" accent5="accent5" accent6="accent6" hlink="hlink" folHlink="folHlink"/>
  <p:sldLayoutIdLst>
    <p:sldLayoutId id="2147483662" r:id="rId1"/>
    <p:sldLayoutId id="2147483675" r:id="rId2"/>
    <p:sldLayoutId id="2147483661" r:id="rId3"/>
    <p:sldLayoutId id="2147483676" r:id="rId4"/>
    <p:sldLayoutId id="2147483678" r:id="rId5"/>
    <p:sldLayoutId id="2147483687" r:id="rId6"/>
    <p:sldLayoutId id="2147483679" r:id="rId7"/>
    <p:sldLayoutId id="2147483677" r:id="rId8"/>
    <p:sldLayoutId id="2147483680" r:id="rId9"/>
    <p:sldLayoutId id="2147483681" r:id="rId10"/>
    <p:sldLayoutId id="2147483682" r:id="rId11"/>
    <p:sldLayoutId id="2147483683" r:id="rId12"/>
    <p:sldLayoutId id="2147483684" r:id="rId13"/>
    <p:sldLayoutId id="2147483685" r:id="rId14"/>
    <p:sldLayoutId id="2147483689" r:id="rId15"/>
    <p:sldLayoutId id="2147483688" r:id="rId16"/>
    <p:sldLayoutId id="2147483686" r:id="rId17"/>
  </p:sldLayoutIdLst>
  <p:hf hdr="0" ftr="0" dt="0"/>
  <p:txStyles>
    <p:titleStyle>
      <a:lvl1pPr algn="l" defTabSz="685800" rtl="0" eaLnBrk="1" latinLnBrk="0" hangingPunct="1">
        <a:lnSpc>
          <a:spcPct val="90000"/>
        </a:lnSpc>
        <a:spcBef>
          <a:spcPct val="0"/>
        </a:spcBef>
        <a:buNone/>
        <a:defRPr sz="28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Clr>
          <a:schemeClr val="accent6"/>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6"/>
        </a:buClr>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6"/>
        </a:buClr>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6"/>
        </a:buClr>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Marketview Theme">
  <a:themeElements>
    <a:clrScheme name="MV Colours">
      <a:dk1>
        <a:sysClr val="windowText" lastClr="000000"/>
      </a:dk1>
      <a:lt1>
        <a:sysClr val="window" lastClr="FFFFFF"/>
      </a:lt1>
      <a:dk2>
        <a:srgbClr val="7F7F7F"/>
      </a:dk2>
      <a:lt2>
        <a:srgbClr val="E7E6E6"/>
      </a:lt2>
      <a:accent1>
        <a:srgbClr val="77AA42"/>
      </a:accent1>
      <a:accent2>
        <a:srgbClr val="BAB3A0"/>
      </a:accent2>
      <a:accent3>
        <a:srgbClr val="A5A5A5"/>
      </a:accent3>
      <a:accent4>
        <a:srgbClr val="FFC000"/>
      </a:accent4>
      <a:accent5>
        <a:srgbClr val="4472C4"/>
      </a:accent5>
      <a:accent6>
        <a:srgbClr val="70AD47"/>
      </a:accent6>
      <a:hlink>
        <a:srgbClr val="0563C1"/>
      </a:hlink>
      <a:folHlink>
        <a:srgbClr val="954F72"/>
      </a:folHlink>
    </a:clrScheme>
    <a:fontScheme name="MV Fonts">
      <a:majorFont>
        <a:latin typeface="Helvetica Neue"/>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AvantGarde Bk BT</vt:lpstr>
      <vt:lpstr>Calibri</vt:lpstr>
      <vt:lpstr>Georgia</vt:lpstr>
      <vt:lpstr>Helvetica Neue</vt:lpstr>
      <vt:lpstr>Marketview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robertp@marketview.co.nz</cp:lastModifiedBy>
  <cp:revision>36</cp:revision>
  <dcterms:created xsi:type="dcterms:W3CDTF">2016-10-18T04:04:40Z</dcterms:created>
  <dcterms:modified xsi:type="dcterms:W3CDTF">2017-08-02T22:42:52Z</dcterms:modified>
</cp:coreProperties>
</file>