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1" r:id="rId3"/>
    <p:sldId id="359" r:id="rId4"/>
    <p:sldId id="360" r:id="rId5"/>
    <p:sldId id="470" r:id="rId6"/>
    <p:sldId id="471" r:id="rId7"/>
    <p:sldId id="361" r:id="rId8"/>
    <p:sldId id="466" r:id="rId9"/>
    <p:sldId id="472" r:id="rId10"/>
    <p:sldId id="469" r:id="rId11"/>
    <p:sldId id="358" r:id="rId12"/>
    <p:sldId id="473" r:id="rId13"/>
    <p:sldId id="446" r:id="rId14"/>
    <p:sldId id="448" r:id="rId15"/>
    <p:sldId id="449" r:id="rId16"/>
    <p:sldId id="450" r:id="rId17"/>
    <p:sldId id="447" r:id="rId18"/>
    <p:sldId id="480" r:id="rId19"/>
    <p:sldId id="451" r:id="rId20"/>
    <p:sldId id="476" r:id="rId21"/>
    <p:sldId id="482" r:id="rId22"/>
    <p:sldId id="483" r:id="rId23"/>
    <p:sldId id="477" r:id="rId24"/>
    <p:sldId id="461" r:id="rId25"/>
    <p:sldId id="462" r:id="rId26"/>
    <p:sldId id="490" r:id="rId27"/>
    <p:sldId id="478" r:id="rId28"/>
    <p:sldId id="453" r:id="rId29"/>
    <p:sldId id="475" r:id="rId30"/>
    <p:sldId id="463" r:id="rId31"/>
    <p:sldId id="484" r:id="rId32"/>
    <p:sldId id="455" r:id="rId33"/>
    <p:sldId id="485" r:id="rId34"/>
    <p:sldId id="488" r:id="rId35"/>
    <p:sldId id="486" r:id="rId36"/>
    <p:sldId id="464" r:id="rId37"/>
    <p:sldId id="487" r:id="rId38"/>
    <p:sldId id="465" r:id="rId39"/>
    <p:sldId id="456" r:id="rId40"/>
    <p:sldId id="489" r:id="rId41"/>
    <p:sldId id="474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am Rodolphe" initials="PR" lastIdx="1" clrIdx="0">
    <p:extLst>
      <p:ext uri="{19B8F6BF-5375-455C-9EA6-DF929625EA0E}">
        <p15:presenceInfo xmlns:p15="http://schemas.microsoft.com/office/powerpoint/2012/main" userId="S-1-5-21-1108262889-226276848-2911421507-130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063" autoAdjust="0"/>
  </p:normalViewPr>
  <p:slideViewPr>
    <p:cSldViewPr snapToGrid="0">
      <p:cViewPr>
        <p:scale>
          <a:sx n="66" d="100"/>
          <a:sy n="66" d="100"/>
        </p:scale>
        <p:origin x="1723" y="542"/>
      </p:cViewPr>
      <p:guideLst/>
    </p:cSldViewPr>
  </p:slideViewPr>
  <p:outlineViewPr>
    <p:cViewPr>
      <p:scale>
        <a:sx n="33" d="100"/>
        <a:sy n="33" d="100"/>
      </p:scale>
      <p:origin x="0" y="-2322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11B9A-9C5D-4691-B06E-1A0C01AC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5239DB-3E5A-4042-88BD-28D8A703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25F71-777D-43AE-AE26-F69AC738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51AD2-BB20-4DA4-AF17-D56F038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93120-6B9D-407E-8338-51CD6C0E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9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93436-26B2-44B5-90EF-0791536C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CC5A91-780D-44DB-AE7E-639AFE66E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87C01-C015-4F45-BE00-7A53788D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CB579-29CC-4956-A54B-99B5D4E5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4FAD87-005C-408F-A9D3-EBEE059E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3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825061-7AED-47BC-A3F7-77F6BFF94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F4215D-421B-4C57-AD5B-84BBF94C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27664-0F8D-4665-BFED-6A1F9B70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A5CB75-5B6D-4495-8FA4-7120BCFD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C29767-DD23-4C7D-BFDF-CB00054F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95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2A564-DC02-46BA-9028-E9E83EF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1207F-4E63-4D12-ACC7-2AB1B2BC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2F8A3-5F2A-4F4B-B052-FC7D1392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DA39F-FFB6-4C4C-9C14-ECAED662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A278BF-9585-4B8D-A206-8C88479E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14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EC660-40DF-4028-BC07-A8A4D09A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C41D9-CE01-4E49-85EA-7EFC8FD0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4A0F8-0431-400C-8462-A572A31F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7E20F6-541A-45DD-B900-6D2BE2A2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5A68DA-D380-46A7-A981-69BCA81C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6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0D476-5D43-42D7-814A-E83A3687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B814C-ED1F-4F14-BCEC-C81083F35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205308-5285-4A0F-ABFF-55B2B635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69EBF-1A20-4E35-9732-BB7227C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5DD789-B052-428E-8FC8-C5EABBA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8DB2BF-98D0-4899-AF81-2E4282B4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D01DC-ECE9-4907-9968-36A352FD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29D78C-E72C-40A0-BE94-E3DB8609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B77958-07C4-4831-AB4A-2F82AA55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F2CA9-FFC2-4CA3-B00B-D158E1AE0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9529EF-9C15-4889-97C0-73F4EF1C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40CF6E-51E8-475B-B9EC-8D7C5D20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4F5072-D0ED-42EE-85FA-1FB8613B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FB1381-E7D1-4C1A-8954-2EF89DD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2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33B86-A69B-4FD1-9E4F-6D259D04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80EC7F-428A-4C4B-95E0-04E361D0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6DBBA4-D91E-4D61-AF87-3A739C35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39C01D-8C84-4EB7-8DA0-640C4A14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35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32FBAB-C159-4EF8-8BF8-AA578305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AC7199-5381-49A2-90C4-8C62820A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C77124-E1D3-4F59-8581-CB8FAF2F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204079-6CF7-4912-BDF6-FA95BE2B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8A27A-F80E-48BE-A86D-73A12BB3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67DA8-3E30-4F22-9CC3-B0A824B1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3673A-9953-40D9-ABB0-397C4C3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1F9F65-3A69-45F8-BF25-A022938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0EF990-0B5F-430F-9FA2-5BEEEC17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66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04C59-326C-4AF5-B500-52829318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BE8C16-243F-41D0-8D84-BA436F87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083584-2B6E-4BBF-B3AE-EABD88E5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9F4672-C90B-4E5C-928E-2A0815D8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57F32F-E5E6-421C-B089-4DFE3B4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2B469E-AE50-437C-AD97-28D4CE03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648378-B987-447F-ADFB-2EF10716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157DD-A692-4FCC-9165-71156B22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E0969E-5563-46DF-A3BB-47680F1BF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2396-BC00-43A4-A825-3D8D9FA3A125}" type="datetimeFigureOut">
              <a:rPr lang="fr-FR" smtClean="0"/>
              <a:t>12/03/2024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77E26-9F8F-48DB-AD56-972DFF0C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4E073-DB18-402F-93D2-9BA3CF8BA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9CCC-3D23-42A3-807B-BC1AFC745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8.png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5" Type="http://schemas.openxmlformats.org/officeDocument/2006/relationships/image" Target="../media/image19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1.emf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1.png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3.png"/><Relationship Id="rId7" Type="http://schemas.openxmlformats.org/officeDocument/2006/relationships/image" Target="../media/image1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9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156.png"/><Relationship Id="rId4" Type="http://schemas.openxmlformats.org/officeDocument/2006/relationships/image" Target="../media/image1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6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71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6D79FA-3D6A-4F14-8F7D-58B8ED06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31D3C2E-0AC0-49F4-9AF5-32ECD0C7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9577"/>
            <a:ext cx="9144000" cy="172402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Exploitation et traitement </a:t>
            </a:r>
            <a:br>
              <a:rPr lang="fr-FR" b="1" dirty="0"/>
            </a:br>
            <a:r>
              <a:rPr lang="fr-FR" b="1" dirty="0"/>
              <a:t>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B7BC6D-876E-4129-9B92-02B26CD75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fr-FR" sz="3200" dirty="0"/>
              <a:t>Rodolphe Priam, Ingénieur stat  &amp; Dr informatique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AA6FE6-C866-ADDA-0FF5-B57B0683D586}"/>
              </a:ext>
            </a:extLst>
          </p:cNvPr>
          <p:cNvSpPr txBox="1"/>
          <p:nvPr/>
        </p:nvSpPr>
        <p:spPr>
          <a:xfrm rot="19529787">
            <a:off x="9572264" y="2500337"/>
            <a:ext cx="197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u="sng" dirty="0"/>
              <a:t>COURS 4</a:t>
            </a:r>
          </a:p>
        </p:txBody>
      </p:sp>
    </p:spTree>
    <p:extLst>
      <p:ext uri="{BB962C8B-B14F-4D97-AF65-F5344CB8AC3E}">
        <p14:creationId xmlns:p14="http://schemas.microsoft.com/office/powerpoint/2010/main" val="189989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58EA-9577-0E42-538A-3DA89A22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B8A0-4601-67B6-8AA5-9A07CFB8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continue: </a:t>
            </a:r>
            <a:r>
              <a:rPr lang="en-IN" b="1" dirty="0" err="1"/>
              <a:t>autres</a:t>
            </a:r>
            <a:r>
              <a:rPr lang="en-IN" b="1" dirty="0"/>
              <a:t> </a:t>
            </a:r>
            <a:r>
              <a:rPr lang="en-IN" b="1" dirty="0" err="1"/>
              <a:t>lois</a:t>
            </a:r>
            <a:endParaRPr lang="en-IN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F08403-DD11-27D3-60A6-3D39EA9A64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174B33-665E-1901-BB36-F93963F2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b="0" dirty="0">
                <a:latin typeface="+mj-lt"/>
                <a:ea typeface="Cambria Math" panose="02040503050406030204" pitchFamily="18" charset="0"/>
              </a:rPr>
              <a:t>Loi de </a:t>
            </a:r>
            <a:r>
              <a:rPr lang="fr-FR" b="0" dirty="0" err="1">
                <a:latin typeface="+mj-lt"/>
                <a:ea typeface="Cambria Math" panose="02040503050406030204" pitchFamily="18" charset="0"/>
              </a:rPr>
              <a:t>Student</a:t>
            </a:r>
            <a:r>
              <a:rPr lang="fr-FR" b="0" dirty="0">
                <a:latin typeface="+mj-lt"/>
                <a:ea typeface="Cambria Math" panose="02040503050406030204" pitchFamily="18" charset="0"/>
              </a:rPr>
              <a:t> </a:t>
            </a:r>
            <a:r>
              <a:rPr lang="fr-FR" b="0" dirty="0" err="1">
                <a:latin typeface="+mj-lt"/>
                <a:ea typeface="Cambria Math" panose="02040503050406030204" pitchFamily="18" charset="0"/>
              </a:rPr>
              <a:t>symmétrique</a:t>
            </a:r>
            <a:r>
              <a:rPr lang="fr-FR" b="0" dirty="0">
                <a:latin typeface="+mj-lt"/>
                <a:ea typeface="Cambria Math" panose="02040503050406030204" pitchFamily="18" charset="0"/>
              </a:rPr>
              <a:t> généralise la loi normale centrée réduite N(0,1)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b="0" dirty="0">
                <a:latin typeface="+mj-lt"/>
                <a:ea typeface="Cambria Math" panose="02040503050406030204" pitchFamily="18" charset="0"/>
              </a:rPr>
              <a:t>Utile pour les intervalles de confiance et pour les tests de moyenne car:</a:t>
            </a:r>
          </a:p>
          <a:p>
            <a:pPr marL="457189" lvl="1" indent="0">
              <a:buNone/>
            </a:pPr>
            <a:endParaRPr lang="fr-FR" b="0" dirty="0">
              <a:latin typeface="+mj-lt"/>
              <a:ea typeface="Cambria Math" panose="02040503050406030204" pitchFamily="18" charset="0"/>
            </a:endParaRPr>
          </a:p>
          <a:p>
            <a:pPr marL="457189" lvl="1" indent="0">
              <a:buNone/>
            </a:pPr>
            <a:r>
              <a:rPr lang="fr-FR" dirty="0">
                <a:latin typeface="+mj-lt"/>
                <a:ea typeface="Cambria Math" panose="02040503050406030204" pitchFamily="18" charset="0"/>
              </a:rPr>
              <a:t>                                  </a:t>
            </a:r>
          </a:p>
          <a:p>
            <a:pPr marL="457189" lvl="1" indent="0">
              <a:buNone/>
            </a:pPr>
            <a:endParaRPr lang="fr-FR" b="0" dirty="0">
              <a:latin typeface="+mj-lt"/>
              <a:ea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  <a:ea typeface="Cambria Math" panose="02040503050406030204" pitchFamily="18" charset="0"/>
              </a:rPr>
              <a:t>Loi du Chi</a:t>
            </a:r>
            <a:r>
              <a:rPr lang="fr-FR" baseline="30000" dirty="0">
                <a:latin typeface="+mj-lt"/>
                <a:ea typeface="Cambria Math" panose="02040503050406030204" pitchFamily="18" charset="0"/>
              </a:rPr>
              <a:t>2</a:t>
            </a:r>
            <a:r>
              <a:rPr lang="fr-FR" dirty="0">
                <a:latin typeface="+mj-lt"/>
                <a:ea typeface="Cambria Math" panose="02040503050406030204" pitchFamily="18" charset="0"/>
              </a:rPr>
              <a:t> asymétrique converge vers une loi normale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latin typeface="+mj-lt"/>
                <a:ea typeface="Cambria Math" panose="02040503050406030204" pitchFamily="18" charset="0"/>
              </a:rPr>
              <a:t>Utile pour les intervalle de confiance des variances et tests de distribution (hors sujet ici)</a:t>
            </a:r>
          </a:p>
          <a:p>
            <a:pPr marL="457189" lvl="1" indent="0">
              <a:buNone/>
            </a:pPr>
            <a:r>
              <a:rPr lang="fr-FR" dirty="0">
                <a:latin typeface="+mj-lt"/>
                <a:ea typeface="Cambria Math" panose="02040503050406030204" pitchFamily="18" charset="0"/>
              </a:rPr>
              <a:t> </a:t>
            </a:r>
            <a:endParaRPr lang="en-GB" dirty="0">
              <a:latin typeface="+mj-lt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517D093-FC1D-4EC1-8676-D1DAE1C1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5895" y="2480100"/>
            <a:ext cx="1175306" cy="676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392D2-324F-44D7-AFE6-30AB07DD0EB5}"/>
              </a:ext>
            </a:extLst>
          </p:cNvPr>
          <p:cNvSpPr txBox="1"/>
          <p:nvPr/>
        </p:nvSpPr>
        <p:spPr>
          <a:xfrm>
            <a:off x="3209925" y="2480100"/>
            <a:ext cx="8114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loi de </a:t>
            </a:r>
            <a:r>
              <a:rPr lang="fr-FR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fr-FR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 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degrés de liberté</a:t>
            </a:r>
            <a:endParaRPr lang="fr-FR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0" i="1" dirty="0">
                <a:effectLst/>
                <a:latin typeface="Nimbus Roman No9 L"/>
              </a:rPr>
              <a:t>Z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une </a:t>
            </a:r>
            <a:r>
              <a:rPr lang="fr-FR" sz="1600" b="0" i="0" strike="noStrike" dirty="0">
                <a:effectLst/>
                <a:latin typeface="Arial" panose="020B0604020202020204" pitchFamily="34" charset="0"/>
              </a:rPr>
              <a:t>variable aléatoire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de </a:t>
            </a:r>
            <a:r>
              <a:rPr lang="fr-FR" sz="1600" b="0" i="0" strike="noStrike" dirty="0">
                <a:effectLst/>
                <a:latin typeface="Arial" panose="020B0604020202020204" pitchFamily="34" charset="0"/>
              </a:rPr>
              <a:t>loi normale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centrée et réduite</a:t>
            </a:r>
          </a:p>
          <a:p>
            <a:r>
              <a:rPr lang="fr-FR" sz="1600" b="0" i="1" dirty="0">
                <a:effectLst/>
                <a:latin typeface="Nimbus Roman No9 L"/>
              </a:rPr>
              <a:t>U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une </a:t>
            </a:r>
            <a:r>
              <a:rPr lang="fr-FR" sz="1600" b="0" i="0" strike="noStrike" dirty="0">
                <a:effectLst/>
                <a:latin typeface="Arial" panose="020B0604020202020204" pitchFamily="34" charset="0"/>
              </a:rPr>
              <a:t>variable indépendante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de </a:t>
            </a:r>
            <a:r>
              <a:rPr lang="fr-FR" sz="1600" b="0" i="1" dirty="0">
                <a:effectLst/>
                <a:latin typeface="Nimbus Roman No9 L"/>
              </a:rPr>
              <a:t>Z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et distribuée suivant la </a:t>
            </a:r>
            <a:r>
              <a:rPr lang="fr-FR" sz="1600" b="0" i="0" strike="noStrike" dirty="0">
                <a:effectLst/>
                <a:latin typeface="Arial" panose="020B0604020202020204" pitchFamily="34" charset="0"/>
              </a:rPr>
              <a:t>loi du </a:t>
            </a:r>
            <a:r>
              <a:rPr lang="fr-FR" sz="1600" b="0" i="1" strike="noStrike" dirty="0">
                <a:effectLst/>
                <a:latin typeface="Nimbus Roman No9 L"/>
              </a:rPr>
              <a:t>χ</a:t>
            </a:r>
            <a:r>
              <a:rPr lang="fr-FR" sz="1600" b="0" i="0" strike="noStrike" baseline="30000" dirty="0">
                <a:effectLst/>
                <a:latin typeface="Nimbus Roman No9 L"/>
              </a:rPr>
              <a:t>2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à </a:t>
            </a:r>
            <a:r>
              <a:rPr lang="fr-FR" sz="1600" b="0" i="1" dirty="0">
                <a:effectLst/>
                <a:latin typeface="Nimbus Roman No9 L"/>
              </a:rPr>
              <a:t>k</a:t>
            </a:r>
            <a:r>
              <a:rPr lang="fr-FR" sz="1600" b="0" i="0" dirty="0">
                <a:effectLst/>
                <a:latin typeface="Arial" panose="020B0604020202020204" pitchFamily="34" charset="0"/>
              </a:rPr>
              <a:t> degrés de liberté</a:t>
            </a:r>
            <a:endParaRPr lang="fr-FR" sz="1600" dirty="0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7D8EEBD-6ADB-481A-8AD3-AA8CC2E16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6798" y="4629150"/>
            <a:ext cx="1175306" cy="73876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B066BCA-8661-40EF-9DC7-EE10599B378D}"/>
              </a:ext>
            </a:extLst>
          </p:cNvPr>
          <p:cNvSpPr txBox="1"/>
          <p:nvPr/>
        </p:nvSpPr>
        <p:spPr>
          <a:xfrm>
            <a:off x="3209924" y="4707320"/>
            <a:ext cx="8114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loi du 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Nimbus Roman No9 L"/>
              </a:rPr>
              <a:t>χ</a:t>
            </a:r>
            <a:r>
              <a:rPr lang="fr-FR" sz="1600" b="0" i="0" baseline="30000" dirty="0">
                <a:solidFill>
                  <a:srgbClr val="202122"/>
                </a:solidFill>
                <a:effectLst/>
                <a:latin typeface="Nimbus Roman No9 L"/>
              </a:rPr>
              <a:t>2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à 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fr-F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degrés de liberté</a:t>
            </a:r>
            <a:endParaRPr lang="fr-FR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1600" b="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variables aléatoires réelles </a:t>
            </a:r>
            <a:r>
              <a:rPr lang="fr-FR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fr-FR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de loi N(0,1),  normales centrées-réduites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7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/>
              <a:t>Remarque sur la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généralement</a:t>
                </a:r>
                <a:r>
                  <a:rPr lang="en-GB" dirty="0">
                    <a:latin typeface="Abadi Extra Light" panose="020B0204020104020204" pitchFamily="34" charset="0"/>
                  </a:rPr>
                  <a:t> la distribution (PMF/PDF)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d’une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v.a.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parfois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noté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également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suivant</a:t>
                </a:r>
                <a:r>
                  <a:rPr lang="en-GB" dirty="0">
                    <a:latin typeface="Abadi Extra Light" panose="020B0204020104020204" pitchFamily="34" charset="0"/>
                  </a:rPr>
                  <a:t> 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domaine</a:t>
                </a:r>
                <a:r>
                  <a:rPr lang="en-GB" dirty="0">
                    <a:latin typeface="Abadi Extra Light" panose="020B0204020104020204" pitchFamily="34" charset="0"/>
                  </a:rPr>
                  <a:t> (ex: machine learning)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dénote</a:t>
                </a:r>
                <a:r>
                  <a:rPr lang="en-GB" dirty="0">
                    <a:latin typeface="Abadi Extra Light" panose="020B0204020104020204" pitchFamily="34" charset="0"/>
                  </a:rPr>
                  <a:t> la </a:t>
                </a:r>
                <a:r>
                  <a:rPr lang="en-GB" u="sng" dirty="0" err="1">
                    <a:latin typeface="Abadi Extra Light" panose="020B0204020104020204" pitchFamily="34" charset="0"/>
                  </a:rPr>
                  <a:t>proba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ou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u="sng" dirty="0" err="1">
                    <a:latin typeface="Abadi Extra Light" panose="020B0204020104020204" pitchFamily="34" charset="0"/>
                  </a:rPr>
                  <a:t>densité</a:t>
                </a:r>
                <a:r>
                  <a:rPr lang="en-GB" u="sng" dirty="0">
                    <a:latin typeface="Abadi Extra Light" panose="020B0204020104020204" pitchFamily="34" charset="0"/>
                  </a:rPr>
                  <a:t> de </a:t>
                </a:r>
                <a:r>
                  <a:rPr lang="en-GB" u="sng" dirty="0" err="1">
                    <a:latin typeface="Abadi Extra Light" panose="020B0204020104020204" pitchFamily="34" charset="0"/>
                  </a:rPr>
                  <a:t>proba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en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Lorsque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prend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forme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specifique</a:t>
                </a:r>
                <a:r>
                  <a:rPr lang="en-GB" dirty="0">
                    <a:latin typeface="Abadi Extra Light" panose="020B0204020104020204" pitchFamily="34" charset="0"/>
                  </a:rPr>
                  <a:t> les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statistiques</a:t>
                </a:r>
                <a:r>
                  <a:rPr lang="en-GB" dirty="0">
                    <a:latin typeface="Abadi Extra Light" panose="020B0204020104020204" pitchFamily="34" charset="0"/>
                  </a:rPr>
                  <a:t> g()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différentes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Cela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explique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pourquoi</a:t>
                </a:r>
                <a:r>
                  <a:rPr lang="en-GB" dirty="0">
                    <a:latin typeface="Abadi Extra Light" panose="020B0204020104020204" pitchFamily="34" charset="0"/>
                  </a:rPr>
                  <a:t> les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intervalles</a:t>
                </a:r>
                <a:r>
                  <a:rPr lang="en-GB" dirty="0">
                    <a:latin typeface="Abadi Extra Light" panose="020B0204020104020204" pitchFamily="34" charset="0"/>
                  </a:rPr>
                  <a:t>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confiances</a:t>
                </a:r>
                <a:r>
                  <a:rPr lang="en-GB" dirty="0">
                    <a:latin typeface="Abadi Extra Light" panose="020B0204020104020204" pitchFamily="34" charset="0"/>
                  </a:rPr>
                  <a:t> et tests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sont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présenté</a:t>
                </a:r>
                <a:r>
                  <a:rPr lang="en-GB" dirty="0">
                    <a:latin typeface="Abadi Extra Light" panose="020B0204020104020204" pitchFamily="34" charset="0"/>
                  </a:rPr>
                  <a:t> pour des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cas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particuliers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puisque</a:t>
                </a:r>
                <a:r>
                  <a:rPr lang="en-GB" dirty="0">
                    <a:latin typeface="Abadi Extra Light" panose="020B0204020104020204" pitchFamily="34" charset="0"/>
                  </a:rPr>
                  <a:t> les distributions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vont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être</a:t>
                </a:r>
                <a:r>
                  <a:rPr lang="en-GB" dirty="0">
                    <a:latin typeface="Abadi Extra Light" panose="020B0204020104020204" pitchFamily="34" charset="0"/>
                  </a:rPr>
                  <a:t> modifies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d’une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cas</a:t>
                </a:r>
                <a:r>
                  <a:rPr lang="en-GB" dirty="0">
                    <a:latin typeface="Abadi Extra Light" panose="020B0204020104020204" pitchFamily="34" charset="0"/>
                  </a:rPr>
                  <a:t> à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l’autre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Une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fois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compris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l’approche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générale</a:t>
                </a:r>
                <a:r>
                  <a:rPr lang="en-GB" dirty="0">
                    <a:latin typeface="Abadi Extra Light" panose="020B0204020104020204" pitchFamily="34" charset="0"/>
                  </a:rPr>
                  <a:t>, les tests se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ressemblent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même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si</a:t>
                </a:r>
                <a:r>
                  <a:rPr lang="en-GB" dirty="0">
                    <a:latin typeface="Abadi Extra Light" panose="020B0204020104020204" pitchFamily="34" charset="0"/>
                  </a:rPr>
                  <a:t>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loi</a:t>
                </a:r>
                <a:r>
                  <a:rPr lang="en-GB" dirty="0">
                    <a:latin typeface="Abadi Extra Light" panose="020B0204020104020204" pitchFamily="34" charset="0"/>
                  </a:rPr>
                  <a:t> change.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/>
              <p:nvPr/>
            </p:nvSpPr>
            <p:spPr>
              <a:xfrm>
                <a:off x="1820936" y="2395814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CA94C5-915E-4C32-B869-BF3D644C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936" y="2395814"/>
                <a:ext cx="2114618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AB34FF34-7A59-4C45-804D-6D9BC0F196D8}"/>
                  </a:ext>
                </a:extLst>
              </p:cNvPr>
              <p:cNvSpPr txBox="1"/>
              <p:nvPr/>
            </p:nvSpPr>
            <p:spPr>
              <a:xfrm>
                <a:off x="6096000" y="2395813"/>
                <a:ext cx="21146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AB34FF34-7A59-4C45-804D-6D9BC0F19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95813"/>
                <a:ext cx="211461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153"/>
    </mc:Choice>
    <mc:Fallback xmlns="">
      <p:transition spd="slow" advTm="201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13665-03B3-EA84-AFAC-2FE52821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F4BC644-B022-96C7-2B7C-93CF068C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0B7A821-9685-6AC5-1463-2A57CD0D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Distribution connue à paramètres (inconnus)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D1E21-E824-8338-4D7B-4DCF7B33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657849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 </a:t>
            </a:r>
            <a:r>
              <a:rPr lang="fr-FR" b="1" u="sng" dirty="0">
                <a:solidFill>
                  <a:schemeClr val="accent5"/>
                </a:solidFill>
                <a:latin typeface="+mj-lt"/>
              </a:rPr>
              <a:t>Population inconnue</a:t>
            </a:r>
            <a:r>
              <a:rPr lang="fr-FR" b="1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fr-FR" dirty="0">
                <a:latin typeface="+mj-lt"/>
              </a:rPr>
              <a:t>dispose certaines caractéristiques modélisables</a:t>
            </a:r>
          </a:p>
          <a:p>
            <a:pPr lvl="1"/>
            <a:r>
              <a:rPr lang="fr-FR" u="sng" dirty="0">
                <a:latin typeface="+mj-lt"/>
              </a:rPr>
              <a:t>Distribution connue</a:t>
            </a:r>
            <a:r>
              <a:rPr lang="fr-FR" dirty="0">
                <a:latin typeface="+mj-lt"/>
              </a:rPr>
              <a:t> telle Gaussienne (moyenne, variance) ou Bernoulli (proportion)</a:t>
            </a:r>
          </a:p>
          <a:p>
            <a:pPr lvl="1"/>
            <a:r>
              <a:rPr lang="fr-FR" u="sng" dirty="0">
                <a:latin typeface="+mj-lt"/>
              </a:rPr>
              <a:t>Paramètres (inconnus)</a:t>
            </a:r>
            <a:r>
              <a:rPr lang="fr-FR" dirty="0">
                <a:latin typeface="+mj-lt"/>
              </a:rPr>
              <a:t> telles que moyenne=?, variance=? ou proportion=?</a:t>
            </a:r>
          </a:p>
          <a:p>
            <a:pPr lvl="1"/>
            <a:r>
              <a:rPr lang="fr-FR" dirty="0">
                <a:latin typeface="+mj-lt"/>
              </a:rPr>
              <a:t>Formellement une variable aléatoire mène à la réalisation d’une observation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</a:t>
            </a:r>
            <a:r>
              <a:rPr lang="fr-FR" sz="2400" dirty="0">
                <a:latin typeface="+mj-lt"/>
              </a:rPr>
              <a:t>soit           X</a:t>
            </a:r>
            <a:r>
              <a:rPr lang="fr-FR" sz="2400" baseline="-25000" dirty="0">
                <a:latin typeface="+mj-lt"/>
              </a:rPr>
              <a:t>i</a:t>
            </a:r>
            <a:r>
              <a:rPr lang="fr-FR" sz="2400" dirty="0">
                <a:latin typeface="+mj-lt"/>
              </a:rPr>
              <a:t> ~ Gaussienne(moyenne, variance)                 x</a:t>
            </a:r>
            <a:r>
              <a:rPr lang="fr-FR" sz="2400" baseline="-25000" dirty="0">
                <a:latin typeface="+mj-lt"/>
              </a:rPr>
              <a:t>i</a:t>
            </a:r>
            <a:r>
              <a:rPr lang="fr-FR" sz="2400" dirty="0">
                <a:latin typeface="+mj-lt"/>
              </a:rPr>
              <a:t>  dans R</a:t>
            </a:r>
          </a:p>
          <a:p>
            <a:pPr marL="457189" lvl="1" indent="0">
              <a:buNone/>
            </a:pPr>
            <a:r>
              <a:rPr lang="fr-FR" dirty="0">
                <a:latin typeface="+mj-lt"/>
              </a:rPr>
              <a:t>           soit          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Bernoulli(proportion)                                   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dans {0,1}</a:t>
            </a:r>
          </a:p>
          <a:p>
            <a:r>
              <a:rPr lang="fr-FR" dirty="0">
                <a:latin typeface="+mj-lt"/>
              </a:rPr>
              <a:t> </a:t>
            </a:r>
            <a:r>
              <a:rPr lang="fr-FR" b="1" u="sng" dirty="0">
                <a:solidFill>
                  <a:schemeClr val="accent5"/>
                </a:solidFill>
                <a:latin typeface="+mj-lt"/>
              </a:rPr>
              <a:t>Echantillon connu</a:t>
            </a:r>
            <a:r>
              <a:rPr lang="fr-FR" b="1" dirty="0">
                <a:solidFill>
                  <a:schemeClr val="accent5"/>
                </a:solidFill>
                <a:latin typeface="+mj-lt"/>
              </a:rPr>
              <a:t> </a:t>
            </a:r>
          </a:p>
          <a:p>
            <a:pPr lvl="1"/>
            <a:r>
              <a:rPr lang="fr-FR" dirty="0">
                <a:latin typeface="+mj-lt"/>
              </a:rPr>
              <a:t>ensemble des observations disponibles S = (x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pPr lvl="1"/>
            <a:r>
              <a:rPr lang="fr-FR" dirty="0">
                <a:latin typeface="+mj-lt"/>
              </a:rPr>
              <a:t>Les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sont des réalisations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des </a:t>
            </a:r>
            <a:r>
              <a:rPr lang="fr-FR" dirty="0" err="1">
                <a:latin typeface="+mj-lt"/>
              </a:rPr>
              <a:t>v.a</a:t>
            </a:r>
            <a:r>
              <a:rPr lang="fr-FR" dirty="0">
                <a:latin typeface="+mj-lt"/>
              </a:rPr>
              <a:t>.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     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fr-FR" baseline="-25000" dirty="0" err="1">
                <a:solidFill>
                  <a:srgbClr val="FF0000"/>
                </a:solidFill>
                <a:latin typeface="+mj-lt"/>
              </a:rPr>
              <a:t>1</a:t>
            </a:r>
            <a:r>
              <a:rPr lang="fr-FR" dirty="0">
                <a:latin typeface="+mj-lt"/>
              </a:rPr>
              <a:t>, X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    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fr-FR" baseline="-25000" dirty="0" err="1">
                <a:solidFill>
                  <a:srgbClr val="FF0000"/>
                </a:solidFill>
                <a:latin typeface="+mj-lt"/>
              </a:rPr>
              <a:t>2</a:t>
            </a:r>
            <a:r>
              <a:rPr lang="fr-FR" dirty="0">
                <a:latin typeface="+mj-lt"/>
              </a:rPr>
              <a:t>, …,	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    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fr-FR" baseline="-25000" dirty="0" err="1">
                <a:solidFill>
                  <a:srgbClr val="FF0000"/>
                </a:solidFill>
                <a:latin typeface="+mj-lt"/>
              </a:rPr>
              <a:t>n</a:t>
            </a:r>
            <a:r>
              <a:rPr lang="fr-FR" dirty="0">
                <a:latin typeface="+mj-lt"/>
              </a:rPr>
              <a:t> .</a:t>
            </a:r>
          </a:p>
          <a:p>
            <a:pPr lvl="1"/>
            <a:r>
              <a:rPr lang="fr-FR" dirty="0">
                <a:latin typeface="+mj-lt"/>
              </a:rPr>
              <a:t>Contexte d’une expérience répétée qui génère chaque </a:t>
            </a:r>
            <a:r>
              <a:rPr lang="fr-FR" sz="2400" dirty="0">
                <a:latin typeface="+mj-lt"/>
              </a:rPr>
              <a:t>x</a:t>
            </a:r>
            <a:r>
              <a:rPr lang="fr-FR" sz="2400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de l’échantillon. </a:t>
            </a:r>
            <a:endParaRPr lang="fr-FR" u="sng" dirty="0">
              <a:solidFill>
                <a:schemeClr val="accent6"/>
              </a:solidFill>
              <a:latin typeface="+mj-lt"/>
            </a:endParaRPr>
          </a:p>
          <a:p>
            <a:r>
              <a:rPr lang="fr-FR" dirty="0">
                <a:latin typeface="+mj-lt"/>
              </a:rPr>
              <a:t> </a:t>
            </a:r>
            <a:r>
              <a:rPr lang="fr-FR" b="1" u="sng" dirty="0">
                <a:solidFill>
                  <a:schemeClr val="accent5"/>
                </a:solidFill>
                <a:latin typeface="+mj-lt"/>
              </a:rPr>
              <a:t>Objectif</a:t>
            </a:r>
            <a:r>
              <a:rPr lang="fr-FR" dirty="0">
                <a:latin typeface="+mj-lt"/>
              </a:rPr>
              <a:t>: tirer de conclusions valides à partir de l’échantillon!</a:t>
            </a:r>
          </a:p>
        </p:txBody>
      </p:sp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8A7C474B-B831-A70A-6B4C-796D91F30DDF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Arrow: Right 8">
            <a:extLst>
              <a:ext uri="{FF2B5EF4-FFF2-40B4-BE49-F238E27FC236}">
                <a16:creationId xmlns:a16="http://schemas.microsoft.com/office/drawing/2014/main" id="{44CD376F-5B6E-BEDC-9CB1-2224CE1A1D3A}"/>
              </a:ext>
            </a:extLst>
          </p:cNvPr>
          <p:cNvSpPr/>
          <p:nvPr/>
        </p:nvSpPr>
        <p:spPr>
          <a:xfrm>
            <a:off x="7967873" y="2491116"/>
            <a:ext cx="621379" cy="28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8">
            <a:extLst>
              <a:ext uri="{FF2B5EF4-FFF2-40B4-BE49-F238E27FC236}">
                <a16:creationId xmlns:a16="http://schemas.microsoft.com/office/drawing/2014/main" id="{01A177E9-631F-15CE-561E-E225BCD397CA}"/>
              </a:ext>
            </a:extLst>
          </p:cNvPr>
          <p:cNvSpPr/>
          <p:nvPr/>
        </p:nvSpPr>
        <p:spPr>
          <a:xfrm>
            <a:off x="7967874" y="2796134"/>
            <a:ext cx="621379" cy="286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480301-6712-5916-D101-B961505EB92F}"/>
              </a:ext>
            </a:extLst>
          </p:cNvPr>
          <p:cNvSpPr/>
          <p:nvPr/>
        </p:nvSpPr>
        <p:spPr>
          <a:xfrm>
            <a:off x="2176673" y="4669539"/>
            <a:ext cx="387233" cy="26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8">
            <a:extLst>
              <a:ext uri="{FF2B5EF4-FFF2-40B4-BE49-F238E27FC236}">
                <a16:creationId xmlns:a16="http://schemas.microsoft.com/office/drawing/2014/main" id="{9B07E5F6-C0CF-269C-12A0-20234A2D600A}"/>
              </a:ext>
            </a:extLst>
          </p:cNvPr>
          <p:cNvSpPr/>
          <p:nvPr/>
        </p:nvSpPr>
        <p:spPr>
          <a:xfrm>
            <a:off x="3402106" y="4669539"/>
            <a:ext cx="387233" cy="26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8">
            <a:extLst>
              <a:ext uri="{FF2B5EF4-FFF2-40B4-BE49-F238E27FC236}">
                <a16:creationId xmlns:a16="http://schemas.microsoft.com/office/drawing/2014/main" id="{0A976DC2-8A41-5C5D-0E2B-DAE7B1C63F08}"/>
              </a:ext>
            </a:extLst>
          </p:cNvPr>
          <p:cNvSpPr/>
          <p:nvPr/>
        </p:nvSpPr>
        <p:spPr>
          <a:xfrm>
            <a:off x="4935071" y="4669538"/>
            <a:ext cx="387233" cy="261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DCEA2-20C8-4123-78A6-5EED8BDDF8E3}"/>
              </a:ext>
            </a:extLst>
          </p:cNvPr>
          <p:cNvSpPr/>
          <p:nvPr/>
        </p:nvSpPr>
        <p:spPr>
          <a:xfrm>
            <a:off x="6440798" y="3621741"/>
            <a:ext cx="1770873" cy="45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2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Distribution connue à paramètres (inconnus)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657849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 </a:t>
                </a:r>
                <a:r>
                  <a:rPr lang="fr-FR" b="1" u="sng" dirty="0">
                    <a:solidFill>
                      <a:schemeClr val="accent5"/>
                    </a:solidFill>
                    <a:latin typeface="+mj-lt"/>
                  </a:rPr>
                  <a:t>Population inconnue</a:t>
                </a:r>
                <a:endParaRPr lang="fr-FR" dirty="0">
                  <a:latin typeface="+mj-lt"/>
                </a:endParaRPr>
              </a:p>
              <a:p>
                <a:pPr lvl="1"/>
                <a:r>
                  <a:rPr lang="fr-FR" u="sng" dirty="0">
                    <a:latin typeface="+mj-lt"/>
                  </a:rPr>
                  <a:t>Distribution connue</a:t>
                </a:r>
                <a:r>
                  <a:rPr lang="fr-FR" dirty="0">
                    <a:latin typeface="+mj-lt"/>
                  </a:rPr>
                  <a:t> Les variables aléatoires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sont de loi connue/supposée</a:t>
                </a:r>
              </a:p>
              <a:p>
                <a:pPr lvl="1"/>
                <a:r>
                  <a:rPr lang="fr-FR" u="sng" dirty="0">
                    <a:latin typeface="+mj-lt"/>
                  </a:rPr>
                  <a:t>Paramètres (inconnus)</a:t>
                </a:r>
                <a:r>
                  <a:rPr lang="fr-FR" dirty="0">
                    <a:latin typeface="+mj-lt"/>
                  </a:rPr>
                  <a:t> La loi des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est connue mais pas ses paramètres</a:t>
                </a:r>
              </a:p>
              <a:p>
                <a:pPr lvl="1"/>
                <a:r>
                  <a:rPr lang="fr-FR" dirty="0">
                    <a:latin typeface="+mj-lt"/>
                  </a:rPr>
                  <a:t>Exemple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</a:t>
                </a:r>
                <a:r>
                  <a:rPr lang="fr-FR" sz="2400" dirty="0">
                    <a:latin typeface="+mj-lt"/>
                  </a:rPr>
                  <a:t>soit           X</a:t>
                </a:r>
                <a:r>
                  <a:rPr lang="fr-FR" sz="2400" baseline="-25000" dirty="0">
                    <a:latin typeface="+mj-lt"/>
                  </a:rPr>
                  <a:t>i</a:t>
                </a:r>
                <a:r>
                  <a:rPr lang="fr-FR" sz="2400" dirty="0">
                    <a:latin typeface="+mj-lt"/>
                  </a:rPr>
                  <a:t> ~ Gaussienne(moyenne, variance) avec moyenne=? variance=?</a:t>
                </a:r>
              </a:p>
              <a:p>
                <a:pPr marL="457189" lvl="1" indent="0">
                  <a:buNone/>
                </a:pPr>
                <a:r>
                  <a:rPr lang="fr-FR" dirty="0">
                    <a:latin typeface="+mj-lt"/>
                  </a:rPr>
                  <a:t>           soit          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Bernoulli(proportion)                    avec proportion p=?</a:t>
                </a:r>
              </a:p>
              <a:p>
                <a:r>
                  <a:rPr lang="fr-FR" dirty="0">
                    <a:latin typeface="+mj-lt"/>
                  </a:rPr>
                  <a:t> </a:t>
                </a:r>
                <a:r>
                  <a:rPr lang="fr-FR" b="1" u="sng" dirty="0">
                    <a:solidFill>
                      <a:schemeClr val="accent5"/>
                    </a:solidFill>
                    <a:latin typeface="+mj-lt"/>
                  </a:rPr>
                  <a:t>Echantillon connu</a:t>
                </a:r>
                <a:r>
                  <a:rPr lang="fr-FR" b="1" dirty="0">
                    <a:solidFill>
                      <a:schemeClr val="accent5"/>
                    </a:solidFill>
                    <a:latin typeface="+mj-lt"/>
                  </a:rPr>
                  <a:t> </a:t>
                </a:r>
              </a:p>
              <a:p>
                <a:pPr lvl="1"/>
                <a:r>
                  <a:rPr lang="fr-FR" dirty="0">
                    <a:latin typeface="+mj-lt"/>
                  </a:rPr>
                  <a:t>Ce sont les données telles que chaque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est une réalisation d’une </a:t>
                </a:r>
                <a:r>
                  <a:rPr lang="fr-FR" dirty="0" err="1">
                    <a:latin typeface="+mj-lt"/>
                  </a:rPr>
                  <a:t>v.a</a:t>
                </a:r>
                <a:r>
                  <a:rPr lang="fr-FR" dirty="0">
                    <a:latin typeface="+mj-lt"/>
                  </a:rPr>
                  <a:t>.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endParaRPr lang="fr-FR" b="1" dirty="0">
                  <a:solidFill>
                    <a:schemeClr val="accent5"/>
                  </a:solidFill>
                  <a:latin typeface="+mj-lt"/>
                </a:endParaRPr>
              </a:p>
              <a:p>
                <a:r>
                  <a:rPr lang="fr-FR" b="1" u="sng" dirty="0">
                    <a:solidFill>
                      <a:schemeClr val="accent5"/>
                    </a:solidFill>
                    <a:latin typeface="+mj-lt"/>
                  </a:rPr>
                  <a:t>Conséquence</a:t>
                </a:r>
                <a:r>
                  <a:rPr lang="fr-FR" b="1" dirty="0">
                    <a:solidFill>
                      <a:schemeClr val="accent6"/>
                    </a:solidFill>
                    <a:latin typeface="+mj-lt"/>
                  </a:rPr>
                  <a:t> 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pPr lvl="1"/>
                <a:r>
                  <a:rPr lang="fr-FR" dirty="0">
                    <a:latin typeface="+mj-lt"/>
                  </a:rPr>
                  <a:t>La statistique g a une loi connue (parfois seulement approchée car </a:t>
                </a:r>
                <a:r>
                  <a:rPr lang="fr-FR" dirty="0" err="1">
                    <a:latin typeface="+mj-lt"/>
                  </a:rPr>
                  <a:t>nonlinéaire</a:t>
                </a:r>
                <a:r>
                  <a:rPr lang="fr-FR" dirty="0">
                    <a:latin typeface="+mj-lt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fr-FR" b="1" baseline="-25000" dirty="0">
                    <a:solidFill>
                      <a:srgbClr val="FF0000"/>
                    </a:solidFill>
                    <a:latin typeface="+mj-lt"/>
                  </a:rPr>
                  <a:t>n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 = g(X</a:t>
                </a:r>
                <a:r>
                  <a:rPr lang="fr-FR" b="1" baseline="-25000" dirty="0"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, …, </a:t>
                </a:r>
                <a:r>
                  <a:rPr lang="fr-FR" b="1" dirty="0" err="1">
                    <a:solidFill>
                      <a:srgbClr val="FF0000"/>
                    </a:solidFill>
                    <a:latin typeface="+mj-lt"/>
                  </a:rPr>
                  <a:t>X</a:t>
                </a:r>
                <a:r>
                  <a:rPr lang="fr-FR" b="1" baseline="-25000" dirty="0" err="1">
                    <a:solidFill>
                      <a:srgbClr val="FF0000"/>
                    </a:solidFill>
                    <a:latin typeface="+mj-lt"/>
                  </a:rPr>
                  <a:t>n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) est une variable aléatoire,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fr-FR" sz="2000" b="1" baseline="-25000" dirty="0">
                    <a:solidFill>
                      <a:srgbClr val="FF0000"/>
                    </a:solidFill>
                  </a:rPr>
                  <a:t>n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 = g(x</a:t>
                </a:r>
                <a:r>
                  <a:rPr lang="fr-FR" b="1" baseline="-25000" dirty="0"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, …, </a:t>
                </a:r>
                <a:r>
                  <a:rPr lang="fr-FR" b="1" dirty="0" err="1">
                    <a:solidFill>
                      <a:srgbClr val="FF0000"/>
                    </a:solidFill>
                    <a:latin typeface="+mj-lt"/>
                  </a:rPr>
                  <a:t>x</a:t>
                </a:r>
                <a:r>
                  <a:rPr lang="fr-FR" b="1" baseline="-25000" dirty="0" err="1">
                    <a:solidFill>
                      <a:srgbClr val="FF0000"/>
                    </a:solidFill>
                    <a:latin typeface="+mj-lt"/>
                  </a:rPr>
                  <a:t>n</a:t>
                </a:r>
                <a:r>
                  <a:rPr lang="fr-FR" b="1" dirty="0">
                    <a:solidFill>
                      <a:srgbClr val="FF0000"/>
                    </a:solidFill>
                    <a:latin typeface="+mj-lt"/>
                  </a:rPr>
                  <a:t>) en est une réalisation</a:t>
                </a:r>
              </a:p>
              <a:p>
                <a:pPr lvl="1"/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657849"/>
              </a:xfrm>
              <a:blipFill>
                <a:blip r:embed="rId3"/>
                <a:stretch>
                  <a:fillRect l="-1043" t="-1724" r="-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43BAEA08-867A-4C8F-8966-62841F462F8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0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Inférence à partir d’un échantillon: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657849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+mj-lt"/>
              </a:rPr>
              <a:t>Hypothèse: l’échantillon de données provient d’une population U</a:t>
            </a:r>
            <a:endParaRPr lang="fr-FR" u="sng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L’échantillon est de taille finie n (petit ou large)</a:t>
            </a:r>
          </a:p>
          <a:p>
            <a:pPr lvl="1"/>
            <a:r>
              <a:rPr lang="fr-FR" dirty="0">
                <a:latin typeface="+mj-lt"/>
              </a:rPr>
              <a:t>La population est de taille infinie (ou très </a:t>
            </a:r>
            <a:r>
              <a:rPr lang="fr-FR" dirty="0" err="1">
                <a:latin typeface="+mj-lt"/>
              </a:rPr>
              <a:t>très</a:t>
            </a:r>
            <a:r>
              <a:rPr lang="fr-FR" dirty="0">
                <a:latin typeface="+mj-lt"/>
              </a:rPr>
              <a:t> large)</a:t>
            </a:r>
          </a:p>
          <a:p>
            <a:pPr lvl="1"/>
            <a:r>
              <a:rPr lang="fr-FR" dirty="0">
                <a:latin typeface="+mj-lt"/>
              </a:rPr>
              <a:t>Les échantillons sont des </a:t>
            </a:r>
            <a:r>
              <a:rPr lang="fr-FR" u="sng" dirty="0">
                <a:latin typeface="+mj-lt"/>
              </a:rPr>
              <a:t>échantillons aléatoires</a:t>
            </a:r>
            <a:r>
              <a:rPr lang="fr-FR" dirty="0">
                <a:latin typeface="+mj-lt"/>
              </a:rPr>
              <a:t>, </a:t>
            </a:r>
          </a:p>
          <a:p>
            <a:pPr marL="457189" lvl="1" indent="0">
              <a:buNone/>
            </a:pPr>
            <a:r>
              <a:rPr lang="fr-FR" dirty="0">
                <a:latin typeface="+mj-lt"/>
              </a:rPr>
              <a:t>    dans le sens que les individus sélectionnés dans U</a:t>
            </a:r>
          </a:p>
          <a:p>
            <a:pPr marL="457189" lvl="1" indent="0">
              <a:buNone/>
            </a:pPr>
            <a:r>
              <a:rPr lang="fr-FR" dirty="0">
                <a:latin typeface="+mj-lt"/>
              </a:rPr>
              <a:t>    ont eu la même chance que tous les autres dans U.</a:t>
            </a:r>
          </a:p>
          <a:p>
            <a:pPr lvl="1"/>
            <a:r>
              <a:rPr lang="fr-FR" dirty="0">
                <a:latin typeface="+mj-lt"/>
              </a:rPr>
              <a:t>L’échantillon S est un </a:t>
            </a:r>
            <a:r>
              <a:rPr lang="fr-FR" u="sng" dirty="0">
                <a:latin typeface="+mj-lt"/>
              </a:rPr>
              <a:t>échantillon représentatif</a:t>
            </a:r>
          </a:p>
          <a:p>
            <a:pPr marL="457189" lvl="1" indent="0">
              <a:buNone/>
            </a:pPr>
            <a:r>
              <a:rPr lang="fr-FR" dirty="0">
                <a:latin typeface="+mj-lt"/>
              </a:rPr>
              <a:t>    il représente une image réaliste de la population.</a:t>
            </a:r>
          </a:p>
          <a:p>
            <a:pPr marL="457189" lvl="1" indent="0">
              <a:buNone/>
            </a:pP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L’</a:t>
            </a:r>
            <a:r>
              <a:rPr lang="fr-FR" i="1" u="sng" dirty="0">
                <a:latin typeface="+mj-lt"/>
              </a:rPr>
              <a:t>inférence statistique</a:t>
            </a:r>
            <a:r>
              <a:rPr lang="fr-FR" dirty="0">
                <a:latin typeface="+mj-lt"/>
              </a:rPr>
              <a:t> est le domaine des statistiques qui permet d’établir des faits concernant la population à partir des résultats obtenus en étudiant seulement l’échantillon S = (x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pPr lvl="1"/>
            <a:r>
              <a:rPr lang="fr-FR" dirty="0">
                <a:latin typeface="+mj-lt"/>
              </a:rPr>
              <a:t>Exemple: quelle est la moyenne ou la variance d’une caractéristique dans U ?</a:t>
            </a:r>
          </a:p>
          <a:p>
            <a:pPr lvl="1"/>
            <a:r>
              <a:rPr lang="fr-FR" dirty="0">
                <a:latin typeface="+mj-lt"/>
              </a:rPr>
              <a:t>Exemple: quelle est la proportion de succès d’un événement dans U ?</a:t>
            </a: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43BAEA08-867A-4C8F-8966-62841F462F8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A2A382-DA7E-3121-6EBC-9D062F1F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79" y="651510"/>
            <a:ext cx="3789681" cy="24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Inférence à partir d’un échantillon: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657849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Hypothèse: l’échantillon de données provient d’une population U</a:t>
            </a:r>
            <a:endParaRPr lang="fr-FR" u="sng" dirty="0">
              <a:latin typeface="+mj-lt"/>
            </a:endParaRPr>
          </a:p>
          <a:p>
            <a:r>
              <a:rPr lang="fr-FR" dirty="0">
                <a:latin typeface="+mj-lt"/>
              </a:rPr>
              <a:t>Population inconnue dispose certaines caractéristiques modélisables</a:t>
            </a:r>
          </a:p>
          <a:p>
            <a:r>
              <a:rPr lang="fr-FR" dirty="0">
                <a:latin typeface="+mj-lt"/>
              </a:rPr>
              <a:t>Echantillon connu ensemble des observations disponibles S = (x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pPr marL="457189" lvl="1" indent="0">
              <a:buNone/>
            </a:pP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Exemple de question posée</a:t>
            </a:r>
          </a:p>
          <a:p>
            <a:pPr lvl="1"/>
            <a:r>
              <a:rPr lang="fr-FR" b="1" dirty="0">
                <a:solidFill>
                  <a:schemeClr val="accent5"/>
                </a:solidFill>
                <a:latin typeface="+mj-lt"/>
              </a:rPr>
              <a:t>Estimer</a:t>
            </a:r>
            <a:r>
              <a:rPr lang="fr-FR" dirty="0">
                <a:latin typeface="+mj-lt"/>
              </a:rPr>
              <a:t> une caractéristique de la pop. U</a:t>
            </a:r>
          </a:p>
          <a:p>
            <a:pPr lvl="2"/>
            <a:r>
              <a:rPr lang="fr-FR" dirty="0">
                <a:latin typeface="+mj-lt"/>
              </a:rPr>
              <a:t>Quelle est la puissance moyenne des voitures </a:t>
            </a:r>
          </a:p>
          <a:p>
            <a:pPr marL="914377" lvl="2" indent="0">
              <a:buNone/>
            </a:pPr>
            <a:r>
              <a:rPr lang="fr-FR" dirty="0">
                <a:latin typeface="+mj-lt"/>
              </a:rPr>
              <a:t>dans l’ensemble de la population U (inconnue)</a:t>
            </a:r>
          </a:p>
          <a:p>
            <a:pPr lvl="2"/>
            <a:r>
              <a:rPr lang="fr-FR" dirty="0">
                <a:latin typeface="+mj-lt"/>
              </a:rPr>
              <a:t>Quelle est la proportion de voit. ayant 5 vitesses</a:t>
            </a:r>
          </a:p>
          <a:p>
            <a:pPr marL="914377" lvl="2" indent="0">
              <a:buNone/>
            </a:pPr>
            <a:r>
              <a:rPr lang="fr-FR" dirty="0">
                <a:latin typeface="+mj-lt"/>
              </a:rPr>
              <a:t>dans l’ensemble de la population U (inconnue)</a:t>
            </a:r>
          </a:p>
          <a:p>
            <a:pPr lvl="1"/>
            <a:r>
              <a:rPr lang="fr-FR" b="1" dirty="0">
                <a:solidFill>
                  <a:schemeClr val="accent5"/>
                </a:solidFill>
                <a:latin typeface="+mj-lt"/>
              </a:rPr>
              <a:t>Tester</a:t>
            </a:r>
            <a:r>
              <a:rPr lang="fr-FR" dirty="0">
                <a:latin typeface="+mj-lt"/>
              </a:rPr>
              <a:t> une hypothèse sur la caractéristique</a:t>
            </a:r>
          </a:p>
          <a:p>
            <a:pPr lvl="2"/>
            <a:r>
              <a:rPr lang="fr-FR" dirty="0">
                <a:latin typeface="+mj-lt"/>
              </a:rPr>
              <a:t>La puissance moyenne est-elle 120 chevaux ?</a:t>
            </a:r>
          </a:p>
          <a:p>
            <a:pPr lvl="2"/>
            <a:r>
              <a:rPr lang="fr-FR" dirty="0">
                <a:latin typeface="+mj-lt"/>
              </a:rPr>
              <a:t>La proportion de 5 vitesses est-elle 70% ?</a:t>
            </a:r>
          </a:p>
        </p:txBody>
      </p:sp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43BAEA08-867A-4C8F-8966-62841F462F8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9A8F526-D8C7-40D2-371E-135A1887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54975"/>
              </p:ext>
            </p:extLst>
          </p:nvPr>
        </p:nvGraphicFramePr>
        <p:xfrm>
          <a:off x="7723700" y="1773227"/>
          <a:ext cx="4078834" cy="4240929"/>
        </p:xfrm>
        <a:graphic>
          <a:graphicData uri="http://schemas.openxmlformats.org/drawingml/2006/table">
            <a:tbl>
              <a:tblPr/>
              <a:tblGrid>
                <a:gridCol w="903969">
                  <a:extLst>
                    <a:ext uri="{9D8B030D-6E8A-4147-A177-3AD203B41FA5}">
                      <a16:colId xmlns:a16="http://schemas.microsoft.com/office/drawing/2014/main" val="4263016303"/>
                    </a:ext>
                  </a:extLst>
                </a:gridCol>
                <a:gridCol w="386161">
                  <a:extLst>
                    <a:ext uri="{9D8B030D-6E8A-4147-A177-3AD203B41FA5}">
                      <a16:colId xmlns:a16="http://schemas.microsoft.com/office/drawing/2014/main" val="2840793047"/>
                    </a:ext>
                  </a:extLst>
                </a:gridCol>
                <a:gridCol w="236963">
                  <a:extLst>
                    <a:ext uri="{9D8B030D-6E8A-4147-A177-3AD203B41FA5}">
                      <a16:colId xmlns:a16="http://schemas.microsoft.com/office/drawing/2014/main" val="336105673"/>
                    </a:ext>
                  </a:extLst>
                </a:gridCol>
                <a:gridCol w="368608">
                  <a:extLst>
                    <a:ext uri="{9D8B030D-6E8A-4147-A177-3AD203B41FA5}">
                      <a16:colId xmlns:a16="http://schemas.microsoft.com/office/drawing/2014/main" val="439009443"/>
                    </a:ext>
                  </a:extLst>
                </a:gridCol>
                <a:gridCol w="250433">
                  <a:extLst>
                    <a:ext uri="{9D8B030D-6E8A-4147-A177-3AD203B41FA5}">
                      <a16:colId xmlns:a16="http://schemas.microsoft.com/office/drawing/2014/main" val="2949721474"/>
                    </a:ext>
                  </a:extLst>
                </a:gridCol>
                <a:gridCol w="289317">
                  <a:extLst>
                    <a:ext uri="{9D8B030D-6E8A-4147-A177-3AD203B41FA5}">
                      <a16:colId xmlns:a16="http://schemas.microsoft.com/office/drawing/2014/main" val="1034400630"/>
                    </a:ext>
                  </a:extLst>
                </a:gridCol>
                <a:gridCol w="359832">
                  <a:extLst>
                    <a:ext uri="{9D8B030D-6E8A-4147-A177-3AD203B41FA5}">
                      <a16:colId xmlns:a16="http://schemas.microsoft.com/office/drawing/2014/main" val="2063481169"/>
                    </a:ext>
                  </a:extLst>
                </a:gridCol>
                <a:gridCol w="333503">
                  <a:extLst>
                    <a:ext uri="{9D8B030D-6E8A-4147-A177-3AD203B41FA5}">
                      <a16:colId xmlns:a16="http://schemas.microsoft.com/office/drawing/2014/main" val="1787838019"/>
                    </a:ext>
                  </a:extLst>
                </a:gridCol>
                <a:gridCol w="193081">
                  <a:extLst>
                    <a:ext uri="{9D8B030D-6E8A-4147-A177-3AD203B41FA5}">
                      <a16:colId xmlns:a16="http://schemas.microsoft.com/office/drawing/2014/main" val="3779233470"/>
                    </a:ext>
                  </a:extLst>
                </a:gridCol>
                <a:gridCol w="219411">
                  <a:extLst>
                    <a:ext uri="{9D8B030D-6E8A-4147-A177-3AD203B41FA5}">
                      <a16:colId xmlns:a16="http://schemas.microsoft.com/office/drawing/2014/main" val="2010005277"/>
                    </a:ext>
                  </a:extLst>
                </a:gridCol>
                <a:gridCol w="280845">
                  <a:extLst>
                    <a:ext uri="{9D8B030D-6E8A-4147-A177-3AD203B41FA5}">
                      <a16:colId xmlns:a16="http://schemas.microsoft.com/office/drawing/2014/main" val="3240898697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4062140814"/>
                    </a:ext>
                  </a:extLst>
                </a:gridCol>
              </a:tblGrid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rownames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52521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53897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 Wag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355526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Datsun 710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98808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4 Drive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06763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Sportabout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20068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Valiant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01970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Duster 360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93719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240D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61455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6333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90312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3622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68577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444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0433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 Fleetwood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24407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Continental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19489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Imperial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04986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128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2398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4425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Corolla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13629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79145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 Challenger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69920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 Javelin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097835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 Z28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50997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Firebird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4383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X1-9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78339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 914-2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18616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Lotus Europa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6937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Pantera 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16454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 Dino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84608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 Bora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8523"/>
                  </a:ext>
                </a:extLst>
              </a:tr>
              <a:tr h="12360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 142E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3859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B6F7D39C-DF19-39B9-C907-934F4AEB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Inférence à partir d’un échantillon: comment?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4321"/>
                <a:ext cx="10515600" cy="5657849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Hypothèse: l’échantillon de données provient d’une population U</a:t>
                </a:r>
                <a:endParaRPr lang="fr-FR" u="sng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Population inconnue dispose certaines caractéristiques modélisables</a:t>
                </a:r>
              </a:p>
              <a:p>
                <a:r>
                  <a:rPr lang="fr-FR" dirty="0">
                    <a:latin typeface="+mj-lt"/>
                  </a:rPr>
                  <a:t>Echantillon connu ensemble des observations disponibles S = 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</a:t>
                </a: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Solution:</a:t>
                </a:r>
              </a:p>
              <a:p>
                <a:pPr lvl="1"/>
                <a:r>
                  <a:rPr lang="fr-FR" dirty="0">
                    <a:latin typeface="+mj-lt"/>
                  </a:rPr>
                  <a:t>Calcul de la statistique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= g(x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</a:t>
                </a:r>
              </a:p>
              <a:p>
                <a:pPr lvl="2"/>
                <a:r>
                  <a:rPr lang="fr-FR" dirty="0">
                    <a:latin typeface="+mj-lt"/>
                  </a:rPr>
                  <a:t>La moyenne inconnue de la population est remplacée par la moyenne de l’échantillon !</a:t>
                </a:r>
              </a:p>
              <a:p>
                <a:pPr lvl="2"/>
                <a:r>
                  <a:rPr lang="fr-FR" dirty="0">
                    <a:latin typeface="+mj-lt"/>
                  </a:rPr>
                  <a:t>La variance inconnue de la population est remplacée par la variance de l’échantillon !</a:t>
                </a:r>
              </a:p>
              <a:p>
                <a:pPr lvl="2"/>
                <a:r>
                  <a:rPr lang="fr-FR" dirty="0">
                    <a:latin typeface="+mj-lt"/>
                  </a:rPr>
                  <a:t>La proportion inconnue de la population est remplacée par la proportion de l’échantillon !</a:t>
                </a:r>
              </a:p>
              <a:p>
                <a:pPr lvl="1"/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Calcul d’un intervalle I</a:t>
                </a:r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= [min, max] tel que 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+mj-lt"/>
                  </a:rPr>
                  <a:t> est dans I</a:t>
                </a:r>
                <a:r>
                  <a:rPr lang="fr-FR" baseline="-25000" dirty="0">
                    <a:latin typeface="+mj-lt"/>
                  </a:rPr>
                  <a:t>n</a:t>
                </a:r>
              </a:p>
              <a:p>
                <a:pPr lvl="2"/>
                <a:r>
                  <a:rPr lang="fr-FR" dirty="0">
                    <a:latin typeface="+mj-lt"/>
                  </a:rPr>
                  <a:t>l’hypothèse sur la population U et la loi de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conduit à trouver la loi de 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= g(X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 </a:t>
                </a:r>
              </a:p>
              <a:p>
                <a:pPr lvl="2"/>
                <a:r>
                  <a:rPr lang="fr-FR" dirty="0">
                    <a:latin typeface="+mj-lt"/>
                  </a:rPr>
                  <a:t>Il est déduit un encadrement du </a:t>
                </a:r>
                <a:r>
                  <a:rPr lang="fr-FR" u="sng" dirty="0">
                    <a:latin typeface="+mj-lt"/>
                  </a:rPr>
                  <a:t>vrai paramètre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u="sng" dirty="0">
                    <a:latin typeface="+mj-lt"/>
                  </a:rPr>
                  <a:t> inconnu </a:t>
                </a:r>
                <a:r>
                  <a:rPr lang="fr-FR" dirty="0">
                    <a:latin typeface="+mj-lt"/>
                  </a:rPr>
                  <a:t>à partir d’hypothèses sur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600" baseline="-25000" dirty="0"/>
                  <a:t>n</a:t>
                </a:r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4321"/>
                <a:ext cx="10515600" cy="5657849"/>
              </a:xfrm>
              <a:blipFill>
                <a:blip r:embed="rId3"/>
                <a:stretch>
                  <a:fillRect l="-1043" t="-1724" r="-1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1">
            <a:extLst>
              <a:ext uri="{FF2B5EF4-FFF2-40B4-BE49-F238E27FC236}">
                <a16:creationId xmlns:a16="http://schemas.microsoft.com/office/drawing/2014/main" id="{43BAEA08-867A-4C8F-8966-62841F462F8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A2A382-DA7E-3121-6EBC-9D062F1F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à partir de l’échantillon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(distribution connue, paramètres inconnus)</a:t>
                </a: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Une </a:t>
                </a:r>
                <a:r>
                  <a:rPr lang="fr-FR" u="sng" dirty="0">
                    <a:latin typeface="+mj-lt"/>
                  </a:rPr>
                  <a:t>statistique d’échantillonnage</a:t>
                </a:r>
                <a:r>
                  <a:rPr lang="fr-FR" dirty="0">
                    <a:latin typeface="+mj-lt"/>
                  </a:rPr>
                  <a:t> ou </a:t>
                </a:r>
                <a:r>
                  <a:rPr lang="fr-FR" u="sng" dirty="0">
                    <a:latin typeface="+mj-lt"/>
                  </a:rPr>
                  <a:t>statistique</a:t>
                </a:r>
                <a:r>
                  <a:rPr lang="fr-FR" dirty="0">
                    <a:latin typeface="+mj-lt"/>
                  </a:rPr>
                  <a:t> est quantité calculée à partir des variables aléatoires, il s’agit d’une fonction des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		</a:t>
                </a:r>
                <a:r>
                  <a:rPr lang="el-GR" dirty="0">
                    <a:latin typeface="+mj-lt"/>
                  </a:rPr>
                  <a:t> 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= g(X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                 Estimateur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A cette statistique correspond la valeur correspondant à l’échantillon observée, pour l’ensemble des observations disponibles: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		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= g(x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                   Estimation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 r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ED817-657C-4E4B-AC91-6C2A64BE3E81}"/>
              </a:ext>
            </a:extLst>
          </p:cNvPr>
          <p:cNvCxnSpPr>
            <a:cxnSpLocks/>
          </p:cNvCxnSpPr>
          <p:nvPr/>
        </p:nvCxnSpPr>
        <p:spPr>
          <a:xfrm>
            <a:off x="676277" y="19335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85CD06-7655-0F0E-4C20-4EFDA118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2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à partir de l’échantillon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(distribution connue, paramètres inconnus)</a:t>
                </a: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Une </a:t>
                </a:r>
                <a:r>
                  <a:rPr lang="fr-FR" u="sng" dirty="0">
                    <a:latin typeface="+mj-lt"/>
                  </a:rPr>
                  <a:t>statistique d’échantillonnage</a:t>
                </a:r>
                <a:r>
                  <a:rPr lang="fr-FR" dirty="0">
                    <a:latin typeface="+mj-lt"/>
                  </a:rPr>
                  <a:t> ou </a:t>
                </a:r>
                <a:r>
                  <a:rPr lang="fr-FR" u="sng" dirty="0">
                    <a:latin typeface="+mj-lt"/>
                  </a:rPr>
                  <a:t>statistique</a:t>
                </a:r>
                <a:r>
                  <a:rPr lang="fr-FR" dirty="0">
                    <a:latin typeface="+mj-lt"/>
                  </a:rPr>
                  <a:t> est quantité calculée à partir des variables aléatoires, il s’agit d’une fonction des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		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aseline="-25000" dirty="0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= g(X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)                 Estimateur de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+mj-lt"/>
                  </a:rPr>
                  <a:t> inconnu.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Biais et variance de l’estimateur de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sont des propriétés essentielles</a:t>
                </a:r>
              </a:p>
              <a:p>
                <a:pPr lvl="1"/>
                <a:r>
                  <a:rPr lang="fr-FR" dirty="0">
                    <a:latin typeface="+mj-lt"/>
                  </a:rPr>
                  <a:t>Bais         : B(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baseline="-25000" dirty="0"/>
                  <a:t>n</a:t>
                </a:r>
                <a:r>
                  <a:rPr lang="fr-FR" dirty="0">
                    <a:latin typeface="+mj-lt"/>
                  </a:rPr>
                  <a:t>) =</a:t>
                </a:r>
                <a:r>
                  <a:rPr lang="fr-FR" sz="2000" dirty="0"/>
                  <a:t>E[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baseline="-25000" dirty="0"/>
                  <a:t>n</a:t>
                </a:r>
                <a:r>
                  <a:rPr lang="fr-FR" sz="2000" dirty="0"/>
                  <a:t>] –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+mj-lt"/>
                  </a:rPr>
                  <a:t> </a:t>
                </a:r>
              </a:p>
              <a:p>
                <a:pPr lvl="1"/>
                <a:r>
                  <a:rPr lang="fr-FR" dirty="0">
                    <a:latin typeface="+mj-lt"/>
                  </a:rPr>
                  <a:t>Variance : V(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baseline="-25000" dirty="0"/>
                  <a:t>n</a:t>
                </a:r>
                <a:r>
                  <a:rPr lang="fr-FR" dirty="0">
                    <a:latin typeface="+mj-lt"/>
                  </a:rPr>
                  <a:t>)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E</m:t>
                    </m:r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(</m:t>
                    </m:r>
                    <m:sSubSup>
                      <m:sSub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)</m:t>
                    </m:r>
                    <m:r>
                      <m:rPr>
                        <m:nor/>
                      </m:rPr>
                      <a:rPr lang="fr-FR" b="0" i="0" dirty="0" smtClean="0">
                        <a:latin typeface="+mj-lt"/>
                      </a:rPr>
                      <m:t>−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fr-FR" b="0" i="0" dirty="0" smtClean="0">
                            <a:latin typeface="+mj-lt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fr-FR" dirty="0">
                            <a:latin typeface="+mj-lt"/>
                          </a:rPr>
                          <m:t>(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latin typeface="+mj-l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fr-FR" dirty="0">
                            <a:latin typeface="+mj-lt"/>
                          </a:rPr>
                          <m:t>)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>
                  <a:latin typeface="+mj-lt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 r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ED817-657C-4E4B-AC91-6C2A64BE3E81}"/>
              </a:ext>
            </a:extLst>
          </p:cNvPr>
          <p:cNvCxnSpPr>
            <a:cxnSpLocks/>
          </p:cNvCxnSpPr>
          <p:nvPr/>
        </p:nvCxnSpPr>
        <p:spPr>
          <a:xfrm>
            <a:off x="676277" y="19335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885CD06-7655-0F0E-4C20-4EFDA118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4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sur échantillon: moyenne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(distribution connue, paramètres inconnus)</a:t>
                </a: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N(m,</a:t>
                </a:r>
                <a:r>
                  <a:rPr lang="el-GR" dirty="0">
                    <a:latin typeface="+mj-lt"/>
                  </a:rPr>
                  <a:t> σ</a:t>
                </a:r>
                <a:r>
                  <a:rPr lang="fr-FR" dirty="0">
                    <a:latin typeface="+mj-lt"/>
                  </a:rPr>
                  <a:t>) donc E[X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] = m et V[X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]=</a:t>
                </a:r>
                <a:r>
                  <a:rPr lang="el-GR" dirty="0">
                    <a:latin typeface="+mj-lt"/>
                  </a:rPr>
                  <a:t>σ</a:t>
                </a:r>
                <a:r>
                  <a:rPr lang="fr-FR" baseline="30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Estimateur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4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de la moyenne 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                                                        (et 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) 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  <a:latin typeface="+mj-lt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 donc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latin typeface="+mj-lt"/>
                  </a:rPr>
                  <a:t> m et V[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            (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réalisation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)</a:t>
                </a:r>
              </a:p>
              <a:p>
                <a:pPr lvl="1"/>
                <a:r>
                  <a:rPr lang="fr-FR" dirty="0">
                    <a:latin typeface="+mj-lt"/>
                  </a:rPr>
                  <a:t>Cette statistique est effectivement de loi connue dépendant de celle des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ED817-657C-4E4B-AC91-6C2A64BE3E81}"/>
              </a:ext>
            </a:extLst>
          </p:cNvPr>
          <p:cNvCxnSpPr>
            <a:cxnSpLocks/>
          </p:cNvCxnSpPr>
          <p:nvPr/>
        </p:nvCxnSpPr>
        <p:spPr>
          <a:xfrm>
            <a:off x="676277" y="19335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9D5A7-A742-4690-95E4-EA606A66CE5F}"/>
              </a:ext>
            </a:extLst>
          </p:cNvPr>
          <p:cNvSpPr/>
          <p:nvPr/>
        </p:nvSpPr>
        <p:spPr>
          <a:xfrm>
            <a:off x="1571625" y="3790950"/>
            <a:ext cx="2400300" cy="628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6AF30ED-E338-4719-892D-81FA2450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6" y="1130787"/>
            <a:ext cx="11740617" cy="5557532"/>
          </a:xfrm>
        </p:spPr>
        <p:txBody>
          <a:bodyPr>
            <a:noAutofit/>
          </a:bodyPr>
          <a:lstStyle/>
          <a:p>
            <a:r>
              <a:rPr lang="fr-FR" dirty="0">
                <a:latin typeface="+mj-lt"/>
              </a:rPr>
              <a:t>Rappels du modèle paramétrique</a:t>
            </a:r>
          </a:p>
          <a:p>
            <a:r>
              <a:rPr lang="fr-FR" dirty="0">
                <a:latin typeface="+mj-lt"/>
              </a:rPr>
              <a:t>Test sur un ou deux échantillons de loi de Gauss (normale/gaussienne)</a:t>
            </a:r>
          </a:p>
          <a:p>
            <a:r>
              <a:rPr lang="fr-FR" dirty="0">
                <a:latin typeface="+mj-lt"/>
              </a:rPr>
              <a:t>Test sur un ou deux échantillons de distribution de Bernoulli (binaire)</a:t>
            </a:r>
          </a:p>
          <a:p>
            <a:r>
              <a:rPr lang="fr-FR" dirty="0">
                <a:latin typeface="+mj-lt"/>
              </a:rPr>
              <a:t>Test pour la régressions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6" y="169683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 err="1"/>
              <a:t>Partie</a:t>
            </a:r>
            <a:r>
              <a:rPr lang="en-IN" b="1" dirty="0"/>
              <a:t> Test </a:t>
            </a:r>
            <a:r>
              <a:rPr lang="en-IN" b="1" dirty="0" err="1"/>
              <a:t>Statistiques</a:t>
            </a:r>
            <a:endParaRPr lang="en-IN" b="1" dirty="0"/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CBDC82B7-64F5-4A10-9334-33A4DFDD1E57}"/>
              </a:ext>
            </a:extLst>
          </p:cNvPr>
          <p:cNvSpPr txBox="1">
            <a:spLocks/>
          </p:cNvSpPr>
          <p:nvPr/>
        </p:nvSpPr>
        <p:spPr>
          <a:xfrm>
            <a:off x="11589177" y="5727215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9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1"/>
    </mc:Choice>
    <mc:Fallback xmlns="">
      <p:transition spd="slow" advTm="433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sur échantillon: moyenne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(distribution connue, paramètres inconnus)</a:t>
                </a: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Preuve que 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N(m,</a:t>
                </a:r>
                <a:r>
                  <a:rPr lang="el-GR" dirty="0">
                    <a:latin typeface="+mj-lt"/>
                  </a:rPr>
                  <a:t> σ</a:t>
                </a:r>
                <a:r>
                  <a:rPr lang="fr-FR" dirty="0">
                    <a:latin typeface="+mj-lt"/>
                  </a:rPr>
                  <a:t>)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  <a:latin typeface="+mj-lt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</a:t>
                </a:r>
              </a:p>
              <a:p>
                <a:pPr lvl="1"/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=m</a:t>
                </a:r>
              </a:p>
              <a:p>
                <a:pPr lvl="1"/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V[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l-GR" dirty="0">
                            <a:latin typeface="+mj-lt"/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30000" dirty="0">
                            <a:latin typeface="+mj-lt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σ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dirty="0">
                  <a:latin typeface="+mj-lt"/>
                </a:endParaRPr>
              </a:p>
              <a:p>
                <a:pPr lvl="1"/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Une combinaison de lois normales reste une loi normale (admis).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ED817-657C-4E4B-AC91-6C2A64BE3E81}"/>
              </a:ext>
            </a:extLst>
          </p:cNvPr>
          <p:cNvCxnSpPr>
            <a:cxnSpLocks/>
          </p:cNvCxnSpPr>
          <p:nvPr/>
        </p:nvCxnSpPr>
        <p:spPr>
          <a:xfrm>
            <a:off x="676277" y="19335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E18341-EEBE-42DB-84E0-F9A735FB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6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Statistique calculée sur échantillon: variance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      Modèle   : </a:t>
                </a:r>
                <a:r>
                  <a:rPr lang="fr-FR" dirty="0" err="1">
                    <a:latin typeface="+mj-lt"/>
                  </a:rPr>
                  <a:t>v.a</a:t>
                </a:r>
                <a:r>
                  <a:rPr lang="fr-FR" dirty="0">
                    <a:latin typeface="+mj-lt"/>
                  </a:rPr>
                  <a:t>.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Si </a:t>
                </a:r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) = </a:t>
                </a:r>
                <a14:m>
                  <m:oMath xmlns:m="http://schemas.openxmlformats.org/officeDocument/2006/math">
                    <m:r>
                      <a:rPr lang="fr-FR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est non biaisé, </a:t>
                </a:r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)=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, mais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est biaisé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 r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911DD6E-3A6F-487C-8987-26B7E6BB06C2}"/>
              </a:ext>
            </a:extLst>
          </p:cNvPr>
          <p:cNvCxnSpPr>
            <a:cxnSpLocks/>
          </p:cNvCxnSpPr>
          <p:nvPr/>
        </p:nvCxnSpPr>
        <p:spPr>
          <a:xfrm>
            <a:off x="700087" y="14382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F8CE6446-0BF3-49C0-BD60-BDACF6A8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00" y="4953910"/>
            <a:ext cx="5493177" cy="4869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0AFBDE8-FCA6-47C1-B891-803E26AB4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78" y="1597732"/>
            <a:ext cx="5150056" cy="29402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CCE9C62-29BD-4E23-BF59-846169025DC6}"/>
              </a:ext>
            </a:extLst>
          </p:cNvPr>
          <p:cNvSpPr txBox="1"/>
          <p:nvPr/>
        </p:nvSpPr>
        <p:spPr>
          <a:xfrm>
            <a:off x="5331876" y="4544736"/>
            <a:ext cx="222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Source: Wikipédia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142DB75-70D7-47C6-8119-C51BAE606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23" y="1597732"/>
            <a:ext cx="5493176" cy="28321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1C451D-816C-45D2-8F9A-B19D2E1F9067}"/>
              </a:ext>
            </a:extLst>
          </p:cNvPr>
          <p:cNvSpPr/>
          <p:nvPr/>
        </p:nvSpPr>
        <p:spPr>
          <a:xfrm>
            <a:off x="602823" y="1608043"/>
            <a:ext cx="2216577" cy="46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FE19B0A-40B2-4688-B895-B08E549BF7AC}"/>
              </a:ext>
            </a:extLst>
          </p:cNvPr>
          <p:cNvCxnSpPr>
            <a:cxnSpLocks/>
          </p:cNvCxnSpPr>
          <p:nvPr/>
        </p:nvCxnSpPr>
        <p:spPr>
          <a:xfrm>
            <a:off x="2819400" y="2109126"/>
            <a:ext cx="4286250" cy="199614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D2CF5E2-17E4-4541-B7A6-5F3613E44D1C}"/>
              </a:ext>
            </a:extLst>
          </p:cNvPr>
          <p:cNvSpPr/>
          <p:nvPr/>
        </p:nvSpPr>
        <p:spPr>
          <a:xfrm>
            <a:off x="7100888" y="4107341"/>
            <a:ext cx="3290887" cy="430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11A745-EF07-4E02-9466-DBEE9D8FABE6}"/>
              </a:ext>
            </a:extLst>
          </p:cNvPr>
          <p:cNvSpPr/>
          <p:nvPr/>
        </p:nvSpPr>
        <p:spPr>
          <a:xfrm>
            <a:off x="8258175" y="781050"/>
            <a:ext cx="2819400" cy="657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9113FA0-9500-4E55-80A0-91188B377C48}"/>
              </a:ext>
            </a:extLst>
          </p:cNvPr>
          <p:cNvCxnSpPr>
            <a:cxnSpLocks/>
          </p:cNvCxnSpPr>
          <p:nvPr/>
        </p:nvCxnSpPr>
        <p:spPr>
          <a:xfrm flipH="1">
            <a:off x="2790824" y="1425574"/>
            <a:ext cx="5438776" cy="18246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376DB-C1CD-465C-8D6E-441ADDBB730A}"/>
              </a:ext>
            </a:extLst>
          </p:cNvPr>
          <p:cNvSpPr/>
          <p:nvPr/>
        </p:nvSpPr>
        <p:spPr>
          <a:xfrm>
            <a:off x="359003" y="2046968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9BA240-9B7E-430A-A8C7-C8B532FF502D}"/>
              </a:ext>
            </a:extLst>
          </p:cNvPr>
          <p:cNvSpPr/>
          <p:nvPr/>
        </p:nvSpPr>
        <p:spPr>
          <a:xfrm>
            <a:off x="242299" y="4874225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9D1F1F-4A1C-441E-9FC5-0375D67B4653}"/>
              </a:ext>
            </a:extLst>
          </p:cNvPr>
          <p:cNvSpPr/>
          <p:nvPr/>
        </p:nvSpPr>
        <p:spPr>
          <a:xfrm>
            <a:off x="6443126" y="1785961"/>
            <a:ext cx="4187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3198435-AEE0-4BFF-90B9-DDEBB9F24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447" y="-262254"/>
            <a:ext cx="1450820" cy="11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Statistique calculée sur échantillon: variance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      Modèle   : </a:t>
                </a:r>
                <a:r>
                  <a:rPr lang="fr-FR" dirty="0" err="1">
                    <a:latin typeface="+mj-lt"/>
                  </a:rPr>
                  <a:t>v.a</a:t>
                </a:r>
                <a:r>
                  <a:rPr lang="fr-FR" dirty="0">
                    <a:latin typeface="+mj-lt"/>
                  </a:rPr>
                  <a:t>.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Si </a:t>
                </a:r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) = </a:t>
                </a:r>
                <a14:m>
                  <m:oMath xmlns:m="http://schemas.openxmlformats.org/officeDocument/2006/math">
                    <m:r>
                      <a:rPr lang="fr-FR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fr-FR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+mj-lt"/>
                  </a:rPr>
                  <a:t> sont non biaisé</a:t>
                </a:r>
                <a:r>
                  <a:rPr lang="fr-FR" dirty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+mj-lt"/>
                  </a:rPr>
                  <a:t> avec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FR" sz="2800" dirty="0">
                    <a:solidFill>
                      <a:schemeClr val="tx1"/>
                    </a:solidFill>
                    <a:latin typeface="+mj-lt"/>
                  </a:rPr>
                  <a:t> est non biaisé (version préférée dans la suite)</a:t>
                </a: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On vérifie facilement le non biais d’après le résultat précédent: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911DD6E-3A6F-487C-8987-26B7E6BB06C2}"/>
              </a:ext>
            </a:extLst>
          </p:cNvPr>
          <p:cNvCxnSpPr>
            <a:cxnSpLocks/>
          </p:cNvCxnSpPr>
          <p:nvPr/>
        </p:nvCxnSpPr>
        <p:spPr>
          <a:xfrm>
            <a:off x="700087" y="1438275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380994D1-38BE-44F6-AE50-ADD464407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182" y="-206559"/>
            <a:ext cx="1450820" cy="11880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903F4B-4EA9-4253-A062-1B7FADBA4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282" y="4326792"/>
            <a:ext cx="7428507" cy="12707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8E968D2-E1A5-4612-AB65-076D51B4AFB6}"/>
                  </a:ext>
                </a:extLst>
              </p:cNvPr>
              <p:cNvSpPr txBox="1"/>
              <p:nvPr/>
            </p:nvSpPr>
            <p:spPr>
              <a:xfrm>
                <a:off x="3770183" y="2247558"/>
                <a:ext cx="3411667" cy="7100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fr-F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fr-FR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fr-FR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8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98E968D2-E1A5-4612-AB65-076D51B4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83" y="2247558"/>
                <a:ext cx="3411667" cy="7100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22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sur échantillon: moyenne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N(m,</a:t>
                </a:r>
                <a:r>
                  <a:rPr lang="el-GR" dirty="0">
                    <a:latin typeface="+mj-lt"/>
                  </a:rPr>
                  <a:t> σ</a:t>
                </a:r>
                <a:r>
                  <a:rPr lang="fr-FR" dirty="0">
                    <a:latin typeface="+mj-lt"/>
                  </a:rPr>
                  <a:t>)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  <a:latin typeface="+mj-lt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 </a:t>
                </a:r>
              </a:p>
              <a:p>
                <a:r>
                  <a:rPr lang="fr-FR" dirty="0">
                    <a:latin typeface="+mj-lt"/>
                  </a:rPr>
                  <a:t>Graphiquement par exemple avec m=3 et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𝝈=1.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51EED1-A0EB-89D5-FC20-CEC8C6291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14292"/>
            <a:ext cx="1450820" cy="118808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25DB15-F5EE-432A-BA28-5E7AA143871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18" y="2792146"/>
            <a:ext cx="6144417" cy="28409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FCBD9D9-4457-481A-BA4D-1EF142C5E861}"/>
                  </a:ext>
                </a:extLst>
              </p:cNvPr>
              <p:cNvSpPr txBox="1"/>
              <p:nvPr/>
            </p:nvSpPr>
            <p:spPr>
              <a:xfrm>
                <a:off x="8134349" y="3601760"/>
                <a:ext cx="3454827" cy="1754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Lorsque la taille de l’échantillon augmente les valeurs des moyennes des échantillons se concentrent autour de la vraie moyenne si bien que pour n très grand on obtient finalement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=m.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FCBD9D9-4457-481A-BA4D-1EF142C5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349" y="3601760"/>
                <a:ext cx="3454827" cy="1754326"/>
              </a:xfrm>
              <a:prstGeom prst="rect">
                <a:avLst/>
              </a:prstGeom>
              <a:blipFill>
                <a:blip r:embed="rId6"/>
                <a:stretch>
                  <a:fillRect l="-1049" t="-1365" r="-2273" b="-3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B60065A-12AB-4C1A-8002-5A6F30C064EF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Statistique calculée sur échantillon: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B(p) donc E[X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] = p et V[X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]=p(1-p) </a:t>
                </a:r>
              </a:p>
              <a:p>
                <a:r>
                  <a:rPr lang="fr-FR" dirty="0">
                    <a:latin typeface="+mj-lt"/>
                  </a:rPr>
                  <a:t>Estimateur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de la proportion p                                (et 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i="1" dirty="0">
                  <a:latin typeface="+mj-lt"/>
                </a:endParaRPr>
              </a:p>
              <a:p>
                <a:pPr lvl="1"/>
                <a:endParaRPr lang="fr-FR" i="1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~</m:t>
                    </m:r>
                    <m:r>
                      <m:rPr>
                        <m:nor/>
                      </m:rPr>
                      <a:rPr lang="fr-FR" b="0" i="0" dirty="0" smtClean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fr-FR">
                                    <a:latin typeface="+mj-lt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FR">
                                    <a:latin typeface="+mj-lt"/>
                                  </a:rPr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fr-FR">
                                    <a:latin typeface="+mj-lt"/>
                                  </a:rPr>
                                  <m:t>p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fr-FR" dirty="0">
                    <a:latin typeface="+mj-lt"/>
                  </a:rPr>
                  <a:t> asymptot. pour </a:t>
                </a:r>
                <a:r>
                  <a:rPr lang="fr-FR" dirty="0" err="1">
                    <a:latin typeface="+mj-lt"/>
                  </a:rPr>
                  <a:t>np</a:t>
                </a:r>
                <a:r>
                  <a:rPr lang="fr-FR" dirty="0">
                    <a:latin typeface="+mj-lt"/>
                  </a:rPr>
                  <a:t>, </a:t>
                </a:r>
                <a:r>
                  <a:rPr lang="fr-FR" dirty="0" err="1">
                    <a:latin typeface="+mj-lt"/>
                  </a:rPr>
                  <a:t>nq</a:t>
                </a:r>
                <a:r>
                  <a:rPr lang="fr-FR" dirty="0">
                    <a:latin typeface="+mj-lt"/>
                  </a:rPr>
                  <a:t> ≥5 et n&gt;30     (</a:t>
                </a:r>
                <a:r>
                  <a:rPr lang="fr-FR" sz="2000" dirty="0">
                    <a:latin typeface="+mj-lt"/>
                  </a:rPr>
                  <a:t>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2000" dirty="0">
                    <a:latin typeface="+mj-lt"/>
                  </a:rPr>
                  <a:t> réalisation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).</a:t>
                </a:r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	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latin typeface="+mj-lt"/>
                  </a:rPr>
                  <a:t> p et V[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]=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dirty="0">
                  <a:latin typeface="+mj-lt"/>
                </a:endParaRPr>
              </a:p>
              <a:p>
                <a:pPr lvl="1"/>
                <a:r>
                  <a:rPr lang="fr-FR" dirty="0">
                    <a:latin typeface="+mj-lt"/>
                  </a:rPr>
                  <a:t>Cette statistique est effectivement de loi connue dépendant de celle des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 r="-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51EED1-A0EB-89D5-FC20-CEC8C6291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14292"/>
            <a:ext cx="1450820" cy="1188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75BDD9-ED46-48B1-A749-A5D163ECFE59}"/>
              </a:ext>
            </a:extLst>
          </p:cNvPr>
          <p:cNvSpPr/>
          <p:nvPr/>
        </p:nvSpPr>
        <p:spPr>
          <a:xfrm>
            <a:off x="1597025" y="2320638"/>
            <a:ext cx="2400300" cy="5606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C4140F-7B04-40B6-9207-354D0B658638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0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Statistique calculée sur échantillon: intervalles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Intervalle de confiance pour 1 moyenne obtenu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prstClr val="black"/>
                                </a:solidFill>
                                <a:latin typeface="+mj-lt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l-GR" sz="20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                                        avec probabilité 1-α.</a:t>
                </a:r>
              </a:p>
              <a:p>
                <a:r>
                  <a:rPr lang="fr-FR" dirty="0">
                    <a:latin typeface="+mj-lt"/>
                  </a:rPr>
                  <a:t>Intervalle de confiance pour 1 proportion obtenue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sz="2000" dirty="0">
                        <a:latin typeface="+mj-lt"/>
                      </a:rPr>
                      <m:t>~</m:t>
                    </m:r>
                    <m:r>
                      <m:rPr>
                        <m:nor/>
                      </m:rPr>
                      <a:rPr lang="fr-FR" sz="2000" b="0" i="0" dirty="0" smtClean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fr-FR" sz="200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FR" sz="200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fr-FR" sz="2000"/>
                                  <m:t>p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                                                             avec probabilité 1-α.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DEF0C5B-65FE-C8E4-E1A5-78B7BFBCD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403" y="2135317"/>
            <a:ext cx="3750219" cy="83501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3E54EE-EDD9-4A53-AAEA-25BACE468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403" y="3999686"/>
            <a:ext cx="3623188" cy="8125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EB3081-2CED-499D-8CD6-8995E39C4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0447" y="14292"/>
            <a:ext cx="1450820" cy="118808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E743CF4-A998-4CD3-BF3F-2D98C1EDD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038" y="2016766"/>
            <a:ext cx="1586962" cy="8763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4BD1256-036C-4178-9571-E6AACD7A0B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375" y="3906834"/>
            <a:ext cx="1586962" cy="876300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39D3361-8E08-4A9F-968B-E1B9FB7D7800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12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Statistique calculée sur échantillon: intervalles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Justification des intervalles vu précédemment</a:t>
                </a:r>
              </a:p>
              <a:p>
                <a:r>
                  <a:rPr lang="fr-FR" dirty="0">
                    <a:latin typeface="+mj-lt"/>
                  </a:rPr>
                  <a:t>Justification de la standardisation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fr-FR" dirty="0">
                    <a:latin typeface="+mj-lt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−µ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 statistique </a:t>
                </a:r>
                <a:r>
                  <a:rPr lang="fr-FR" dirty="0"/>
                  <a:t>standardisée.</a:t>
                </a: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−µ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fr-FR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−µ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fr-FR" dirty="0">
                    <a:latin typeface="+mj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−µ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D’où,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fr-FR" dirty="0">
                    <a:latin typeface="+mj-lt"/>
                  </a:rPr>
                  <a:t>, loi normale centré-réduite.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217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EB3081-2CED-499D-8CD6-8995E39C4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447" y="14292"/>
            <a:ext cx="1450820" cy="1188084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39D3361-8E08-4A9F-968B-E1B9FB7D7800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9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Statistique calculée sur échantillon: intervalles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  <a:endParaRPr lang="fr-FR" dirty="0"/>
              </a:p>
              <a:p>
                <a:r>
                  <a:rPr lang="fr-FR" dirty="0">
                    <a:latin typeface="+mj-lt"/>
                  </a:rPr>
                  <a:t>Exemple d’intervalle pour p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sz="2000" dirty="0">
                        <a:latin typeface="+mj-lt"/>
                      </a:rPr>
                      <m:t>~</m:t>
                    </m:r>
                    <m:r>
                      <m:rPr>
                        <m:nor/>
                      </m:rPr>
                      <a:rPr lang="fr-FR" sz="2000" b="0" i="0" dirty="0" smtClean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fr-FR" sz="200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FR" sz="2000"/>
                                  <m:t>(1−</m:t>
                                </m:r>
                                <m:r>
                                  <m:rPr>
                                    <m:nor/>
                                  </m:rPr>
                                  <a:rPr lang="fr-FR" sz="200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fr-FR" sz="2000"/>
                                  <m:t>)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fr-FR" sz="2000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fr-FR" dirty="0">
                    <a:latin typeface="+mj-lt"/>
                  </a:rPr>
                  <a:t>Reprenons la colonne </a:t>
                </a:r>
                <a:r>
                  <a:rPr lang="fr-FR" b="1" dirty="0">
                    <a:latin typeface="+mj-lt"/>
                  </a:rPr>
                  <a:t>vs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+mj-lt"/>
                  </a:rPr>
                  <a:t>0, 0, 1, 1, 0, 1, 0, 1, 1, 1, 1,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+mj-lt"/>
                  </a:rPr>
                  <a:t>0, 0, 0, 0, 0, 0, 1, 1, 1, 1, 0,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+mj-lt"/>
                  </a:rPr>
                  <a:t>0, 0, 0, 1, 0, 1, 0, 0, 0, 1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217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D3E54EE-EDD9-4A53-AAEA-25BACE46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238" y="2264234"/>
            <a:ext cx="3281525" cy="7359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EB3081-2CED-499D-8CD6-8995E39C4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447" y="14292"/>
            <a:ext cx="1450820" cy="118808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6272CA57-2FD7-4F18-B2FA-AF3CC5DE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47318"/>
              </p:ext>
            </p:extLst>
          </p:nvPr>
        </p:nvGraphicFramePr>
        <p:xfrm>
          <a:off x="8382000" y="1685054"/>
          <a:ext cx="3420534" cy="4617222"/>
        </p:xfrm>
        <a:graphic>
          <a:graphicData uri="http://schemas.openxmlformats.org/drawingml/2006/table">
            <a:tbl>
              <a:tblPr/>
              <a:tblGrid>
                <a:gridCol w="758074">
                  <a:extLst>
                    <a:ext uri="{9D8B030D-6E8A-4147-A177-3AD203B41FA5}">
                      <a16:colId xmlns:a16="http://schemas.microsoft.com/office/drawing/2014/main" val="4263016303"/>
                    </a:ext>
                  </a:extLst>
                </a:gridCol>
                <a:gridCol w="323837">
                  <a:extLst>
                    <a:ext uri="{9D8B030D-6E8A-4147-A177-3AD203B41FA5}">
                      <a16:colId xmlns:a16="http://schemas.microsoft.com/office/drawing/2014/main" val="2840793047"/>
                    </a:ext>
                  </a:extLst>
                </a:gridCol>
                <a:gridCol w="198718">
                  <a:extLst>
                    <a:ext uri="{9D8B030D-6E8A-4147-A177-3AD203B41FA5}">
                      <a16:colId xmlns:a16="http://schemas.microsoft.com/office/drawing/2014/main" val="336105673"/>
                    </a:ext>
                  </a:extLst>
                </a:gridCol>
                <a:gridCol w="309117">
                  <a:extLst>
                    <a:ext uri="{9D8B030D-6E8A-4147-A177-3AD203B41FA5}">
                      <a16:colId xmlns:a16="http://schemas.microsoft.com/office/drawing/2014/main" val="439009443"/>
                    </a:ext>
                  </a:extLst>
                </a:gridCol>
                <a:gridCol w="210014">
                  <a:extLst>
                    <a:ext uri="{9D8B030D-6E8A-4147-A177-3AD203B41FA5}">
                      <a16:colId xmlns:a16="http://schemas.microsoft.com/office/drawing/2014/main" val="2949721474"/>
                    </a:ext>
                  </a:extLst>
                </a:gridCol>
                <a:gridCol w="242623">
                  <a:extLst>
                    <a:ext uri="{9D8B030D-6E8A-4147-A177-3AD203B41FA5}">
                      <a16:colId xmlns:a16="http://schemas.microsoft.com/office/drawing/2014/main" val="1034400630"/>
                    </a:ext>
                  </a:extLst>
                </a:gridCol>
                <a:gridCol w="301757">
                  <a:extLst>
                    <a:ext uri="{9D8B030D-6E8A-4147-A177-3AD203B41FA5}">
                      <a16:colId xmlns:a16="http://schemas.microsoft.com/office/drawing/2014/main" val="2063481169"/>
                    </a:ext>
                  </a:extLst>
                </a:gridCol>
                <a:gridCol w="279678">
                  <a:extLst>
                    <a:ext uri="{9D8B030D-6E8A-4147-A177-3AD203B41FA5}">
                      <a16:colId xmlns:a16="http://schemas.microsoft.com/office/drawing/2014/main" val="1787838019"/>
                    </a:ext>
                  </a:extLst>
                </a:gridCol>
                <a:gridCol w="161918">
                  <a:extLst>
                    <a:ext uri="{9D8B030D-6E8A-4147-A177-3AD203B41FA5}">
                      <a16:colId xmlns:a16="http://schemas.microsoft.com/office/drawing/2014/main" val="3779233470"/>
                    </a:ext>
                  </a:extLst>
                </a:gridCol>
                <a:gridCol w="184000">
                  <a:extLst>
                    <a:ext uri="{9D8B030D-6E8A-4147-A177-3AD203B41FA5}">
                      <a16:colId xmlns:a16="http://schemas.microsoft.com/office/drawing/2014/main" val="2010005277"/>
                    </a:ext>
                  </a:extLst>
                </a:gridCol>
                <a:gridCol w="235518">
                  <a:extLst>
                    <a:ext uri="{9D8B030D-6E8A-4147-A177-3AD203B41FA5}">
                      <a16:colId xmlns:a16="http://schemas.microsoft.com/office/drawing/2014/main" val="3240898697"/>
                    </a:ext>
                  </a:extLst>
                </a:gridCol>
                <a:gridCol w="215280">
                  <a:extLst>
                    <a:ext uri="{9D8B030D-6E8A-4147-A177-3AD203B41FA5}">
                      <a16:colId xmlns:a16="http://schemas.microsoft.com/office/drawing/2014/main" val="4062140814"/>
                    </a:ext>
                  </a:extLst>
                </a:gridCol>
              </a:tblGrid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rownames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52521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53897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 Wag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355526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Datsun 710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98808"/>
                  </a:ext>
                </a:extLst>
              </a:tr>
              <a:tr h="13904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4 Drive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06763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Sportabout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20068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Valiant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01970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Duster 360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93719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240D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61455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6333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90312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3622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68577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444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0433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 Fleetwood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24407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Continental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19489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Imperial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04986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128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2398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4425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Corolla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13629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79145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 Challenger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69920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 Javelin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097835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 Z28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50997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Firebird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4383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X1-9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78339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 914-2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18616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Lotus Europa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6937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Pantera 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16454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 Dino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84608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 Bora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8523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 142E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38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F4205A0-6E60-48C8-8B34-54FF445E67E8}"/>
                  </a:ext>
                </a:extLst>
              </p:cNvPr>
              <p:cNvSpPr txBox="1"/>
              <p:nvPr/>
            </p:nvSpPr>
            <p:spPr>
              <a:xfrm>
                <a:off x="4589813" y="3744794"/>
                <a:ext cx="3624442" cy="20155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On calcule: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0,4375</m:t>
                    </m:r>
                  </m:oMath>
                </a14:m>
                <a:endParaRPr lang="fr-FR" dirty="0"/>
              </a:p>
              <a:p>
                <a:r>
                  <a:rPr lang="fr-FR" dirty="0"/>
                  <a:t>Donc la vraie proportion p est telle que p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fr-FR" dirty="0"/>
                  <a:t> [</a:t>
                </a:r>
                <a:r>
                  <a:rPr lang="fr-FR" dirty="0" err="1"/>
                  <a:t>I</a:t>
                </a:r>
                <a:r>
                  <a:rPr lang="fr-FR" baseline="-25000" dirty="0" err="1"/>
                  <a:t>min</a:t>
                </a:r>
                <a:r>
                  <a:rPr lang="fr-FR" dirty="0"/>
                  <a:t>, I</a:t>
                </a:r>
                <a:r>
                  <a:rPr lang="fr-FR" baseline="-25000" dirty="0"/>
                  <a:t>max</a:t>
                </a:r>
                <a:r>
                  <a:rPr lang="fr-FR" dirty="0"/>
                  <a:t>] avec proba 0,95: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−1.96</m:t>
                    </m:r>
                    <m:rad>
                      <m:radPr>
                        <m:degHide m:val="on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400" dirty="0">
                    <a:latin typeface="+mj-lt"/>
                  </a:rPr>
                  <a:t>0.27</a:t>
                </a:r>
              </a:p>
              <a:p>
                <a:endParaRPr lang="fr-FR" sz="1400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−1.96</m:t>
                    </m:r>
                    <m:rad>
                      <m:radPr>
                        <m:degHide m:val="on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400" dirty="0">
                    <a:latin typeface="+mj-lt"/>
                  </a:rPr>
                  <a:t>0.61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F4205A0-6E60-48C8-8B34-54FF445E6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13" y="3744794"/>
                <a:ext cx="3624442" cy="2015552"/>
              </a:xfrm>
              <a:prstGeom prst="rect">
                <a:avLst/>
              </a:prstGeom>
              <a:blipFill>
                <a:blip r:embed="rId6"/>
                <a:stretch>
                  <a:fillRect l="-1340" t="-1198"/>
                </a:stretch>
              </a:blipFill>
              <a:ln w="190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088AAD8-7C52-4E7B-89A6-A944416F231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5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Statistiques: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y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X</a:t>
            </a:r>
            <a:r>
              <a:rPr lang="fr-FR" baseline="-25000" dirty="0">
                <a:latin typeface="+mj-lt"/>
              </a:rPr>
              <a:t>n1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Y</a:t>
            </a:r>
            <a:r>
              <a:rPr lang="fr-FR" baseline="-25000" dirty="0">
                <a:latin typeface="+mj-lt"/>
              </a:rPr>
              <a:t>n2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.)</a:t>
            </a:r>
          </a:p>
          <a:p>
            <a:r>
              <a:rPr lang="fr-FR" dirty="0">
                <a:latin typeface="+mj-lt"/>
              </a:rPr>
              <a:t>Classiquement pour un ou deux échantillons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Cas 1 échantillon: Pour 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N(m,</a:t>
            </a:r>
            <a:r>
              <a:rPr lang="el-GR" dirty="0">
                <a:latin typeface="+mj-lt"/>
              </a:rPr>
              <a:t> σ</a:t>
            </a:r>
            <a:r>
              <a:rPr lang="fr-FR" dirty="0">
                <a:latin typeface="+mj-lt"/>
              </a:rPr>
              <a:t>) pour continu (sinon B(p) si proportion p)</a:t>
            </a:r>
          </a:p>
          <a:p>
            <a:pPr lvl="2"/>
            <a:r>
              <a:rPr lang="fr-FR" dirty="0">
                <a:latin typeface="+mj-lt"/>
              </a:rPr>
              <a:t>on veut tester /décider si m=µ pour µ un nombre donné</a:t>
            </a:r>
          </a:p>
          <a:p>
            <a:pPr lvl="2"/>
            <a:r>
              <a:rPr lang="fr-FR" dirty="0">
                <a:latin typeface="+mj-lt"/>
              </a:rPr>
              <a:t>Exemple:</a:t>
            </a:r>
          </a:p>
          <a:p>
            <a:pPr lvl="2"/>
            <a:r>
              <a:rPr lang="fr-FR" dirty="0">
                <a:latin typeface="+mj-lt"/>
              </a:rPr>
              <a:t>Quid du test pour une proportion p = µ ?</a:t>
            </a:r>
          </a:p>
          <a:p>
            <a:pPr lvl="1"/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Cas 2 échantillon: Pour 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x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x</a:t>
            </a:r>
            <a:r>
              <a:rPr lang="fr-FR" dirty="0">
                <a:latin typeface="+mj-lt"/>
              </a:rPr>
              <a:t>) et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</a:t>
            </a:r>
            <a:r>
              <a:rPr lang="fr-FR" dirty="0" err="1">
                <a:latin typeface="+mj-lt"/>
              </a:rPr>
              <a:t>m</a:t>
            </a:r>
            <a:r>
              <a:rPr lang="fr-FR" baseline="-25000" dirty="0" err="1">
                <a:latin typeface="+mj-lt"/>
              </a:rPr>
              <a:t>y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y</a:t>
            </a:r>
            <a:r>
              <a:rPr lang="fr-FR" dirty="0">
                <a:latin typeface="+mj-lt"/>
              </a:rPr>
              <a:t>) ou sinon B(p</a:t>
            </a:r>
            <a:r>
              <a:rPr lang="fr-FR" baseline="-25000" dirty="0">
                <a:latin typeface="+mj-lt"/>
              </a:rPr>
              <a:t>x</a:t>
            </a:r>
            <a:r>
              <a:rPr lang="fr-FR" dirty="0">
                <a:latin typeface="+mj-lt"/>
              </a:rPr>
              <a:t>), B(</a:t>
            </a:r>
            <a:r>
              <a:rPr lang="fr-FR" dirty="0" err="1">
                <a:latin typeface="+mj-lt"/>
              </a:rPr>
              <a:t>p</a:t>
            </a:r>
            <a:r>
              <a:rPr lang="fr-FR" baseline="-25000" dirty="0" err="1">
                <a:latin typeface="+mj-lt"/>
              </a:rPr>
              <a:t>y</a:t>
            </a:r>
            <a:r>
              <a:rPr lang="fr-FR" dirty="0">
                <a:latin typeface="+mj-lt"/>
              </a:rPr>
              <a:t>)</a:t>
            </a:r>
          </a:p>
          <a:p>
            <a:pPr lvl="2"/>
            <a:r>
              <a:rPr lang="fr-FR" dirty="0">
                <a:latin typeface="+mj-lt"/>
              </a:rPr>
              <a:t>on veut tester/décider si m</a:t>
            </a:r>
            <a:r>
              <a:rPr lang="fr-FR" baseline="-25000" dirty="0">
                <a:latin typeface="+mj-lt"/>
              </a:rPr>
              <a:t>x</a:t>
            </a:r>
            <a:r>
              <a:rPr lang="fr-FR" dirty="0">
                <a:latin typeface="+mj-lt"/>
              </a:rPr>
              <a:t>=</a:t>
            </a:r>
            <a:r>
              <a:rPr lang="fr-FR" dirty="0" err="1">
                <a:latin typeface="+mj-lt"/>
              </a:rPr>
              <a:t>m</a:t>
            </a:r>
            <a:r>
              <a:rPr lang="fr-FR" baseline="-25000" dirty="0" err="1">
                <a:latin typeface="+mj-lt"/>
              </a:rPr>
              <a:t>y</a:t>
            </a:r>
            <a:r>
              <a:rPr lang="fr-FR" dirty="0">
                <a:latin typeface="+mj-lt"/>
              </a:rPr>
              <a:t> pour µ un nombre donné</a:t>
            </a:r>
          </a:p>
          <a:p>
            <a:pPr lvl="2"/>
            <a:r>
              <a:rPr lang="fr-FR" dirty="0">
                <a:latin typeface="+mj-lt"/>
              </a:rPr>
              <a:t>Exemple:</a:t>
            </a:r>
          </a:p>
          <a:p>
            <a:pPr lvl="2"/>
            <a:r>
              <a:rPr lang="fr-FR" dirty="0">
                <a:latin typeface="+mj-lt"/>
              </a:rPr>
              <a:t>Quid du test pour deux proportions à comparer p</a:t>
            </a:r>
            <a:r>
              <a:rPr lang="fr-FR" baseline="-25000" dirty="0">
                <a:latin typeface="+mj-lt"/>
              </a:rPr>
              <a:t>x</a:t>
            </a:r>
            <a:r>
              <a:rPr lang="fr-FR" dirty="0">
                <a:latin typeface="+mj-lt"/>
              </a:rPr>
              <a:t> = </a:t>
            </a:r>
            <a:r>
              <a:rPr lang="fr-FR" dirty="0" err="1">
                <a:latin typeface="+mj-lt"/>
              </a:rPr>
              <a:t>p</a:t>
            </a:r>
            <a:r>
              <a:rPr lang="fr-FR" baseline="-25000" dirty="0" err="1">
                <a:latin typeface="+mj-lt"/>
              </a:rPr>
              <a:t>y</a:t>
            </a:r>
            <a:r>
              <a:rPr lang="fr-FR" dirty="0">
                <a:latin typeface="+mj-lt"/>
              </a:rPr>
              <a:t> ?</a:t>
            </a:r>
          </a:p>
          <a:p>
            <a:pPr lvl="2"/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A878E6-0875-4205-A217-37E09212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380" y="4564940"/>
            <a:ext cx="1609725" cy="12151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23EA305-1603-45DB-A358-0B0BB4196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381" y="2831625"/>
            <a:ext cx="1609725" cy="119474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0B52B0-D7A7-4C6E-93B6-5C30A64A76FB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366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0A180-7030-DA3A-FC8B-D3CAAA12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B19316A-CD55-1A15-35F9-2E184569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3589E6C-4E91-32DF-4B94-7D1C395C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Statistiques: formellement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EDE6D-065B-C782-4A07-40DDE221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y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X</a:t>
            </a:r>
            <a:r>
              <a:rPr lang="fr-FR" baseline="-25000" dirty="0">
                <a:latin typeface="+mj-lt"/>
              </a:rPr>
              <a:t>n1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Y</a:t>
            </a:r>
            <a:r>
              <a:rPr lang="fr-FR" baseline="-25000" dirty="0">
                <a:latin typeface="+mj-lt"/>
              </a:rPr>
              <a:t>n2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.)</a:t>
            </a:r>
          </a:p>
          <a:p>
            <a:r>
              <a:rPr lang="fr-FR" dirty="0">
                <a:latin typeface="+mj-lt"/>
              </a:rPr>
              <a:t>On veut tester une hypothèse sur la population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Hypothèse H</a:t>
            </a:r>
            <a:r>
              <a:rPr lang="fr-FR" baseline="-25000" dirty="0">
                <a:latin typeface="+mj-lt"/>
              </a:rPr>
              <a:t>0</a:t>
            </a:r>
            <a:r>
              <a:rPr lang="fr-FR" dirty="0">
                <a:latin typeface="+mj-lt"/>
              </a:rPr>
              <a:t> contre hypothèse H</a:t>
            </a:r>
            <a:r>
              <a:rPr lang="fr-FR" baseline="-25000" dirty="0">
                <a:latin typeface="+mj-lt"/>
              </a:rPr>
              <a:t>1</a:t>
            </a:r>
          </a:p>
          <a:p>
            <a:pPr lvl="2"/>
            <a:r>
              <a:rPr lang="fr-FR" dirty="0">
                <a:latin typeface="+mj-lt"/>
              </a:rPr>
              <a:t>Exemple  m = µ  pour µ une valeur numérique (échantillon des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)</a:t>
            </a:r>
          </a:p>
          <a:p>
            <a:pPr lvl="2"/>
            <a:r>
              <a:rPr lang="fr-FR" dirty="0">
                <a:latin typeface="+mj-lt"/>
              </a:rPr>
              <a:t>Exemple  p = µ  pour µ une valeur numérique (échantillon des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)</a:t>
            </a:r>
          </a:p>
          <a:p>
            <a:pPr lvl="2"/>
            <a:r>
              <a:rPr lang="fr-FR" dirty="0">
                <a:latin typeface="+mj-lt"/>
              </a:rPr>
              <a:t>Exemple  m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 = m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 (deux échantillons, celui des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et celui des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)</a:t>
            </a:r>
            <a:endParaRPr lang="fr-FR" baseline="-25000" dirty="0">
              <a:latin typeface="+mj-lt"/>
            </a:endParaRPr>
          </a:p>
          <a:p>
            <a:pPr lvl="2"/>
            <a:r>
              <a:rPr lang="fr-FR" dirty="0">
                <a:latin typeface="+mj-lt"/>
              </a:rPr>
              <a:t>Exemple  p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 = p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 (deux échantillons, celui des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et celui des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)</a:t>
            </a:r>
            <a:endParaRPr lang="fr-FR" baseline="-25000" dirty="0">
              <a:latin typeface="+mj-lt"/>
            </a:endParaRPr>
          </a:p>
          <a:p>
            <a:pPr lvl="2"/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</a:rPr>
              <a:t>Comment décider quelle hypothèse choisir: Peut-on accepter H</a:t>
            </a:r>
            <a:r>
              <a:rPr lang="fr-FR" baseline="-25000" dirty="0">
                <a:latin typeface="+mj-lt"/>
              </a:rPr>
              <a:t>0</a:t>
            </a:r>
            <a:r>
              <a:rPr lang="fr-FR" dirty="0">
                <a:latin typeface="+mj-lt"/>
              </a:rPr>
              <a:t> ?</a:t>
            </a:r>
          </a:p>
          <a:p>
            <a:pPr lvl="2"/>
            <a:r>
              <a:rPr lang="fr-FR" dirty="0">
                <a:latin typeface="+mj-lt"/>
              </a:rPr>
              <a:t>Comme le test est conservatif, on préfère dire, « ne pas rejeter H</a:t>
            </a:r>
            <a:r>
              <a:rPr lang="fr-FR" baseline="-25000" dirty="0">
                <a:latin typeface="+mj-lt"/>
              </a:rPr>
              <a:t>0</a:t>
            </a:r>
            <a:r>
              <a:rPr lang="fr-FR" dirty="0">
                <a:latin typeface="+mj-lt"/>
              </a:rPr>
              <a:t> » !</a:t>
            </a:r>
          </a:p>
          <a:p>
            <a:pPr lvl="2"/>
            <a:r>
              <a:rPr lang="fr-FR" dirty="0">
                <a:latin typeface="+mj-lt"/>
              </a:rPr>
              <a:t>L’approche se base sur des intervalles pour des lois standardisées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D0E4434-7E8F-1772-A28C-59A5C634550E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C1FEC27-2ECC-49A9-9F43-A2624B85ACA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Cadre </a:t>
            </a:r>
            <a:r>
              <a:rPr lang="en-IN" b="1" dirty="0" err="1"/>
              <a:t>probabilistique</a:t>
            </a:r>
            <a:r>
              <a:rPr lang="en-IN" b="1" dirty="0"/>
              <a:t>: variables </a:t>
            </a:r>
            <a:r>
              <a:rPr lang="en-IN" b="1" dirty="0" err="1"/>
              <a:t>aléatoires</a:t>
            </a:r>
            <a:endParaRPr lang="en-IN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Informellement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une</a:t>
                </a:r>
                <a:r>
                  <a:rPr lang="en-GB" dirty="0">
                    <a:latin typeface="Abadi Extra Light" panose="020B0204020104020204" pitchFamily="34" charset="0"/>
                  </a:rPr>
                  <a:t> variable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aléatoire</a:t>
                </a:r>
                <a:r>
                  <a:rPr lang="en-GB" dirty="0">
                    <a:latin typeface="Abadi Extra Light" panose="020B0204020104020204" pitchFamily="34" charset="0"/>
                  </a:rPr>
                  <a:t>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v.a.</a:t>
                </a:r>
                <a:r>
                  <a:rPr lang="en-GB" dirty="0">
                    <a:latin typeface="Abadi Extra Light" panose="020B0204020104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dénote</a:t>
                </a:r>
                <a:r>
                  <a:rPr lang="en-GB" dirty="0">
                    <a:latin typeface="Abadi Extra Light" panose="020B0204020104020204" pitchFamily="34" charset="0"/>
                  </a:rPr>
                  <a:t> les possible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résultats</a:t>
                </a:r>
                <a:r>
                  <a:rPr lang="en-GB" dirty="0">
                    <a:latin typeface="Abadi Extra Light" panose="020B0204020104020204" pitchFamily="34" charset="0"/>
                  </a:rPr>
                  <a:t> d’un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événement</a:t>
                </a:r>
                <a:r>
                  <a:rPr lang="en-GB" dirty="0">
                    <a:latin typeface="Abadi Extra Light" panose="020B0204020104020204" pitchFamily="34" charset="0"/>
                  </a:rPr>
                  <a:t> tout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en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exprimant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leur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probabilités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d’occurrence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Soit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discréte</a:t>
                </a:r>
                <a:r>
                  <a:rPr lang="en-GB" dirty="0">
                    <a:latin typeface="Abadi Extra Light" panose="020B0204020104020204" pitchFamily="34" charset="0"/>
                  </a:rPr>
                  <a:t> (</a:t>
                </a:r>
                <a:r>
                  <a:rPr lang="en-GB" dirty="0" err="1">
                    <a:latin typeface="Abadi Extra Light" panose="020B0204020104020204" pitchFamily="34" charset="0"/>
                  </a:rPr>
                  <a:t>éventuellement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nombreux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résultats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Tel que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 {0, 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Tel que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ou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1, 2, . . . , 6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Tel que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2, . . . 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pour N un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entier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positif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Soit</a:t>
                </a:r>
                <a:r>
                  <a:rPr lang="en-GB" dirty="0">
                    <a:latin typeface="Abadi Extra Light" panose="020B0204020104020204" pitchFamily="34" charset="0"/>
                  </a:rPr>
                  <a:t> continue (infinite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résultats</a:t>
                </a:r>
                <a:r>
                  <a:rPr lang="en-GB" dirty="0">
                    <a:latin typeface="Abadi Extra Light" panose="020B0204020104020204" pitchFamily="34" charset="0"/>
                  </a:rPr>
                  <a:t> à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valeurs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réelles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Tel que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Tel que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défini</a:t>
                </a:r>
                <a:r>
                  <a:rPr lang="en-GB" dirty="0">
                    <a:latin typeface="Abadi Extra Light" panose="020B0204020104020204" pitchFamily="34" charset="0"/>
                  </a:rPr>
                  <a:t> sur un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intervalle</a:t>
                </a:r>
                <a:r>
                  <a:rPr lang="en-GB" dirty="0">
                    <a:latin typeface="Abadi Extra Light" panose="020B0204020104020204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C1AEA44-B07A-4053-A041-424AFD5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442" y="2014281"/>
            <a:ext cx="22574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95E8F7-A1B1-4E7A-8F96-F8A4F51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62" y="4422587"/>
            <a:ext cx="2717353" cy="143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/>
              <p:nvPr/>
            </p:nvSpPr>
            <p:spPr>
              <a:xfrm>
                <a:off x="7749526" y="4217969"/>
                <a:ext cx="965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9EAB1-93E1-4EBB-8274-113E4C47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526" y="4217969"/>
                <a:ext cx="965136" cy="276999"/>
              </a:xfrm>
              <a:prstGeom prst="rect">
                <a:avLst/>
              </a:prstGeom>
              <a:blipFill>
                <a:blip r:embed="rId6"/>
                <a:stretch>
                  <a:fillRect l="-8176" t="-2222" r="-8176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/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469AB-B562-441D-97CC-DD1CBE7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71" y="2997564"/>
                <a:ext cx="531043" cy="276999"/>
              </a:xfrm>
              <a:prstGeom prst="rect">
                <a:avLst/>
              </a:prstGeom>
              <a:blipFill>
                <a:blip r:embed="rId7"/>
                <a:stretch>
                  <a:fillRect l="-10345" t="-4444" r="-1609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/>
              <p:nvPr/>
            </p:nvSpPr>
            <p:spPr>
              <a:xfrm>
                <a:off x="9338872" y="3976431"/>
                <a:ext cx="1496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(a discrete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r.v.</a:t>
                </a:r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C9137C-637D-4210-896C-49B9643A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872" y="3976431"/>
                <a:ext cx="1496564" cy="276999"/>
              </a:xfrm>
              <a:prstGeom prst="rect">
                <a:avLst/>
              </a:prstGeom>
              <a:blipFill>
                <a:blip r:embed="rId8"/>
                <a:stretch>
                  <a:fillRect l="-5714" t="-28261" r="-857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/>
              <p:nvPr/>
            </p:nvSpPr>
            <p:spPr>
              <a:xfrm>
                <a:off x="8829662" y="5843209"/>
                <a:ext cx="2863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réalisation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d’une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v.a.</a:t>
                </a:r>
                <a:r>
                  <a:rPr lang="en-IN" dirty="0">
                    <a:latin typeface="Abadi Extra Light" panose="020B0204020104020204" pitchFamily="34" charset="0"/>
                  </a:rPr>
                  <a:t> continue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E04D7-1986-4E6B-8927-BE3D422FD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662" y="5843209"/>
                <a:ext cx="2863541" cy="276999"/>
              </a:xfrm>
              <a:prstGeom prst="rect">
                <a:avLst/>
              </a:prstGeom>
              <a:blipFill>
                <a:blip r:embed="rId9"/>
                <a:stretch>
                  <a:fillRect l="-2128" t="-28889" r="-3830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924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30"/>
    </mc:Choice>
    <mc:Fallback xmlns="">
      <p:transition spd="slow" advTm="153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: </a:t>
            </a:r>
            <a:r>
              <a:rPr lang="fr-FR" dirty="0">
                <a:latin typeface="+mj-lt"/>
              </a:rPr>
              <a:t>1 échantillon, et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N(m,</a:t>
            </a:r>
            <a:r>
              <a:rPr lang="el-GR" dirty="0">
                <a:latin typeface="+mj-lt"/>
              </a:rPr>
              <a:t> σ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N(m,</a:t>
                </a:r>
                <a:r>
                  <a:rPr lang="el-GR" dirty="0">
                    <a:latin typeface="+mj-lt"/>
                  </a:rPr>
                  <a:t> σ</a:t>
                </a:r>
                <a:r>
                  <a:rPr lang="fr-FR" dirty="0">
                    <a:latin typeface="+mj-lt"/>
                  </a:rPr>
                  <a:t>)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a:rPr lang="fr-FR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fr-F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fr-FR" dirty="0">
                    <a:latin typeface="+mj-lt"/>
                  </a:rPr>
                  <a:t>). </a:t>
                </a:r>
              </a:p>
              <a:p>
                <a:r>
                  <a:rPr lang="fr-FR" dirty="0">
                    <a:latin typeface="+mj-lt"/>
                  </a:rPr>
                  <a:t>Si H</a:t>
                </a:r>
                <a:r>
                  <a:rPr lang="fr-FR" baseline="-25000" dirty="0">
                    <a:latin typeface="+mj-lt"/>
                  </a:rPr>
                  <a:t>0</a:t>
                </a:r>
                <a:r>
                  <a:rPr lang="fr-FR" dirty="0">
                    <a:latin typeface="+mj-lt"/>
                  </a:rPr>
                  <a:t> suppose m=µ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N(µ,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a:rPr lang="fr-FR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fr-F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fr-FR" dirty="0">
                    <a:latin typeface="+mj-lt"/>
                  </a:rPr>
                  <a:t>)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réalisation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.</a:t>
                </a:r>
              </a:p>
              <a:p>
                <a:pPr lvl="1"/>
                <a:r>
                  <a:rPr lang="fr-FR" dirty="0">
                    <a:latin typeface="+mj-lt"/>
                  </a:rPr>
                  <a:t>Donc on vérifie que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est assez probable pour cette distribution.</a:t>
                </a:r>
              </a:p>
              <a:p>
                <a:pPr lvl="1"/>
                <a:r>
                  <a:rPr lang="fr-FR" dirty="0">
                    <a:latin typeface="+mj-lt"/>
                  </a:rPr>
                  <a:t>On calcule un intervalle I</a:t>
                </a:r>
                <a:r>
                  <a:rPr lang="el-GR" baseline="-25000" dirty="0">
                    <a:latin typeface="+mj-lt"/>
                  </a:rPr>
                  <a:t>α</a:t>
                </a:r>
                <a:r>
                  <a:rPr lang="fr-FR" dirty="0">
                    <a:latin typeface="+mj-lt"/>
                  </a:rPr>
                  <a:t> dans lequel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a </a:t>
                </a:r>
                <a:r>
                  <a:rPr lang="el-GR" dirty="0">
                    <a:latin typeface="+mj-lt"/>
                  </a:rPr>
                  <a:t>α</a:t>
                </a:r>
                <a:r>
                  <a:rPr lang="fr-FR" dirty="0">
                    <a:latin typeface="+mj-lt"/>
                  </a:rPr>
                  <a:t>=95% de chance de se trouver.</a:t>
                </a:r>
              </a:p>
              <a:p>
                <a:pPr lvl="1"/>
                <a:r>
                  <a:rPr lang="fr-FR" dirty="0">
                    <a:latin typeface="+mj-lt"/>
                  </a:rPr>
                  <a:t>Si la moyenne empirique se trouve dans l’intervalle on rejette pas H</a:t>
                </a:r>
                <a:r>
                  <a:rPr lang="fr-FR" baseline="-25000" dirty="0">
                    <a:latin typeface="+mj-lt"/>
                  </a:rPr>
                  <a:t>0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Deux situations, soit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</m:oMath>
                </a14:m>
                <a:r>
                  <a:rPr lang="fr-FR" dirty="0">
                    <a:latin typeface="+mj-lt"/>
                  </a:rPr>
                  <a:t> connu soit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</m:oMath>
                </a14:m>
                <a:r>
                  <a:rPr lang="fr-FR" dirty="0">
                    <a:latin typeface="+mj-lt"/>
                  </a:rPr>
                  <a:t> inconnu estimé suivant le cas</a:t>
                </a:r>
              </a:p>
              <a:p>
                <a:pPr marL="457189" lvl="1" indent="0">
                  <a:buNone/>
                </a:pPr>
                <a:endParaRPr lang="fr-FR" dirty="0"/>
              </a:p>
              <a:p>
                <a:pPr marL="457189" lvl="1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9E8E1B-69F2-4F6B-96B4-2C77B58FF62A}"/>
              </a:ext>
            </a:extLst>
          </p:cNvPr>
          <p:cNvSpPr txBox="1"/>
          <p:nvPr/>
        </p:nvSpPr>
        <p:spPr>
          <a:xfrm>
            <a:off x="9668934" y="-959880"/>
            <a:ext cx="21336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m=µ et H</a:t>
            </a:r>
            <a:r>
              <a:rPr lang="fr-FR" baseline="-25000" dirty="0"/>
              <a:t>0</a:t>
            </a:r>
            <a:r>
              <a:rPr lang="fr-FR" dirty="0"/>
              <a:t>: m≠µ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7">
                <a:extLst>
                  <a:ext uri="{FF2B5EF4-FFF2-40B4-BE49-F238E27FC236}">
                    <a16:creationId xmlns:a16="http://schemas.microsoft.com/office/drawing/2014/main" id="{7F98FE20-2260-4C5C-B58A-D1A1BCBD5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462471"/>
                  </p:ext>
                </p:extLst>
              </p:nvPr>
            </p:nvGraphicFramePr>
            <p:xfrm>
              <a:off x="2032000" y="4060189"/>
              <a:ext cx="8128000" cy="179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11253209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connu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inconnu estimé par S</a:t>
                          </a:r>
                          <a:r>
                            <a:rPr lang="fr-FR" sz="1300" baseline="-250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num>
                                  <m:den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fr-FR" sz="1300" dirty="0"/>
                        </a:p>
                        <a:p>
                          <a:endParaRPr lang="fr-FR" sz="1300" b="1" dirty="0"/>
                        </a:p>
                        <a:p>
                          <a:r>
                            <a:rPr lang="fr-FR" sz="1300" b="1" dirty="0"/>
                            <a:t>loi normale standard N(0,1) </a:t>
                          </a:r>
                          <a:endParaRPr lang="fr-FR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num>
                                  <m:den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800" dirty="0">
                            <a:latin typeface="+mj-lt"/>
                          </a:endParaRPr>
                        </a:p>
                        <a:p>
                          <a:endParaRPr lang="fr-FR" sz="13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300" b="1" dirty="0"/>
                            <a:t>loi de </a:t>
                          </a:r>
                          <a:r>
                            <a:rPr lang="fr-FR" sz="1300" b="1" dirty="0" err="1"/>
                            <a:t>Student</a:t>
                          </a:r>
                          <a:r>
                            <a:rPr lang="fr-FR" sz="1300" b="1" dirty="0"/>
                            <a:t> à n-1 ddl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7">
                <a:extLst>
                  <a:ext uri="{FF2B5EF4-FFF2-40B4-BE49-F238E27FC236}">
                    <a16:creationId xmlns:a16="http://schemas.microsoft.com/office/drawing/2014/main" id="{7F98FE20-2260-4C5C-B58A-D1A1BCBD5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462471"/>
                  </p:ext>
                </p:extLst>
              </p:nvPr>
            </p:nvGraphicFramePr>
            <p:xfrm>
              <a:off x="2032000" y="4060189"/>
              <a:ext cx="8128000" cy="179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11253209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connu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inconnu estimé par S</a:t>
                          </a:r>
                          <a:r>
                            <a:rPr lang="fr-FR" sz="1300" baseline="-250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4895" r="-1006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150" t="-24895" r="-600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2AA17A4-A089-4ECD-964E-68340196335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0FAE399-4512-4B49-8F9A-CE41BA7D6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934" y="-430766"/>
            <a:ext cx="2133600" cy="15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46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: </a:t>
            </a:r>
            <a:r>
              <a:rPr lang="fr-FR" dirty="0">
                <a:latin typeface="+mj-lt"/>
              </a:rPr>
              <a:t>1 échantillon, et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N(m,</a:t>
            </a:r>
            <a:r>
              <a:rPr lang="el-GR" dirty="0">
                <a:latin typeface="+mj-lt"/>
              </a:rPr>
              <a:t> σ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</a:t>
            </a: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</a:t>
            </a:r>
          </a:p>
          <a:p>
            <a:pPr marL="457189" lvl="1" indent="0">
              <a:buNone/>
            </a:pPr>
            <a:endParaRPr lang="fr-FR" dirty="0"/>
          </a:p>
          <a:p>
            <a:pPr marL="457189" lvl="1" indent="0">
              <a:buNone/>
            </a:pPr>
            <a:endParaRPr lang="fr-FR" dirty="0"/>
          </a:p>
          <a:p>
            <a:pPr marL="457189" lvl="1" indent="0">
              <a:buNone/>
            </a:pPr>
            <a:endParaRPr lang="fr-FR" dirty="0"/>
          </a:p>
          <a:p>
            <a:pPr marL="457189" lvl="1" indent="0">
              <a:buNone/>
            </a:pPr>
            <a:endParaRPr lang="fr-FR" dirty="0"/>
          </a:p>
          <a:p>
            <a:pPr marL="457189" lvl="1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9E8E1B-69F2-4F6B-96B4-2C77B58FF62A}"/>
              </a:ext>
            </a:extLst>
          </p:cNvPr>
          <p:cNvSpPr txBox="1"/>
          <p:nvPr/>
        </p:nvSpPr>
        <p:spPr>
          <a:xfrm>
            <a:off x="9668934" y="-959880"/>
            <a:ext cx="21336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m=µ et H</a:t>
            </a:r>
            <a:r>
              <a:rPr lang="fr-FR" baseline="-25000" dirty="0"/>
              <a:t>0</a:t>
            </a:r>
            <a:r>
              <a:rPr lang="fr-FR" dirty="0"/>
              <a:t>: m≠µ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au 7">
                <a:extLst>
                  <a:ext uri="{FF2B5EF4-FFF2-40B4-BE49-F238E27FC236}">
                    <a16:creationId xmlns:a16="http://schemas.microsoft.com/office/drawing/2014/main" id="{7F98FE20-2260-4C5C-B58A-D1A1BCBD5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981330"/>
                  </p:ext>
                </p:extLst>
              </p:nvPr>
            </p:nvGraphicFramePr>
            <p:xfrm>
              <a:off x="700086" y="1519832"/>
              <a:ext cx="11102448" cy="2202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1224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  <a:gridCol w="5551224">
                      <a:extLst>
                        <a:ext uri="{9D8B030D-6E8A-4147-A177-3AD203B41FA5}">
                          <a16:colId xmlns:a16="http://schemas.microsoft.com/office/drawing/2014/main" val="3411253209"/>
                        </a:ext>
                      </a:extLst>
                    </a:gridCol>
                  </a:tblGrid>
                  <a:tr h="363995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connu donne une  </a:t>
                          </a:r>
                          <a:r>
                            <a:rPr lang="fr-FR" sz="1300" b="1" dirty="0"/>
                            <a:t>loi normale standard N(0,1) </a:t>
                          </a:r>
                          <a:endParaRPr lang="fr-FR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inconnu estimé par S</a:t>
                          </a:r>
                          <a:r>
                            <a:rPr lang="fr-FR" sz="1300" baseline="-25000" dirty="0"/>
                            <a:t>n </a:t>
                          </a:r>
                          <a:r>
                            <a:rPr lang="fr-FR" sz="1300" baseline="0" dirty="0"/>
                            <a:t> donne une </a:t>
                          </a:r>
                          <a:r>
                            <a:rPr lang="fr-FR" sz="1300" baseline="-25000" dirty="0"/>
                            <a:t> </a:t>
                          </a:r>
                          <a:r>
                            <a:rPr lang="fr-FR" sz="1300" b="1" dirty="0"/>
                            <a:t>loi de </a:t>
                          </a:r>
                          <a:r>
                            <a:rPr lang="fr-FR" sz="1300" b="1" dirty="0" err="1"/>
                            <a:t>Student</a:t>
                          </a:r>
                          <a:r>
                            <a:rPr lang="fr-FR" sz="1300" b="1" dirty="0"/>
                            <a:t> à n-1 ddl</a:t>
                          </a:r>
                        </a:p>
                        <a:p>
                          <a:endParaRPr lang="fr-FR" sz="130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2471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num>
                                  <m:den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fr-FR" sz="1300" b="1" dirty="0"/>
                        </a:p>
                        <a:p>
                          <a:r>
                            <a:rPr lang="fr-FR" sz="1400" b="0" dirty="0"/>
                            <a:t>- Calcul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num>
                                <m:den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dirty="0"/>
                            <a:t>, </a:t>
                          </a:r>
                        </a:p>
                        <a:p>
                          <a:r>
                            <a:rPr lang="fr-FR" sz="1400" dirty="0"/>
                            <a:t>- Pour test à</a:t>
                          </a:r>
                          <a:r>
                            <a:rPr lang="fr-FR" sz="1400" baseline="0" dirty="0"/>
                            <a:t> 1-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fr-FR" sz="1400" baseline="0" dirty="0"/>
                            <a:t> et 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fr-FR" sz="1400" baseline="0" dirty="0"/>
                            <a:t>=95% </a:t>
                          </a:r>
                          <a:r>
                            <a:rPr lang="fr-FR" sz="1400" dirty="0"/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ea typeface="Cambria Math" panose="02040503050406030204" pitchFamily="18" charset="0"/>
                            </a:rPr>
                            <a:t> du t-test non rejeté</a:t>
                          </a:r>
                        </a:p>
                        <a:p>
                          <a:endParaRPr lang="fr-FR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̅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−µ</m:t>
                                    </m:r>
                                  </m:num>
                                  <m:den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𝒯</m:t>
                                    </m:r>
                                  </m:e>
                                  <m: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300" dirty="0"/>
                        </a:p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0" dirty="0"/>
                            <a:t>- Calcul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/>
                            <a:t>- Pour test à</a:t>
                          </a:r>
                          <a:r>
                            <a:rPr lang="fr-FR" sz="1400" baseline="0" dirty="0"/>
                            <a:t> 1-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fr-FR" sz="1400" baseline="0" dirty="0"/>
                            <a:t> et 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fr-FR" sz="1400" baseline="0" dirty="0"/>
                            <a:t>=95% </a:t>
                          </a:r>
                          <a:r>
                            <a:rPr lang="fr-FR" sz="1400" dirty="0"/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ea typeface="Cambria Math" panose="02040503050406030204" pitchFamily="18" charset="0"/>
                            </a:rPr>
                            <a:t> du t-test non rejeté</a:t>
                          </a:r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au 7">
                <a:extLst>
                  <a:ext uri="{FF2B5EF4-FFF2-40B4-BE49-F238E27FC236}">
                    <a16:creationId xmlns:a16="http://schemas.microsoft.com/office/drawing/2014/main" id="{7F98FE20-2260-4C5C-B58A-D1A1BCBD5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981330"/>
                  </p:ext>
                </p:extLst>
              </p:nvPr>
            </p:nvGraphicFramePr>
            <p:xfrm>
              <a:off x="700086" y="1519832"/>
              <a:ext cx="11102448" cy="22021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51224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  <a:gridCol w="5551224">
                      <a:extLst>
                        <a:ext uri="{9D8B030D-6E8A-4147-A177-3AD203B41FA5}">
                          <a16:colId xmlns:a16="http://schemas.microsoft.com/office/drawing/2014/main" val="3411253209"/>
                        </a:ext>
                      </a:extLst>
                    </a:gridCol>
                  </a:tblGrid>
                  <a:tr h="42164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connu donne une  </a:t>
                          </a:r>
                          <a:r>
                            <a:rPr lang="fr-FR" sz="1300" b="1" dirty="0"/>
                            <a:t>loi normale standard N(0,1) </a:t>
                          </a:r>
                          <a:endParaRPr lang="fr-FR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300" dirty="0"/>
                            <a:t>σ</a:t>
                          </a:r>
                          <a:r>
                            <a:rPr lang="fr-FR" sz="1300" dirty="0"/>
                            <a:t> inconnu estimé par S</a:t>
                          </a:r>
                          <a:r>
                            <a:rPr lang="fr-FR" sz="1300" baseline="-25000" dirty="0"/>
                            <a:t>n </a:t>
                          </a:r>
                          <a:r>
                            <a:rPr lang="fr-FR" sz="1300" baseline="0" dirty="0"/>
                            <a:t> donne une </a:t>
                          </a:r>
                          <a:r>
                            <a:rPr lang="fr-FR" sz="1300" baseline="-25000" dirty="0"/>
                            <a:t> </a:t>
                          </a:r>
                          <a:r>
                            <a:rPr lang="fr-FR" sz="1300" b="1" dirty="0"/>
                            <a:t>loi de </a:t>
                          </a:r>
                          <a:r>
                            <a:rPr lang="fr-FR" sz="1300" b="1" dirty="0" err="1"/>
                            <a:t>Student</a:t>
                          </a:r>
                          <a:r>
                            <a:rPr lang="fr-FR" sz="1300" b="1" dirty="0"/>
                            <a:t> à n-1 ddl</a:t>
                          </a:r>
                        </a:p>
                        <a:p>
                          <a:endParaRPr lang="fr-FR" sz="1300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78047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10" t="-23891" r="-100329" b="-6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0220" t="-23891" r="-439" b="-6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2AA17A4-A089-4ECD-964E-68340196335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C0FAE399-4512-4B49-8F9A-CE41BA7D6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934" y="-430766"/>
            <a:ext cx="2133600" cy="15243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9B35E5-5FD8-4B04-B5F1-6D495EA2E49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1466215" y="4083112"/>
            <a:ext cx="3629660" cy="151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4180372-2ABE-49A5-9BC8-5BD406AB0FA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/>
          <a:stretch/>
        </p:blipFill>
        <p:spPr bwMode="auto">
          <a:xfrm>
            <a:off x="7096127" y="4148235"/>
            <a:ext cx="3056466" cy="140525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B5345A6-B6E7-4651-95A4-422C0ED82871}"/>
                  </a:ext>
                </a:extLst>
              </p:cNvPr>
              <p:cNvSpPr txBox="1"/>
              <p:nvPr/>
            </p:nvSpPr>
            <p:spPr>
              <a:xfrm>
                <a:off x="1277407" y="5563196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B5345A6-B6E7-4651-95A4-422C0ED8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7" y="5563196"/>
                <a:ext cx="3885143" cy="369332"/>
              </a:xfrm>
              <a:prstGeom prst="rect">
                <a:avLst/>
              </a:prstGeom>
              <a:blipFill>
                <a:blip r:embed="rId7"/>
                <a:stretch>
                  <a:fillRect l="-141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698BCF2-7138-4B3A-837E-482A837BA262}"/>
                  </a:ext>
                </a:extLst>
              </p:cNvPr>
              <p:cNvSpPr txBox="1"/>
              <p:nvPr/>
            </p:nvSpPr>
            <p:spPr>
              <a:xfrm>
                <a:off x="6850591" y="5553494"/>
                <a:ext cx="495194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pour valeur n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698BCF2-7138-4B3A-837E-482A837B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591" y="5553494"/>
                <a:ext cx="4951943" cy="381515"/>
              </a:xfrm>
              <a:prstGeom prst="rect">
                <a:avLst/>
              </a:prstGeom>
              <a:blipFill>
                <a:blip r:embed="rId8"/>
                <a:stretch>
                  <a:fillRect l="-1108" t="-6349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BD8B453-CE5B-4AA4-807F-C007FB176F9B}"/>
              </a:ext>
            </a:extLst>
          </p:cNvPr>
          <p:cNvSpPr/>
          <p:nvPr/>
        </p:nvSpPr>
        <p:spPr>
          <a:xfrm>
            <a:off x="1277408" y="3883873"/>
            <a:ext cx="3964548" cy="20787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ADABF3B-6BA4-4BF8-B881-ECB852F09AE9}"/>
              </a:ext>
            </a:extLst>
          </p:cNvPr>
          <p:cNvSpPr/>
          <p:nvPr/>
        </p:nvSpPr>
        <p:spPr>
          <a:xfrm>
            <a:off x="6850591" y="3883938"/>
            <a:ext cx="4846486" cy="20485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57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: </a:t>
            </a:r>
            <a:r>
              <a:rPr lang="fr-FR" dirty="0">
                <a:latin typeface="+mj-lt"/>
              </a:rPr>
              <a:t>1 échantillon, et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B(p)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B(</a:t>
                </a:r>
                <a:r>
                  <a:rPr lang="fr-FR" dirty="0"/>
                  <a:t>p</a:t>
                </a:r>
                <a:r>
                  <a:rPr lang="fr-FR" dirty="0">
                    <a:latin typeface="+mj-lt"/>
                  </a:rPr>
                  <a:t>)     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~</m:t>
                    </m:r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dirty="0"/>
                          <m:t>p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p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)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fr-FR" dirty="0">
                    <a:latin typeface="+mj-lt"/>
                  </a:rPr>
                  <a:t> asympotiquement. </a:t>
                </a:r>
              </a:p>
              <a:p>
                <a:r>
                  <a:rPr lang="fr-FR" dirty="0">
                    <a:latin typeface="+mj-lt"/>
                  </a:rPr>
                  <a:t>Si H</a:t>
                </a:r>
                <a:r>
                  <a:rPr lang="fr-FR" baseline="-25000" dirty="0">
                    <a:latin typeface="+mj-lt"/>
                  </a:rPr>
                  <a:t>0</a:t>
                </a:r>
                <a:r>
                  <a:rPr lang="fr-FR" dirty="0">
                    <a:latin typeface="+mj-lt"/>
                  </a:rPr>
                  <a:t> suppose p=</a:t>
                </a:r>
                <a:r>
                  <a:rPr lang="fr-FR" dirty="0"/>
                  <a:t> p</a:t>
                </a:r>
                <a:r>
                  <a:rPr lang="fr-FR" baseline="-25000" dirty="0"/>
                  <a:t>0</a:t>
                </a:r>
                <a:r>
                  <a:rPr lang="fr-FR" dirty="0">
                    <a:latin typeface="+mj-lt"/>
                  </a:rPr>
                  <a:t>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~</m:t>
                    </m:r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dirty="0"/>
                          <m:t>p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0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fr-FR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aseline="-25000" dirty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aseline="-25000" dirty="0"/>
                              <m:t>0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)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réalisation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</a:t>
                </a:r>
              </a:p>
              <a:p>
                <a:pPr lvl="1"/>
                <a:r>
                  <a:rPr lang="fr-FR" dirty="0">
                    <a:latin typeface="+mj-lt"/>
                  </a:rPr>
                  <a:t>Donc on vérifie que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est assez probable pour cette distribution.</a:t>
                </a:r>
              </a:p>
              <a:p>
                <a:pPr lvl="1"/>
                <a:r>
                  <a:rPr lang="fr-FR" dirty="0">
                    <a:latin typeface="+mj-lt"/>
                  </a:rPr>
                  <a:t>On calcule un intervalle I</a:t>
                </a:r>
                <a:r>
                  <a:rPr lang="el-GR" baseline="-25000" dirty="0">
                    <a:latin typeface="+mj-lt"/>
                  </a:rPr>
                  <a:t>α</a:t>
                </a:r>
                <a:r>
                  <a:rPr lang="fr-FR" dirty="0">
                    <a:latin typeface="+mj-lt"/>
                  </a:rPr>
                  <a:t> dans lequel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</a:rPr>
                  <a:t> a </a:t>
                </a:r>
                <a:r>
                  <a:rPr lang="el-GR" dirty="0">
                    <a:latin typeface="+mj-lt"/>
                  </a:rPr>
                  <a:t>α</a:t>
                </a:r>
                <a:r>
                  <a:rPr lang="fr-FR" dirty="0">
                    <a:latin typeface="+mj-lt"/>
                  </a:rPr>
                  <a:t>=95% de chance de se trouver.</a:t>
                </a:r>
              </a:p>
              <a:p>
                <a:pPr lvl="1"/>
                <a:r>
                  <a:rPr lang="fr-FR" dirty="0">
                    <a:latin typeface="+mj-lt"/>
                  </a:rPr>
                  <a:t>Si la moyenne empirique se trouve dans l’intervalle on rejette pas H</a:t>
                </a:r>
                <a:r>
                  <a:rPr lang="fr-FR" baseline="-25000" dirty="0">
                    <a:latin typeface="+mj-lt"/>
                  </a:rPr>
                  <a:t>0</a:t>
                </a:r>
                <a:r>
                  <a:rPr lang="fr-FR" dirty="0">
                    <a:latin typeface="+mj-lt"/>
                  </a:rPr>
                  <a:t>.</a:t>
                </a:r>
              </a:p>
              <a:p>
                <a:r>
                  <a:rPr lang="fr-FR" dirty="0">
                    <a:latin typeface="+mj-lt"/>
                  </a:rPr>
                  <a:t>Un seul cas pour une proportion (au contraire de la moyenne)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1815E3-641C-40FD-92BE-4A8B2C9736FC}"/>
              </a:ext>
            </a:extLst>
          </p:cNvPr>
          <p:cNvSpPr txBox="1"/>
          <p:nvPr/>
        </p:nvSpPr>
        <p:spPr>
          <a:xfrm>
            <a:off x="9668934" y="-959880"/>
            <a:ext cx="21336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p=p</a:t>
            </a:r>
            <a:r>
              <a:rPr lang="fr-FR" baseline="-25000" dirty="0"/>
              <a:t>0</a:t>
            </a:r>
            <a:r>
              <a:rPr lang="fr-FR" dirty="0"/>
              <a:t> et H</a:t>
            </a:r>
            <a:r>
              <a:rPr lang="fr-FR" baseline="-25000" dirty="0"/>
              <a:t>0</a:t>
            </a:r>
            <a:r>
              <a:rPr lang="fr-FR" dirty="0"/>
              <a:t>: p≠ p</a:t>
            </a:r>
            <a:r>
              <a:rPr lang="fr-FR" baseline="-25000" dirty="0"/>
              <a:t>0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7AB169-69A3-43FB-BAA1-2DC38D72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934" y="-430766"/>
            <a:ext cx="2133600" cy="1524312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4CACFB2-B4B9-42E8-8FE4-B6BDAB162AB4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au 7">
                <a:extLst>
                  <a:ext uri="{FF2B5EF4-FFF2-40B4-BE49-F238E27FC236}">
                    <a16:creationId xmlns:a16="http://schemas.microsoft.com/office/drawing/2014/main" id="{A2D2E814-CAE4-40B9-BE50-16C7D4026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614994"/>
                  </p:ext>
                </p:extLst>
              </p:nvPr>
            </p:nvGraphicFramePr>
            <p:xfrm>
              <a:off x="3019425" y="4486845"/>
              <a:ext cx="5143500" cy="1349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249346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300" b="1" dirty="0"/>
                            <a:t>loi normale standard N(0,1)  asymptotique pour </a:t>
                          </a:r>
                          <a:r>
                            <a:rPr lang="fr-FR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np</a:t>
                          </a:r>
                          <a:r>
                            <a:rPr lang="fr-FR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n(1-p) ≥5 et n&gt;30</a:t>
                          </a:r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044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sz="2000" dirty="0" smtClean="0"/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sz="2000" baseline="-25000" dirty="0" smtClean="0"/>
                                      <m:t>0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2000" dirty="0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000" baseline="-25000" dirty="0" smtClean="0"/>
                                          <m:t>0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000" dirty="0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000" baseline="-25000" dirty="0" smtClean="0"/>
                                          <m:t>0</m:t>
                                        </m:r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fr-FR" sz="1300" dirty="0"/>
                        </a:p>
                        <a:p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au 7">
                <a:extLst>
                  <a:ext uri="{FF2B5EF4-FFF2-40B4-BE49-F238E27FC236}">
                    <a16:creationId xmlns:a16="http://schemas.microsoft.com/office/drawing/2014/main" id="{A2D2E814-CAE4-40B9-BE50-16C7D4026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614994"/>
                  </p:ext>
                </p:extLst>
              </p:nvPr>
            </p:nvGraphicFramePr>
            <p:xfrm>
              <a:off x="3019425" y="4486845"/>
              <a:ext cx="5143500" cy="1349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3500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300" b="1" dirty="0"/>
                            <a:t>loi normale standard N(0,1)  asymptotique pour </a:t>
                          </a:r>
                          <a:r>
                            <a:rPr lang="fr-FR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np</a:t>
                          </a:r>
                          <a:r>
                            <a:rPr lang="fr-FR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n(1-p) ≥5 et n&gt;30</a:t>
                          </a:r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04475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18" t="-30233" r="-473" b="-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1764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 : </a:t>
            </a:r>
            <a:r>
              <a:rPr lang="fr-FR" dirty="0">
                <a:latin typeface="+mj-lt"/>
              </a:rPr>
              <a:t>1 échantillon, et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B(p) 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</a:t>
            </a: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1815E3-641C-40FD-92BE-4A8B2C9736FC}"/>
              </a:ext>
            </a:extLst>
          </p:cNvPr>
          <p:cNvSpPr txBox="1"/>
          <p:nvPr/>
        </p:nvSpPr>
        <p:spPr>
          <a:xfrm>
            <a:off x="9668934" y="-959880"/>
            <a:ext cx="21336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p=p</a:t>
            </a:r>
            <a:r>
              <a:rPr lang="fr-FR" baseline="-25000" dirty="0"/>
              <a:t>0</a:t>
            </a:r>
            <a:r>
              <a:rPr lang="fr-FR" dirty="0"/>
              <a:t> et H</a:t>
            </a:r>
            <a:r>
              <a:rPr lang="fr-FR" baseline="-25000" dirty="0"/>
              <a:t>0</a:t>
            </a:r>
            <a:r>
              <a:rPr lang="fr-FR" dirty="0"/>
              <a:t>: p≠ p</a:t>
            </a:r>
            <a:r>
              <a:rPr lang="fr-FR" baseline="-25000" dirty="0"/>
              <a:t>0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7AB169-69A3-43FB-BAA1-2DC38D72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34" y="-430766"/>
            <a:ext cx="2133600" cy="1524312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4CACFB2-B4B9-42E8-8FE4-B6BDAB162AB4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au 7">
                <a:extLst>
                  <a:ext uri="{FF2B5EF4-FFF2-40B4-BE49-F238E27FC236}">
                    <a16:creationId xmlns:a16="http://schemas.microsoft.com/office/drawing/2014/main" id="{A2D2E814-CAE4-40B9-BE50-16C7D4026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055623"/>
                  </p:ext>
                </p:extLst>
              </p:nvPr>
            </p:nvGraphicFramePr>
            <p:xfrm>
              <a:off x="1257299" y="1460345"/>
              <a:ext cx="5562601" cy="2185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sz="2800" dirty="0" smtClean="0"/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sz="2800" baseline="-25000" dirty="0" smtClean="0"/>
                                      <m:t>0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sz="2800" dirty="0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800" baseline="-25000" dirty="0" smtClean="0"/>
                                          <m:t>0</m:t>
                                        </m:r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800" dirty="0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sz="2800" baseline="-25000" dirty="0" smtClean="0"/>
                                          <m:t>0</m:t>
                                        </m:r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rad>
                                    <m: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fr-FR" sz="1300" dirty="0"/>
                        </a:p>
                        <a:p>
                          <a:endParaRPr lang="fr-FR" sz="1300" b="1" dirty="0"/>
                        </a:p>
                        <a:p>
                          <a:r>
                            <a:rPr lang="fr-FR" sz="1400" b="0" i="0" dirty="0">
                              <a:latin typeface="+mj-lt"/>
                            </a:rPr>
                            <a:t>- Calcul</a:t>
                          </a:r>
                          <a:r>
                            <a:rPr lang="fr-FR" sz="1400" b="0" i="0" baseline="0" dirty="0">
                              <a:latin typeface="+mj-lt"/>
                            </a:rPr>
                            <a:t>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1400" dirty="0" smtClean="0">
                                      <a:latin typeface="+mj-lt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fr-FR" sz="1400" baseline="-25000" dirty="0" smtClean="0">
                                      <a:latin typeface="+mj-lt"/>
                                    </a:rPr>
                                    <m:t>0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400" dirty="0" smtClean="0">
                                          <a:latin typeface="+mj-lt"/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1400" baseline="-25000" dirty="0" smtClean="0">
                                          <a:latin typeface="+mj-lt"/>
                                        </a:rPr>
                                        <m:t>0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1400" dirty="0" smtClean="0">
                                          <a:latin typeface="+mj-lt"/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fr-FR" sz="1400" baseline="-25000" dirty="0" smtClean="0">
                                          <a:latin typeface="+mj-lt"/>
                                        </a:rPr>
                                        <m:t>0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fr-FR" sz="1400" b="1" dirty="0">
                            <a:latin typeface="+mj-lt"/>
                          </a:endParaRPr>
                        </a:p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dirty="0">
                              <a:latin typeface="+mj-lt"/>
                            </a:rPr>
                            <a:t>- Pour test à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1-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et 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=95% </a:t>
                          </a:r>
                          <a:r>
                            <a:rPr lang="fr-FR" sz="1400" dirty="0">
                              <a:latin typeface="+mj-lt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latin typeface="+mj-lt"/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 non rejeté</a:t>
                          </a:r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au 7">
                <a:extLst>
                  <a:ext uri="{FF2B5EF4-FFF2-40B4-BE49-F238E27FC236}">
                    <a16:creationId xmlns:a16="http://schemas.microsoft.com/office/drawing/2014/main" id="{A2D2E814-CAE4-40B9-BE50-16C7D40265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5055623"/>
                  </p:ext>
                </p:extLst>
              </p:nvPr>
            </p:nvGraphicFramePr>
            <p:xfrm>
              <a:off x="1257299" y="1460345"/>
              <a:ext cx="5562601" cy="2187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6260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83819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10" t="-19536" r="-438" b="-3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B15083B-1FF5-4A95-8F49-F45B7FC1569E}"/>
                  </a:ext>
                </a:extLst>
              </p:cNvPr>
              <p:cNvSpPr txBox="1"/>
              <p:nvPr/>
            </p:nvSpPr>
            <p:spPr>
              <a:xfrm>
                <a:off x="1277407" y="5563196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B15083B-1FF5-4A95-8F49-F45B7FC15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7" y="5563196"/>
                <a:ext cx="3885143" cy="369332"/>
              </a:xfrm>
              <a:prstGeom prst="rect">
                <a:avLst/>
              </a:prstGeom>
              <a:blipFill>
                <a:blip r:embed="rId5"/>
                <a:stretch>
                  <a:fillRect l="-1413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156794B-06BD-4D2B-A0F8-A3ED553C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41" y="2876489"/>
            <a:ext cx="829734" cy="6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55CA994-8922-48FD-89C7-E55697F90591}"/>
              </a:ext>
            </a:extLst>
          </p:cNvPr>
          <p:cNvSpPr/>
          <p:nvPr/>
        </p:nvSpPr>
        <p:spPr>
          <a:xfrm>
            <a:off x="8380940" y="2866051"/>
            <a:ext cx="3439585" cy="708261"/>
          </a:xfrm>
          <a:prstGeom prst="roundRect">
            <a:avLst/>
          </a:prstGeom>
          <a:solidFill>
            <a:srgbClr val="FFD966">
              <a:alpha val="30196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D1008C-7D47-4D4B-87E1-B3B3E0C65E9C}"/>
              </a:ext>
            </a:extLst>
          </p:cNvPr>
          <p:cNvSpPr txBox="1"/>
          <p:nvPr/>
        </p:nvSpPr>
        <p:spPr>
          <a:xfrm>
            <a:off x="9210675" y="2883331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+mj-lt"/>
              </a:rPr>
              <a:t>Asymptotique, valide</a:t>
            </a:r>
          </a:p>
          <a:p>
            <a:r>
              <a:rPr lang="fr-FR" b="1" dirty="0">
                <a:latin typeface="+mj-lt"/>
              </a:rPr>
              <a:t>pour </a:t>
            </a:r>
            <a:r>
              <a:rPr lang="fr-FR" b="1" dirty="0" err="1">
                <a:latin typeface="+mj-lt"/>
              </a:rPr>
              <a:t>np</a:t>
            </a:r>
            <a:r>
              <a:rPr lang="fr-FR" b="1" dirty="0">
                <a:latin typeface="+mj-lt"/>
              </a:rPr>
              <a:t>, n(1-p) ≥5 et n&gt;30</a:t>
            </a:r>
            <a:endParaRPr lang="fr-FR" b="1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EF3F134-8B73-4C0F-9900-195FD430B23A}"/>
              </a:ext>
            </a:extLst>
          </p:cNvPr>
          <p:cNvSpPr/>
          <p:nvPr/>
        </p:nvSpPr>
        <p:spPr>
          <a:xfrm>
            <a:off x="1277408" y="3883873"/>
            <a:ext cx="3964548" cy="20787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49BB06C-F5B6-41CD-9421-506CA76A1136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1466215" y="4083112"/>
            <a:ext cx="3629660" cy="151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236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Test: </a:t>
            </a:r>
            <a:r>
              <a:rPr lang="fr-FR" dirty="0">
                <a:latin typeface="+mj-lt"/>
              </a:rPr>
              <a:t>2 échantillons,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) ,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y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X</a:t>
                </a:r>
                <a:r>
                  <a:rPr lang="fr-FR" baseline="-25000" dirty="0">
                    <a:latin typeface="+mj-lt"/>
                  </a:rPr>
                  <a:t>n1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Y</a:t>
                </a:r>
                <a:r>
                  <a:rPr lang="fr-FR" baseline="-25000" dirty="0">
                    <a:latin typeface="+mj-lt"/>
                  </a:rPr>
                  <a:t>n2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</a:t>
                </a:r>
              </a:p>
              <a:p>
                <a:r>
                  <a:rPr lang="fr-FR" dirty="0">
                    <a:latin typeface="+mj-lt"/>
                  </a:rPr>
                  <a:t>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="0" i="0" baseline="-25000" dirty="0" smtClean="0">
                        <a:solidFill>
                          <a:prstClr val="black"/>
                        </a:solidFill>
                        <a:latin typeface="+mj-lt"/>
                      </a:rPr>
                      <m:t>1</m:t>
                    </m:r>
                  </m:oMath>
                </a14:m>
                <a:r>
                  <a:rPr lang="fr-FR" dirty="0">
                    <a:latin typeface="+mj-lt"/>
                  </a:rPr>
                  <a:t>)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 </a:t>
                </a:r>
              </a:p>
              <a:p>
                <a:r>
                  <a:rPr lang="fr-FR" dirty="0">
                    <a:latin typeface="+mj-lt"/>
                  </a:rPr>
                  <a:t>Si Y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="0" i="0" baseline="-25000" dirty="0" smtClean="0">
                        <a:solidFill>
                          <a:prstClr val="black"/>
                        </a:solidFill>
                        <a:latin typeface="+mj-lt"/>
                      </a:rPr>
                      <m:t>2</m:t>
                    </m:r>
                  </m:oMath>
                </a14:m>
                <a:r>
                  <a:rPr lang="fr-FR" dirty="0">
                    <a:latin typeface="+mj-lt"/>
                  </a:rPr>
                  <a:t>)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 </a:t>
                </a:r>
              </a:p>
              <a:p>
                <a:r>
                  <a:rPr lang="fr-FR" dirty="0">
                    <a:latin typeface="+mj-lt"/>
                  </a:rPr>
                  <a:t>Deux moyennes d’échantillons au lieu d’une seule moyenne ici !</a:t>
                </a: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Assez proche du t-test précédent (calcul d’une stat), mais quatre cas !</a:t>
                </a:r>
              </a:p>
              <a:p>
                <a:pPr lvl="1"/>
                <a:r>
                  <a:rPr lang="fr-FR" dirty="0">
                    <a:latin typeface="+mj-lt"/>
                  </a:rPr>
                  <a:t>variances connues et égales</a:t>
                </a:r>
              </a:p>
              <a:p>
                <a:pPr lvl="1"/>
                <a:r>
                  <a:rPr lang="fr-FR" dirty="0">
                    <a:latin typeface="+mj-lt"/>
                  </a:rPr>
                  <a:t>variances connues et égales</a:t>
                </a:r>
              </a:p>
              <a:p>
                <a:pPr lvl="1"/>
                <a:r>
                  <a:rPr lang="fr-FR" dirty="0">
                    <a:latin typeface="+mj-lt"/>
                  </a:rPr>
                  <a:t>variances inconnues et inégales</a:t>
                </a:r>
              </a:p>
              <a:p>
                <a:pPr lvl="1"/>
                <a:r>
                  <a:rPr lang="fr-FR" dirty="0">
                    <a:latin typeface="+mj-lt"/>
                  </a:rPr>
                  <a:t>variances inconnues et inégales</a:t>
                </a:r>
              </a:p>
              <a:p>
                <a:pPr marL="457189" lvl="1" indent="0">
                  <a:buNone/>
                </a:pPr>
                <a:endParaRPr lang="fr-FR" dirty="0"/>
              </a:p>
              <a:p>
                <a:pPr lvl="1"/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19A26-CB2B-4385-A999-A40487686E03}"/>
              </a:ext>
            </a:extLst>
          </p:cNvPr>
          <p:cNvSpPr txBox="1"/>
          <p:nvPr/>
        </p:nvSpPr>
        <p:spPr>
          <a:xfrm>
            <a:off x="9376834" y="-962022"/>
            <a:ext cx="27178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m1= m2 et H</a:t>
            </a:r>
            <a:r>
              <a:rPr lang="fr-FR" baseline="-25000" dirty="0"/>
              <a:t>0</a:t>
            </a:r>
            <a:r>
              <a:rPr lang="fr-FR" dirty="0"/>
              <a:t>: m1≠m2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886BF1-4A05-479D-920C-9DAAFEF16B9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F516F9B-5AF6-4B0F-951E-98AB9F03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-181795"/>
            <a:ext cx="1754717" cy="13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4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Test: </a:t>
            </a:r>
            <a:r>
              <a:rPr lang="fr-FR" dirty="0">
                <a:latin typeface="+mj-lt"/>
              </a:rPr>
              <a:t>2 échantillons,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) ,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y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X</a:t>
                </a:r>
                <a:r>
                  <a:rPr lang="fr-FR" baseline="-25000" dirty="0">
                    <a:latin typeface="+mj-lt"/>
                  </a:rPr>
                  <a:t>n1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Y</a:t>
                </a:r>
                <a:r>
                  <a:rPr lang="fr-FR" baseline="-25000" dirty="0">
                    <a:latin typeface="+mj-lt"/>
                  </a:rPr>
                  <a:t>n2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</a:t>
                </a:r>
              </a:p>
              <a:p>
                <a:r>
                  <a:rPr lang="fr-FR" dirty="0">
                    <a:latin typeface="+mj-lt"/>
                  </a:rPr>
                  <a:t>On a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aseline="-25000" dirty="0">
                        <a:solidFill>
                          <a:prstClr val="black"/>
                        </a:solidFill>
                        <a:latin typeface="+mj-lt"/>
                      </a:rPr>
                      <m:t>1</m:t>
                    </m:r>
                  </m:oMath>
                </a14:m>
                <a:r>
                  <a:rPr lang="fr-FR" dirty="0">
                    <a:latin typeface="+mj-lt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), et Y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aseline="-25000" dirty="0">
                        <a:solidFill>
                          <a:prstClr val="black"/>
                        </a:solidFill>
                        <a:latin typeface="+mj-lt"/>
                      </a:rPr>
                      <m:t>2</m:t>
                    </m:r>
                  </m:oMath>
                </a14:m>
                <a:r>
                  <a:rPr lang="fr-FR" dirty="0">
                    <a:latin typeface="+mj-l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</a:t>
                </a:r>
              </a:p>
              <a:p>
                <a:pPr lvl="1"/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19A26-CB2B-4385-A999-A40487686E03}"/>
              </a:ext>
            </a:extLst>
          </p:cNvPr>
          <p:cNvSpPr txBox="1"/>
          <p:nvPr/>
        </p:nvSpPr>
        <p:spPr>
          <a:xfrm>
            <a:off x="9376834" y="-962022"/>
            <a:ext cx="27178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m1= m2 et H</a:t>
            </a:r>
            <a:r>
              <a:rPr lang="fr-FR" baseline="-25000" dirty="0"/>
              <a:t>0</a:t>
            </a:r>
            <a:r>
              <a:rPr lang="fr-FR" dirty="0"/>
              <a:t>: m1≠m2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886BF1-4A05-479D-920C-9DAAFEF16B9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F516F9B-5AF6-4B0F-951E-98AB9F03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-181795"/>
            <a:ext cx="1754717" cy="135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7">
                <a:extLst>
                  <a:ext uri="{FF2B5EF4-FFF2-40B4-BE49-F238E27FC236}">
                    <a16:creationId xmlns:a16="http://schemas.microsoft.com/office/drawing/2014/main" id="{38A1A330-9DA7-42E5-8F66-988C0158E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880696"/>
                  </p:ext>
                </p:extLst>
              </p:nvPr>
            </p:nvGraphicFramePr>
            <p:xfrm>
              <a:off x="992335" y="2131250"/>
              <a:ext cx="7142011" cy="1925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connues et 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  avec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=0</a:t>
                          </a:r>
                        </a:p>
                        <a:p>
                          <a:r>
                            <a:rPr lang="fr-FR" sz="1400" b="0" i="0" dirty="0">
                              <a:latin typeface="+mj-lt"/>
                            </a:rPr>
                            <a:t>Calcul</a:t>
                          </a:r>
                          <a:r>
                            <a:rPr lang="fr-FR" sz="1400" b="0" i="0" baseline="0" dirty="0">
                              <a:latin typeface="+mj-lt"/>
                            </a:rPr>
                            <a:t>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b="0" dirty="0">
                              <a:latin typeface="+mj-lt"/>
                            </a:rPr>
                            <a:t>, alors p</a:t>
                          </a:r>
                          <a:r>
                            <a:rPr lang="fr-FR" sz="1400" dirty="0">
                              <a:latin typeface="+mj-lt"/>
                            </a:rPr>
                            <a:t>our test à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1-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et 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=95% </a:t>
                          </a:r>
                          <a:r>
                            <a:rPr lang="fr-FR" sz="1400" dirty="0">
                              <a:latin typeface="+mj-lt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latin typeface="+mj-lt"/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 non rejeté</a:t>
                          </a:r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7">
                <a:extLst>
                  <a:ext uri="{FF2B5EF4-FFF2-40B4-BE49-F238E27FC236}">
                    <a16:creationId xmlns:a16="http://schemas.microsoft.com/office/drawing/2014/main" id="{38A1A330-9DA7-42E5-8F66-988C0158E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880696"/>
                  </p:ext>
                </p:extLst>
              </p:nvPr>
            </p:nvGraphicFramePr>
            <p:xfrm>
              <a:off x="992335" y="2131250"/>
              <a:ext cx="7142011" cy="1925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connues et 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57568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85" t="-22780" r="-341" b="-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72F97F9-B38A-4AA5-B1A4-265AEEB24043}"/>
                  </a:ext>
                </a:extLst>
              </p:cNvPr>
              <p:cNvSpPr txBox="1"/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72F97F9-B38A-4AA5-B1A4-265AEEB24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2E70754-E91A-4D6A-BCBC-6D1832A90A98}"/>
              </a:ext>
            </a:extLst>
          </p:cNvPr>
          <p:cNvSpPr/>
          <p:nvPr/>
        </p:nvSpPr>
        <p:spPr>
          <a:xfrm>
            <a:off x="8369723" y="3069125"/>
            <a:ext cx="3696335" cy="23901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221E8DF-D33A-4DDD-A1EC-B69C0D82BCD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8464974" y="3485458"/>
            <a:ext cx="3629660" cy="151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67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Test: </a:t>
            </a:r>
            <a:r>
              <a:rPr lang="fr-FR" dirty="0">
                <a:latin typeface="+mj-lt"/>
              </a:rPr>
              <a:t>2 échantillons,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) ,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y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X</a:t>
                </a:r>
                <a:r>
                  <a:rPr lang="fr-FR" baseline="-25000" dirty="0">
                    <a:latin typeface="+mj-lt"/>
                  </a:rPr>
                  <a:t>n1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Y</a:t>
                </a:r>
                <a:r>
                  <a:rPr lang="fr-FR" baseline="-25000" dirty="0">
                    <a:latin typeface="+mj-lt"/>
                  </a:rPr>
                  <a:t>n2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</a:t>
                </a:r>
              </a:p>
              <a:p>
                <a:r>
                  <a:rPr lang="fr-FR" dirty="0">
                    <a:latin typeface="+mj-lt"/>
                  </a:rPr>
                  <a:t>On a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="0" i="0" baseline="-25000" dirty="0" smtClean="0">
                        <a:solidFill>
                          <a:prstClr val="black"/>
                        </a:solidFill>
                        <a:latin typeface="+mj-lt"/>
                      </a:rPr>
                      <m:t>1</m:t>
                    </m:r>
                  </m:oMath>
                </a14:m>
                <a:r>
                  <a:rPr lang="fr-FR" dirty="0">
                    <a:latin typeface="+mj-lt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), et Y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="0" i="0" baseline="-25000" dirty="0" smtClean="0">
                        <a:solidFill>
                          <a:prstClr val="black"/>
                        </a:solidFill>
                        <a:latin typeface="+mj-lt"/>
                      </a:rPr>
                      <m:t>2</m:t>
                    </m:r>
                  </m:oMath>
                </a14:m>
                <a:r>
                  <a:rPr lang="fr-FR" dirty="0">
                    <a:latin typeface="+mj-l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 </a:t>
                </a:r>
              </a:p>
              <a:p>
                <a:endParaRPr lang="fr-FR" dirty="0"/>
              </a:p>
              <a:p>
                <a:pPr lvl="1"/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19A26-CB2B-4385-A999-A40487686E03}"/>
              </a:ext>
            </a:extLst>
          </p:cNvPr>
          <p:cNvSpPr txBox="1"/>
          <p:nvPr/>
        </p:nvSpPr>
        <p:spPr>
          <a:xfrm>
            <a:off x="9376834" y="-962022"/>
            <a:ext cx="27178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m1= m2 et H</a:t>
            </a:r>
            <a:r>
              <a:rPr lang="fr-FR" baseline="-25000" dirty="0"/>
              <a:t>0</a:t>
            </a:r>
            <a:r>
              <a:rPr lang="fr-FR" dirty="0"/>
              <a:t>: m1≠m2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886BF1-4A05-479D-920C-9DAAFEF16B9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F516F9B-5AF6-4B0F-951E-98AB9F03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-181795"/>
            <a:ext cx="1754717" cy="135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7">
                <a:extLst>
                  <a:ext uri="{FF2B5EF4-FFF2-40B4-BE49-F238E27FC236}">
                    <a16:creationId xmlns:a16="http://schemas.microsoft.com/office/drawing/2014/main" id="{29718DA1-1C5F-4345-AEE9-126EB3666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214588"/>
                  </p:ext>
                </p:extLst>
              </p:nvPr>
            </p:nvGraphicFramePr>
            <p:xfrm>
              <a:off x="992335" y="2131250"/>
              <a:ext cx="7142011" cy="1925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connues et inégales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≠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  avec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=0</a:t>
                          </a:r>
                        </a:p>
                        <a:p>
                          <a:r>
                            <a:rPr lang="fr-FR" sz="1400" b="0" i="0" dirty="0">
                              <a:latin typeface="+mj-lt"/>
                            </a:rPr>
                            <a:t>Calcul</a:t>
                          </a:r>
                          <a:r>
                            <a:rPr lang="fr-FR" sz="1400" b="0" i="0" baseline="0" dirty="0">
                              <a:latin typeface="+mj-lt"/>
                            </a:rPr>
                            <a:t>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b="0" dirty="0">
                              <a:latin typeface="+mj-lt"/>
                            </a:rPr>
                            <a:t>, alors p</a:t>
                          </a:r>
                          <a:r>
                            <a:rPr lang="fr-FR" sz="1400" dirty="0">
                              <a:latin typeface="+mj-lt"/>
                            </a:rPr>
                            <a:t>our test à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1-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et 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=95% </a:t>
                          </a:r>
                          <a:r>
                            <a:rPr lang="fr-FR" sz="1400" dirty="0">
                              <a:latin typeface="+mj-lt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latin typeface="+mj-lt"/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 non rejeté</a:t>
                          </a:r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7">
                <a:extLst>
                  <a:ext uri="{FF2B5EF4-FFF2-40B4-BE49-F238E27FC236}">
                    <a16:creationId xmlns:a16="http://schemas.microsoft.com/office/drawing/2014/main" id="{29718DA1-1C5F-4345-AEE9-126EB3666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214588"/>
                  </p:ext>
                </p:extLst>
              </p:nvPr>
            </p:nvGraphicFramePr>
            <p:xfrm>
              <a:off x="992335" y="2131250"/>
              <a:ext cx="7142011" cy="19254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connues et inégales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≠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57568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85" t="-22780" r="-341" b="-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7DB2153-1C44-45E2-B918-6A3F2209D939}"/>
                  </a:ext>
                </a:extLst>
              </p:cNvPr>
              <p:cNvSpPr txBox="1"/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7DB2153-1C44-45E2-B918-6A3F2209D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7A43D05-7D0D-40C3-865A-42F0A8EA5843}"/>
              </a:ext>
            </a:extLst>
          </p:cNvPr>
          <p:cNvSpPr/>
          <p:nvPr/>
        </p:nvSpPr>
        <p:spPr>
          <a:xfrm>
            <a:off x="8369723" y="3069125"/>
            <a:ext cx="3696335" cy="23901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A9771EE-DDF0-408B-AF12-3FAE8BAA1B2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8464974" y="3485458"/>
            <a:ext cx="3629660" cy="151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493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Test: </a:t>
            </a:r>
            <a:r>
              <a:rPr lang="fr-FR" dirty="0">
                <a:latin typeface="+mj-lt"/>
              </a:rPr>
              <a:t>2 échantillons,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) ,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N(m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,</a:t>
            </a:r>
            <a:r>
              <a:rPr lang="el-GR" dirty="0">
                <a:latin typeface="+mj-lt"/>
              </a:rPr>
              <a:t> σ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y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X</a:t>
                </a:r>
                <a:r>
                  <a:rPr lang="fr-FR" baseline="-25000" dirty="0">
                    <a:latin typeface="+mj-lt"/>
                  </a:rPr>
                  <a:t>n1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Y</a:t>
                </a:r>
                <a:r>
                  <a:rPr lang="fr-FR" baseline="-25000" dirty="0">
                    <a:latin typeface="+mj-lt"/>
                  </a:rPr>
                  <a:t>n2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</a:t>
                </a:r>
              </a:p>
              <a:p>
                <a:r>
                  <a:rPr lang="fr-FR" dirty="0">
                    <a:latin typeface="+mj-lt"/>
                  </a:rPr>
                  <a:t>On a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aseline="-25000" dirty="0">
                        <a:solidFill>
                          <a:prstClr val="black"/>
                        </a:solidFill>
                        <a:latin typeface="+mj-lt"/>
                      </a:rPr>
                      <m:t>1</m:t>
                    </m:r>
                  </m:oMath>
                </a14:m>
                <a:r>
                  <a:rPr lang="fr-FR" dirty="0">
                    <a:latin typeface="+mj-lt"/>
                  </a:rPr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), et Y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/>
                        </a:solidFill>
                        <a:latin typeface="+mj-lt"/>
                      </a:rPr>
                      <m:t>σ</m:t>
                    </m:r>
                    <m:r>
                      <m:rPr>
                        <m:nor/>
                      </m:rPr>
                      <a:rPr lang="fr-FR" baseline="-25000" dirty="0">
                        <a:solidFill>
                          <a:prstClr val="black"/>
                        </a:solidFill>
                        <a:latin typeface="+mj-lt"/>
                      </a:rPr>
                      <m:t>2</m:t>
                    </m:r>
                  </m:oMath>
                </a14:m>
                <a:r>
                  <a:rPr lang="fr-FR" dirty="0">
                    <a:latin typeface="+mj-l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N(m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,</a:t>
                </a:r>
                <a:r>
                  <a:rPr lang="el-G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black"/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solidFill>
                              <a:prstClr val="black"/>
                            </a:solidFill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).</a:t>
                </a: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Cas variances inconnues et inégales non présenté ici.</a:t>
                </a:r>
              </a:p>
              <a:p>
                <a:pPr lvl="1"/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>
                  <a:latin typeface="+mj-lt"/>
                </a:endParaRPr>
              </a:p>
              <a:p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 b="-1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353800" y="5597524"/>
            <a:ext cx="838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19A26-CB2B-4385-A999-A40487686E03}"/>
              </a:ext>
            </a:extLst>
          </p:cNvPr>
          <p:cNvSpPr txBox="1"/>
          <p:nvPr/>
        </p:nvSpPr>
        <p:spPr>
          <a:xfrm>
            <a:off x="9376834" y="-962022"/>
            <a:ext cx="27178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m1= m2 et H</a:t>
            </a:r>
            <a:r>
              <a:rPr lang="fr-FR" baseline="-25000" dirty="0"/>
              <a:t>0</a:t>
            </a:r>
            <a:r>
              <a:rPr lang="fr-FR" dirty="0"/>
              <a:t>: m1≠m2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886BF1-4A05-479D-920C-9DAAFEF16B95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AF516F9B-5AF6-4B0F-951E-98AB9F03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-181795"/>
            <a:ext cx="1754717" cy="135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7">
                <a:extLst>
                  <a:ext uri="{FF2B5EF4-FFF2-40B4-BE49-F238E27FC236}">
                    <a16:creationId xmlns:a16="http://schemas.microsoft.com/office/drawing/2014/main" id="{B14724F1-96C7-4F9E-83BD-B5586C36D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793208"/>
                  </p:ext>
                </p:extLst>
              </p:nvPr>
            </p:nvGraphicFramePr>
            <p:xfrm>
              <a:off x="992335" y="2131250"/>
              <a:ext cx="7142011" cy="2636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inconnues et 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28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28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 avec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=0</a:t>
                          </a:r>
                        </a:p>
                        <a:p>
                          <a:r>
                            <a:rPr lang="fr-FR" sz="2800" dirty="0">
                              <a:latin typeface="+mj-lt"/>
                            </a:rPr>
                            <a:t>                                    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2800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fr-FR" sz="2800" dirty="0">
                            <a:latin typeface="+mj-lt"/>
                          </a:endParaRPr>
                        </a:p>
                        <a:p>
                          <a:r>
                            <a:rPr lang="fr-FR" sz="1400" b="0" i="0" dirty="0">
                              <a:latin typeface="+mj-lt"/>
                            </a:rPr>
                            <a:t>Calcul</a:t>
                          </a:r>
                          <a:r>
                            <a:rPr lang="fr-FR" sz="1400" b="0" i="0" baseline="0" dirty="0">
                              <a:latin typeface="+mj-lt"/>
                            </a:rPr>
                            <a:t>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sz="1400" b="0" i="1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b="0" dirty="0">
                              <a:latin typeface="+mj-lt"/>
                            </a:rPr>
                            <a:t>, alors p</a:t>
                          </a:r>
                          <a:r>
                            <a:rPr lang="fr-FR" sz="1400" dirty="0">
                              <a:latin typeface="+mj-lt"/>
                            </a:rPr>
                            <a:t>our test à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1-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et 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=95% </a:t>
                          </a:r>
                          <a:r>
                            <a:rPr lang="fr-FR" sz="1400" dirty="0">
                              <a:latin typeface="+mj-lt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latin typeface="+mj-lt"/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 non rejeté</a:t>
                          </a:r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7">
                <a:extLst>
                  <a:ext uri="{FF2B5EF4-FFF2-40B4-BE49-F238E27FC236}">
                    <a16:creationId xmlns:a16="http://schemas.microsoft.com/office/drawing/2014/main" id="{B14724F1-96C7-4F9E-83BD-B5586C36DB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793208"/>
                  </p:ext>
                </p:extLst>
              </p:nvPr>
            </p:nvGraphicFramePr>
            <p:xfrm>
              <a:off x="992335" y="2131250"/>
              <a:ext cx="7142011" cy="2636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2011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pPr marL="0" marR="0" lvl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Variances inconnues et égales (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r>
                            <a:rPr lang="fr-F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l-GR" sz="14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fr-FR" sz="1400" b="1" kern="1200" baseline="-250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fr-FR" sz="1400" b="1" kern="1200" baseline="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228676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85" t="-15691" r="-341" b="-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F30F1C4-772A-4E34-B6CC-95CFF1917921}"/>
                  </a:ext>
                </a:extLst>
              </p:cNvPr>
              <p:cNvSpPr txBox="1"/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F30F1C4-772A-4E34-B6CC-95CFF19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5FA90DE-D102-4AEE-89A4-71AF012520BE}"/>
              </a:ext>
            </a:extLst>
          </p:cNvPr>
          <p:cNvSpPr/>
          <p:nvPr/>
        </p:nvSpPr>
        <p:spPr>
          <a:xfrm>
            <a:off x="8369723" y="3069125"/>
            <a:ext cx="3696335" cy="23901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2BBB881-5654-4EB3-A4E2-EEE197A169D9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/>
          <a:stretch/>
        </p:blipFill>
        <p:spPr bwMode="auto">
          <a:xfrm>
            <a:off x="8653463" y="3429000"/>
            <a:ext cx="3056466" cy="1570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77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>
            <a:normAutofit/>
          </a:bodyPr>
          <a:lstStyle/>
          <a:p>
            <a:r>
              <a:rPr lang="fr-FR" b="1" dirty="0"/>
              <a:t>Test: </a:t>
            </a:r>
            <a:r>
              <a:rPr lang="fr-FR" dirty="0">
                <a:latin typeface="+mj-lt"/>
              </a:rPr>
              <a:t>2 échantillons, X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B(p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) , Y</a:t>
            </a:r>
            <a:r>
              <a:rPr lang="fr-FR" baseline="-25000" dirty="0">
                <a:latin typeface="+mj-lt"/>
              </a:rPr>
              <a:t>i</a:t>
            </a:r>
            <a:r>
              <a:rPr lang="fr-FR" dirty="0">
                <a:latin typeface="+mj-lt"/>
              </a:rPr>
              <a:t> ~ B(p</a:t>
            </a:r>
            <a:r>
              <a:rPr lang="fr-FR" baseline="-25000" dirty="0">
                <a:latin typeface="+mj-lt"/>
              </a:rPr>
              <a:t>2</a:t>
            </a:r>
            <a:r>
              <a:rPr lang="fr-FR" dirty="0">
                <a:latin typeface="+mj-lt"/>
              </a:rPr>
              <a:t>) </a:t>
            </a:r>
            <a:endParaRPr lang="fr-F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</p:spPr>
            <p:txBody>
              <a:bodyPr>
                <a:normAutofit/>
              </a:bodyPr>
              <a:lstStyle/>
              <a:p>
                <a:r>
                  <a:rPr lang="fr-FR" dirty="0">
                    <a:latin typeface="+mj-lt"/>
                  </a:rPr>
                  <a:t>Données : observations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x</a:t>
                </a:r>
                <a:r>
                  <a:rPr lang="fr-FR" baseline="-25000" dirty="0" err="1">
                    <a:latin typeface="+mj-lt"/>
                  </a:rPr>
                  <a:t>n</a:t>
                </a:r>
                <a:r>
                  <a:rPr lang="fr-FR" dirty="0">
                    <a:latin typeface="+mj-lt"/>
                  </a:rPr>
                  <a:t>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</a:t>
                </a:r>
                <a:r>
                  <a:rPr lang="fr-FR" dirty="0" err="1">
                    <a:latin typeface="+mj-lt"/>
                  </a:rPr>
                  <a:t>y</a:t>
                </a:r>
                <a:r>
                  <a:rPr lang="fr-FR" baseline="-25000" dirty="0" err="1">
                    <a:latin typeface="+mj-lt"/>
                  </a:rPr>
                  <a:t>n</a:t>
                </a:r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Modèle   : variables aléatoires X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X</a:t>
                </a:r>
                <a:r>
                  <a:rPr lang="fr-FR" baseline="-25000" dirty="0">
                    <a:latin typeface="+mj-lt"/>
                  </a:rPr>
                  <a:t>n1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et Y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, …, Y</a:t>
                </a:r>
                <a:r>
                  <a:rPr lang="fr-FR" baseline="-25000" dirty="0">
                    <a:latin typeface="+mj-lt"/>
                  </a:rPr>
                  <a:t>n2</a:t>
                </a:r>
                <a:r>
                  <a:rPr lang="fr-FR" dirty="0">
                    <a:latin typeface="+mj-lt"/>
                  </a:rPr>
                  <a:t> </a:t>
                </a:r>
                <a:r>
                  <a:rPr lang="fr-FR" dirty="0" err="1">
                    <a:latin typeface="+mj-lt"/>
                  </a:rPr>
                  <a:t>i.i.d</a:t>
                </a:r>
                <a:r>
                  <a:rPr lang="fr-FR" dirty="0">
                    <a:latin typeface="+mj-lt"/>
                  </a:rPr>
                  <a:t>. </a:t>
                </a:r>
              </a:p>
              <a:p>
                <a:r>
                  <a:rPr lang="fr-FR" dirty="0">
                    <a:latin typeface="+mj-lt"/>
                  </a:rPr>
                  <a:t>Si X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B(p</a:t>
                </a:r>
                <a:r>
                  <a:rPr lang="fr-FR" baseline="-25000" dirty="0">
                    <a:latin typeface="+mj-lt"/>
                  </a:rPr>
                  <a:t>1</a:t>
                </a:r>
                <a:r>
                  <a:rPr lang="fr-FR" dirty="0">
                    <a:latin typeface="+mj-lt"/>
                  </a:rPr>
                  <a:t>)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="0" i="0" baseline="-25000" smtClean="0">
                                <a:latin typeface="+mj-lt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="0" i="0" baseline="-25000" smtClean="0">
                                <a:latin typeface="+mj-lt"/>
                              </a:rPr>
                              <m:t>1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)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Si Y</a:t>
                </a:r>
                <a:r>
                  <a:rPr lang="fr-FR" baseline="-25000" dirty="0">
                    <a:latin typeface="+mj-lt"/>
                  </a:rPr>
                  <a:t>i</a:t>
                </a:r>
                <a:r>
                  <a:rPr lang="fr-FR" dirty="0">
                    <a:latin typeface="+mj-lt"/>
                  </a:rPr>
                  <a:t> ~ B(p</a:t>
                </a:r>
                <a:r>
                  <a:rPr lang="fr-FR" baseline="-25000" dirty="0">
                    <a:latin typeface="+mj-lt"/>
                  </a:rPr>
                  <a:t>2</a:t>
                </a:r>
                <a:r>
                  <a:rPr lang="fr-FR" dirty="0">
                    <a:latin typeface="+mj-lt"/>
                  </a:rPr>
                  <a:t>)         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~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latin typeface="+mj-lt"/>
                      </a:rPr>
                      <m:t>N</m:t>
                    </m:r>
                    <m:d>
                      <m:d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="0" i="0" baseline="-25000" smtClean="0">
                                <a:latin typeface="+mj-lt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fr-FR">
                                <a:latin typeface="+mj-lt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fr-FR" b="0" i="0" baseline="-25000" smtClean="0">
                                <a:latin typeface="+mj-lt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fr-FR">
                            <a:latin typeface="+mj-lt"/>
                          </a:rPr>
                          <m:t>)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fr-FR" dirty="0">
                  <a:latin typeface="+mj-lt"/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D4BBB89-EB09-4E5D-8A67-EE68977FB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4801"/>
                <a:ext cx="10515600" cy="5872163"/>
              </a:xfrm>
              <a:blipFill>
                <a:blip r:embed="rId3"/>
                <a:stretch>
                  <a:fillRect l="-1043" t="-16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353800" y="5597524"/>
            <a:ext cx="838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8D98FC-DB8A-469C-BC16-463F0AAFDBFE}"/>
              </a:ext>
            </a:extLst>
          </p:cNvPr>
          <p:cNvSpPr txBox="1"/>
          <p:nvPr/>
        </p:nvSpPr>
        <p:spPr>
          <a:xfrm>
            <a:off x="9376834" y="-962022"/>
            <a:ext cx="2717800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  <a:r>
              <a:rPr lang="fr-FR" baseline="-25000" dirty="0"/>
              <a:t>0</a:t>
            </a:r>
            <a:r>
              <a:rPr lang="fr-FR" dirty="0"/>
              <a:t>: p1= p2 et H</a:t>
            </a:r>
            <a:r>
              <a:rPr lang="fr-FR" baseline="-25000" dirty="0"/>
              <a:t>0</a:t>
            </a:r>
            <a:r>
              <a:rPr lang="fr-FR" dirty="0"/>
              <a:t>: p1≠p2 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D4BBED0-523E-4368-A97A-8F593BBEA2CD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CC2AD22B-5BE5-47C6-9707-B30DD23E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0" y="-181795"/>
            <a:ext cx="1754717" cy="135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au 7">
                <a:extLst>
                  <a:ext uri="{FF2B5EF4-FFF2-40B4-BE49-F238E27FC236}">
                    <a16:creationId xmlns:a16="http://schemas.microsoft.com/office/drawing/2014/main" id="{C5F6BD3C-DA10-4404-B847-6B79D0295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2124"/>
                  </p:ext>
                </p:extLst>
              </p:nvPr>
            </p:nvGraphicFramePr>
            <p:xfrm>
              <a:off x="893275" y="2609341"/>
              <a:ext cx="7476448" cy="2137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6448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44471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2800" b="0" i="0" dirty="0" smtClean="0"/>
                                        <m:t>F</m:t>
                                      </m:r>
                                      <m:d>
                                        <m:d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fr-FR" sz="2800" b="0" i="0" dirty="0" smtClean="0"/>
                                            <m:t>F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fr-FR" sz="2800" b="0" i="1" baseline="-2500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den>
                                          </m:f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fr-FR" sz="2800" b="0" i="1" baseline="-2500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fr-FR" sz="2800" dirty="0">
                              <a:latin typeface="+mj-lt"/>
                            </a:rPr>
                            <a:t> a</a:t>
                          </a:r>
                          <a:r>
                            <a:rPr lang="fr-FR" sz="2800" dirty="0"/>
                            <a:t>vec </a:t>
                          </a:r>
                          <a14:m>
                            <m:oMath xmlns:m="http://schemas.openxmlformats.org/officeDocument/2006/math"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28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fr-FR" sz="1300" b="1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fr-FR" sz="1400" b="0" i="0" dirty="0">
                              <a:latin typeface="+mj-lt"/>
                            </a:rPr>
                            <a:t>Calcul</a:t>
                          </a:r>
                          <a:r>
                            <a:rPr lang="fr-FR" sz="1400" b="0" i="0" baseline="0" dirty="0">
                              <a:latin typeface="+mj-lt"/>
                            </a:rPr>
                            <a:t> de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fr-FR" sz="1400" b="0" i="0" dirty="0" smtClean="0"/>
                                        <m:t>f</m:t>
                                      </m:r>
                                      <m:d>
                                        <m:d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fr-FR" sz="1400" b="0" i="0" dirty="0" smtClean="0"/>
                                            <m:t>f</m:t>
                                          </m:r>
                                        </m:e>
                                      </m:d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den>
                                      </m:f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fr-FR" sz="1400" b="0" i="1" baseline="-2500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fr-FR" sz="1400" b="0" dirty="0">
                              <a:latin typeface="+mj-lt"/>
                            </a:rPr>
                            <a:t>                                                        avec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fr-F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num>
                                <m:den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fr-FR" sz="1400" b="0" dirty="0">
                            <a:latin typeface="+mj-lt"/>
                          </a:endParaRP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fr-FR" sz="1400" b="0" dirty="0">
                              <a:latin typeface="+mj-lt"/>
                            </a:rPr>
                            <a:t>P</a:t>
                          </a:r>
                          <a:r>
                            <a:rPr lang="fr-FR" sz="1400" dirty="0">
                              <a:latin typeface="+mj-lt"/>
                            </a:rPr>
                            <a:t>our test à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1-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 et </a:t>
                          </a:r>
                          <a:r>
                            <a:rPr lang="el-GR" sz="1400" baseline="0" dirty="0">
                              <a:latin typeface="+mj-lt"/>
                            </a:rPr>
                            <a:t>α</a:t>
                          </a:r>
                          <a:r>
                            <a:rPr lang="fr-FR" sz="1400" baseline="0" dirty="0">
                              <a:latin typeface="+mj-lt"/>
                            </a:rPr>
                            <a:t>=95% </a:t>
                          </a:r>
                          <a:r>
                            <a:rPr lang="fr-FR" sz="1400" dirty="0">
                              <a:latin typeface="+mj-lt"/>
                            </a:rPr>
                            <a:t>si </a:t>
                          </a: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[−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, H</a:t>
                          </a:r>
                          <a:r>
                            <a:rPr lang="fr-FR" sz="1400" b="0" baseline="-25000" dirty="0">
                              <a:latin typeface="+mj-lt"/>
                              <a:ea typeface="Cambria Math" panose="02040503050406030204" pitchFamily="18" charset="0"/>
                            </a:rPr>
                            <a:t>0</a:t>
                          </a:r>
                          <a:r>
                            <a:rPr lang="fr-FR" sz="1400" b="0" dirty="0">
                              <a:latin typeface="+mj-lt"/>
                              <a:ea typeface="Cambria Math" panose="02040503050406030204" pitchFamily="18" charset="0"/>
                            </a:rPr>
                            <a:t> non rejeté</a:t>
                          </a:r>
                          <a:endParaRPr lang="fr-FR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au 7">
                <a:extLst>
                  <a:ext uri="{FF2B5EF4-FFF2-40B4-BE49-F238E27FC236}">
                    <a16:creationId xmlns:a16="http://schemas.microsoft.com/office/drawing/2014/main" id="{C5F6BD3C-DA10-4404-B847-6B79D0295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2124"/>
                  </p:ext>
                </p:extLst>
              </p:nvPr>
            </p:nvGraphicFramePr>
            <p:xfrm>
              <a:off x="893275" y="2609341"/>
              <a:ext cx="7476448" cy="2137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76448">
                      <a:extLst>
                        <a:ext uri="{9D8B030D-6E8A-4147-A177-3AD203B41FA5}">
                          <a16:colId xmlns:a16="http://schemas.microsoft.com/office/drawing/2014/main" val="351603552"/>
                        </a:ext>
                      </a:extLst>
                    </a:gridCol>
                  </a:tblGrid>
                  <a:tr h="349797">
                    <a:tc>
                      <a:txBody>
                        <a:bodyPr/>
                        <a:lstStyle/>
                        <a:p>
                          <a:endParaRPr lang="fr-FR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499547"/>
                      </a:ext>
                    </a:extLst>
                  </a:tr>
                  <a:tr h="178765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81" t="-19728" r="-407" b="-3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838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875097-C371-4240-86F9-8490F8D53214}"/>
                  </a:ext>
                </a:extLst>
              </p:cNvPr>
              <p:cNvSpPr txBox="1"/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</a:t>
                </a:r>
                <a:r>
                  <a:rPr lang="el-GR" sz="1800" baseline="0" dirty="0"/>
                  <a:t>α</a:t>
                </a:r>
                <a:r>
                  <a:rPr lang="fr-FR" sz="1800" baseline="0" dirty="0"/>
                  <a:t>=95%, on peut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fr-FR" sz="1800" baseline="0" dirty="0"/>
                  <a:t> = 1,96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875097-C371-4240-86F9-8490F8D53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857" y="5025148"/>
                <a:ext cx="3885143" cy="369332"/>
              </a:xfrm>
              <a:prstGeom prst="rect">
                <a:avLst/>
              </a:prstGeom>
              <a:blipFill>
                <a:blip r:embed="rId6"/>
                <a:stretch>
                  <a:fillRect l="-141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B6FFA6F-F48C-4C7E-9A25-3FA824A98FA3}"/>
              </a:ext>
            </a:extLst>
          </p:cNvPr>
          <p:cNvSpPr/>
          <p:nvPr/>
        </p:nvSpPr>
        <p:spPr>
          <a:xfrm>
            <a:off x="8369723" y="3069125"/>
            <a:ext cx="3696335" cy="23901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916D650-0FF7-4CA9-97D4-B21551AA1BFA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8464974" y="3485458"/>
            <a:ext cx="3629660" cy="151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651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9F1AB-0EB3-4137-B439-40501BF2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AC9B59-8DD3-4089-A513-0E4D29FE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1074400" cy="9429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Région rejet/acceptation, P-value, puissance, et 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BBB89-EB09-4E5D-8A67-EE68977F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y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)</a:t>
            </a: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X</a:t>
            </a:r>
            <a:r>
              <a:rPr lang="fr-FR" baseline="-25000" dirty="0">
                <a:latin typeface="+mj-lt"/>
              </a:rPr>
              <a:t>n1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(et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Y</a:t>
            </a:r>
            <a:r>
              <a:rPr lang="fr-FR" baseline="-25000" dirty="0">
                <a:latin typeface="+mj-lt"/>
              </a:rPr>
              <a:t>n2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.)</a:t>
            </a:r>
          </a:p>
          <a:p>
            <a:r>
              <a:rPr lang="fr-FR" sz="2000" dirty="0"/>
              <a:t>Erreur possible de décision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lnSpc>
                <a:spcPct val="60000"/>
              </a:lnSpc>
            </a:pPr>
            <a:r>
              <a:rPr lang="fr-FR" sz="2000" dirty="0"/>
              <a:t>La Puissance du test =1-</a:t>
            </a:r>
            <a:r>
              <a:rPr lang="el-GR" sz="2000" dirty="0"/>
              <a:t>β</a:t>
            </a:r>
            <a:r>
              <a:rPr lang="fr-FR" sz="2000" dirty="0"/>
              <a:t> mesure la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 sz="2000" dirty="0"/>
              <a:t>capacité à empêcher une décision fausse.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BEFAD88-87CA-4AA5-BD84-6AD8B5F6DE3C}"/>
              </a:ext>
            </a:extLst>
          </p:cNvPr>
          <p:cNvSpPr txBox="1">
            <a:spLocks/>
          </p:cNvSpPr>
          <p:nvPr/>
        </p:nvSpPr>
        <p:spPr>
          <a:xfrm>
            <a:off x="11353800" y="5597524"/>
            <a:ext cx="838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5391D61-0582-40C1-B82B-BC73450FAD53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946BD-D776-4007-A70D-7DC1A8F54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7526" r="7301" b="16245"/>
          <a:stretch/>
        </p:blipFill>
        <p:spPr bwMode="auto">
          <a:xfrm>
            <a:off x="977774" y="3429000"/>
            <a:ext cx="3413157" cy="181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C672B860-92D0-44EA-B873-6F1A3494F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12479"/>
              </p:ext>
            </p:extLst>
          </p:nvPr>
        </p:nvGraphicFramePr>
        <p:xfrm>
          <a:off x="1167895" y="1773707"/>
          <a:ext cx="341315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08">
                  <a:extLst>
                    <a:ext uri="{9D8B030D-6E8A-4147-A177-3AD203B41FA5}">
                      <a16:colId xmlns:a16="http://schemas.microsoft.com/office/drawing/2014/main" val="1334824072"/>
                    </a:ext>
                  </a:extLst>
                </a:gridCol>
                <a:gridCol w="1133073">
                  <a:extLst>
                    <a:ext uri="{9D8B030D-6E8A-4147-A177-3AD203B41FA5}">
                      <a16:colId xmlns:a16="http://schemas.microsoft.com/office/drawing/2014/main" val="72579616"/>
                    </a:ext>
                  </a:extLst>
                </a:gridCol>
                <a:gridCol w="1188976">
                  <a:extLst>
                    <a:ext uri="{9D8B030D-6E8A-4147-A177-3AD203B41FA5}">
                      <a16:colId xmlns:a16="http://schemas.microsoft.com/office/drawing/2014/main" val="207221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H0 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Vraie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Fausse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94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Rejetée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Type I erreur</a:t>
                      </a:r>
                    </a:p>
                    <a:p>
                      <a:r>
                        <a:rPr lang="fr-FR" sz="1200" dirty="0"/>
                        <a:t>Probabilité </a:t>
                      </a:r>
                      <a:r>
                        <a:rPr lang="el-GR" sz="1200" dirty="0"/>
                        <a:t>α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Décision correcte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0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Non rejetée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Décision correcte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Type II erreur</a:t>
                      </a:r>
                    </a:p>
                    <a:p>
                      <a:r>
                        <a:rPr lang="fr-FR" sz="1200" dirty="0"/>
                        <a:t>Probabilité </a:t>
                      </a:r>
                      <a:r>
                        <a:rPr lang="el-GR" sz="1200" dirty="0"/>
                        <a:t>β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295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D3B9E41-0DB9-4702-B2C8-57F0323D46FE}"/>
              </a:ext>
            </a:extLst>
          </p:cNvPr>
          <p:cNvSpPr txBox="1"/>
          <p:nvPr/>
        </p:nvSpPr>
        <p:spPr>
          <a:xfrm>
            <a:off x="3473159" y="3869886"/>
            <a:ext cx="9868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Hypothèse H</a:t>
            </a:r>
            <a:r>
              <a:rPr lang="fr-FR" sz="1100" baseline="-25000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93EEE0-78F9-4517-90A5-E40969829A5E}"/>
              </a:ext>
            </a:extLst>
          </p:cNvPr>
          <p:cNvSpPr txBox="1"/>
          <p:nvPr/>
        </p:nvSpPr>
        <p:spPr>
          <a:xfrm>
            <a:off x="757249" y="3869886"/>
            <a:ext cx="9868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/>
              <a:t>Hypothèse H</a:t>
            </a:r>
            <a:r>
              <a:rPr lang="fr-FR" sz="1100" baseline="-25000" dirty="0"/>
              <a:t>0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FD6209A-7D69-4740-827F-B46602003631}"/>
              </a:ext>
            </a:extLst>
          </p:cNvPr>
          <p:cNvCxnSpPr>
            <a:cxnSpLocks/>
          </p:cNvCxnSpPr>
          <p:nvPr/>
        </p:nvCxnSpPr>
        <p:spPr>
          <a:xfrm flipV="1">
            <a:off x="5730844" y="1255471"/>
            <a:ext cx="0" cy="470717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5B431E3-FC84-4E13-AEE9-FE81A953A6E2}"/>
              </a:ext>
            </a:extLst>
          </p:cNvPr>
          <p:cNvSpPr txBox="1"/>
          <p:nvPr/>
        </p:nvSpPr>
        <p:spPr>
          <a:xfrm>
            <a:off x="9828428" y="1672103"/>
            <a:ext cx="23092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effectLst/>
                <a:latin typeface="+mj-lt"/>
              </a:rPr>
              <a:t>La </a:t>
            </a:r>
            <a:r>
              <a:rPr lang="en-US" sz="1600" b="1" i="1" dirty="0">
                <a:effectLst/>
                <a:latin typeface="+mj-lt"/>
              </a:rPr>
              <a:t>p </a:t>
            </a:r>
            <a:r>
              <a:rPr lang="en-US" sz="1600" b="1" i="0" dirty="0">
                <a:effectLst/>
                <a:latin typeface="+mj-lt"/>
              </a:rPr>
              <a:t>value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est</a:t>
            </a:r>
            <a:r>
              <a:rPr lang="en-US" sz="1600" dirty="0">
                <a:latin typeface="+mj-lt"/>
              </a:rPr>
              <a:t> la </a:t>
            </a:r>
            <a:r>
              <a:rPr lang="en-US" sz="1600" dirty="0" err="1">
                <a:latin typeface="+mj-lt"/>
              </a:rPr>
              <a:t>probabilité</a:t>
            </a:r>
            <a:r>
              <a:rPr lang="en-US" sz="1600" dirty="0">
                <a:latin typeface="+mj-lt"/>
              </a:rPr>
              <a:t> que la </a:t>
            </a:r>
            <a:r>
              <a:rPr lang="en-US" sz="1600" dirty="0" err="1">
                <a:latin typeface="+mj-lt"/>
              </a:rPr>
              <a:t>donnée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pourrait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être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observée</a:t>
            </a:r>
            <a:r>
              <a:rPr lang="en-US" sz="1600" dirty="0">
                <a:latin typeface="+mj-lt"/>
              </a:rPr>
              <a:t> sous </a:t>
            </a:r>
            <a:r>
              <a:rPr lang="en-US" sz="1600" dirty="0" err="1">
                <a:latin typeface="+mj-lt"/>
              </a:rPr>
              <a:t>l’hypothèse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nulle</a:t>
            </a:r>
            <a:r>
              <a:rPr lang="en-US" sz="1600" dirty="0">
                <a:latin typeface="+mj-lt"/>
              </a:rPr>
              <a:t> H</a:t>
            </a:r>
            <a:r>
              <a:rPr lang="en-US" sz="1600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sz="1600" dirty="0" err="1">
                <a:latin typeface="+mj-lt"/>
              </a:rPr>
              <a:t>Ici</a:t>
            </a:r>
            <a:r>
              <a:rPr lang="en-US" sz="1600" dirty="0">
                <a:latin typeface="+mj-lt"/>
              </a:rPr>
              <a:t> z </a:t>
            </a:r>
            <a:r>
              <a:rPr lang="en-US" sz="1600" dirty="0" err="1">
                <a:latin typeface="+mj-lt"/>
              </a:rPr>
              <a:t>est</a:t>
            </a:r>
            <a:r>
              <a:rPr lang="en-US" sz="1600" dirty="0">
                <a:latin typeface="+mj-lt"/>
              </a:rPr>
              <a:t> la </a:t>
            </a:r>
            <a:r>
              <a:rPr lang="en-US" sz="1600" dirty="0" err="1">
                <a:latin typeface="+mj-lt"/>
              </a:rPr>
              <a:t>statistique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calculée</a:t>
            </a:r>
            <a:r>
              <a:rPr lang="en-US" sz="1600" dirty="0">
                <a:latin typeface="+mj-lt"/>
              </a:rPr>
              <a:t> sur </a:t>
            </a:r>
            <a:r>
              <a:rPr lang="en-US" sz="1600" dirty="0" err="1">
                <a:latin typeface="+mj-lt"/>
              </a:rPr>
              <a:t>l’échantillon</a:t>
            </a:r>
            <a:r>
              <a:rPr lang="en-US" sz="1600" dirty="0">
                <a:latin typeface="+mj-lt"/>
              </a:rPr>
              <a:t>.</a:t>
            </a:r>
            <a:endParaRPr lang="fr-FR" sz="1600" dirty="0">
              <a:latin typeface="+mj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766403-3FA6-4CA5-B75D-2DF4B925C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55"/>
          <a:stretch/>
        </p:blipFill>
        <p:spPr bwMode="auto">
          <a:xfrm>
            <a:off x="5989623" y="1568795"/>
            <a:ext cx="3796470" cy="168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A2C09AD-C7C0-4E62-9EEB-737D00CF65F6}"/>
              </a:ext>
            </a:extLst>
          </p:cNvPr>
          <p:cNvCxnSpPr>
            <a:cxnSpLocks/>
          </p:cNvCxnSpPr>
          <p:nvPr/>
        </p:nvCxnSpPr>
        <p:spPr>
          <a:xfrm flipV="1">
            <a:off x="5730844" y="3568377"/>
            <a:ext cx="5818230" cy="4068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1392E195-87EB-4E4A-87C7-E41FBED35D5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6156433" y="4131496"/>
            <a:ext cx="3629660" cy="151441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AF84860-1F1E-428C-8FFC-031FE792AE64}"/>
              </a:ext>
            </a:extLst>
          </p:cNvPr>
          <p:cNvSpPr txBox="1"/>
          <p:nvPr/>
        </p:nvSpPr>
        <p:spPr>
          <a:xfrm>
            <a:off x="9828427" y="3854568"/>
            <a:ext cx="23092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+mj-lt"/>
              </a:rPr>
              <a:t>Ici</a:t>
            </a:r>
            <a:r>
              <a:rPr lang="en-US" sz="1400" b="0" i="0" dirty="0">
                <a:effectLst/>
                <a:latin typeface="+mj-lt"/>
              </a:rPr>
              <a:t> z*=z</a:t>
            </a:r>
            <a:r>
              <a:rPr lang="en-US" sz="1400" b="0" i="0" baseline="-25000" dirty="0">
                <a:effectLst/>
                <a:latin typeface="+mj-lt"/>
              </a:rPr>
              <a:t>0.95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b="0" i="0" dirty="0" err="1">
                <a:effectLst/>
                <a:latin typeface="+mj-lt"/>
              </a:rPr>
              <a:t>est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b="0" i="0" dirty="0" err="1">
                <a:effectLst/>
                <a:latin typeface="+mj-lt"/>
              </a:rPr>
              <a:t>choisi</a:t>
            </a:r>
            <a:r>
              <a:rPr lang="en-US" sz="1400" b="0" i="0" dirty="0">
                <a:effectLst/>
                <a:latin typeface="+mj-lt"/>
              </a:rPr>
              <a:t> por un test avec le </a:t>
            </a:r>
            <a:r>
              <a:rPr lang="en-US" sz="1400" b="0" i="0" dirty="0" err="1">
                <a:effectLst/>
                <a:latin typeface="+mj-lt"/>
              </a:rPr>
              <a:t>risque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l-GR" sz="1400" b="0" i="0" dirty="0">
                <a:effectLst/>
                <a:latin typeface="+mj-lt"/>
              </a:rPr>
              <a:t>α</a:t>
            </a:r>
            <a:r>
              <a:rPr lang="fr-FR" sz="1400" b="0" i="0" dirty="0">
                <a:effectLst/>
                <a:latin typeface="+mj-lt"/>
              </a:rPr>
              <a:t>=</a:t>
            </a:r>
            <a:r>
              <a:rPr lang="en-US" sz="1400" b="0" i="0" dirty="0">
                <a:effectLst/>
                <a:latin typeface="+mj-lt"/>
              </a:rPr>
              <a:t>0,95</a:t>
            </a:r>
          </a:p>
          <a:p>
            <a:r>
              <a:rPr lang="en-US" sz="1400" dirty="0">
                <a:latin typeface="+mj-lt"/>
              </a:rPr>
              <a:t>par </a:t>
            </a:r>
            <a:r>
              <a:rPr lang="en-US" sz="1400" dirty="0" err="1">
                <a:latin typeface="+mj-lt"/>
              </a:rPr>
              <a:t>exemple</a:t>
            </a:r>
            <a:r>
              <a:rPr lang="en-US" sz="1600" dirty="0">
                <a:latin typeface="+mj-lt"/>
              </a:rPr>
              <a:t>.</a:t>
            </a:r>
            <a:endParaRPr lang="fr-FR" sz="1600" dirty="0"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3C04882-ECC7-4B9F-A063-CE9F3A117F35}"/>
              </a:ext>
            </a:extLst>
          </p:cNvPr>
          <p:cNvSpPr txBox="1"/>
          <p:nvPr/>
        </p:nvSpPr>
        <p:spPr>
          <a:xfrm>
            <a:off x="6209755" y="5597524"/>
            <a:ext cx="96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Zone rejet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20F9C32-8544-40E2-BFDE-F5762AE32EA8}"/>
              </a:ext>
            </a:extLst>
          </p:cNvPr>
          <p:cNvSpPr txBox="1"/>
          <p:nvPr/>
        </p:nvSpPr>
        <p:spPr>
          <a:xfrm>
            <a:off x="7496472" y="4888701"/>
            <a:ext cx="127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Zone </a:t>
            </a:r>
          </a:p>
          <a:p>
            <a:r>
              <a:rPr lang="fr-FR" sz="1400" dirty="0"/>
              <a:t>acceptation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E376801-6682-4791-9C31-D76C66EFAB2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692825" y="5447163"/>
            <a:ext cx="309497" cy="1503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5837F1F-647D-4FB3-8788-85660061763A}"/>
              </a:ext>
            </a:extLst>
          </p:cNvPr>
          <p:cNvCxnSpPr>
            <a:cxnSpLocks/>
          </p:cNvCxnSpPr>
          <p:nvPr/>
        </p:nvCxnSpPr>
        <p:spPr>
          <a:xfrm flipV="1">
            <a:off x="7111925" y="5545599"/>
            <a:ext cx="1653288" cy="2220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</a:t>
            </a:r>
            <a:r>
              <a:rPr lang="en-IN" b="1" dirty="0" err="1"/>
              <a:t>discréte</a:t>
            </a:r>
            <a:r>
              <a:rPr lang="en-IN" b="1" dirty="0"/>
              <a:t>: </a:t>
            </a:r>
            <a:r>
              <a:rPr lang="en-IN" b="1" dirty="0" err="1"/>
              <a:t>définition</a:t>
            </a:r>
            <a:endParaRPr lang="en-IN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Pour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une</a:t>
                </a:r>
                <a:r>
                  <a:rPr lang="en-GB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v..a</a:t>
                </a:r>
                <a:r>
                  <a:rPr lang="en-GB" dirty="0">
                    <a:latin typeface="Abadi Extra Light" panose="020B0204020104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probabilité</a:t>
                </a:r>
                <a:r>
                  <a:rPr lang="en-GB" dirty="0">
                    <a:latin typeface="Abadi Extra Light" panose="020B0204020104020204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appellée</a:t>
                </a:r>
                <a:r>
                  <a:rPr lang="en-GB" dirty="0">
                    <a:latin typeface="Abadi Extra Light" panose="020B0204020104020204" pitchFamily="34" charset="0"/>
                  </a:rPr>
                  <a:t> la function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probabilité</a:t>
                </a:r>
                <a:r>
                  <a:rPr lang="en-GB" dirty="0">
                    <a:latin typeface="Abadi Extra Light" panose="020B0204020104020204" pitchFamily="34" charset="0"/>
                  </a:rPr>
                  <a:t> de masse de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v.a.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valeur</a:t>
                </a:r>
                <a:r>
                  <a:rPr lang="en-GB" dirty="0">
                    <a:latin typeface="Abadi Extra Light" panose="020B0204020104020204" pitchFamily="34" charset="0"/>
                  </a:rPr>
                  <a:t> de la function pour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/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833B1-E0E7-4EF8-853E-1C4BD9CD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18" y="3794690"/>
                <a:ext cx="2090765" cy="1658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A4FAFF-B2A7-4C28-B41C-7D7DB110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64" y="3632715"/>
            <a:ext cx="3044378" cy="191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/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644F96-F07D-404C-96E6-ED844B662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21" y="4379197"/>
                <a:ext cx="531043" cy="276999"/>
              </a:xfrm>
              <a:prstGeom prst="rect">
                <a:avLst/>
              </a:prstGeom>
              <a:blipFill>
                <a:blip r:embed="rId6"/>
                <a:stretch>
                  <a:fillRect l="-10345" t="-2174" r="-16092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/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A78E39-6269-4709-861F-F3D07317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31" y="5640825"/>
                <a:ext cx="207621" cy="276999"/>
              </a:xfrm>
              <a:prstGeom prst="rect">
                <a:avLst/>
              </a:prstGeom>
              <a:blipFill>
                <a:blip r:embed="rId7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4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C82B-F629-0313-DF4F-2D39D362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BFBD42-827B-9AD4-4A5C-D8640E61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571B2F-3D13-BCC0-9A4A-10A89F78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Autres tests existant (beaucoup!)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22507-27DF-2BA0-D699-7D7EEB12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y</a:t>
            </a:r>
            <a:r>
              <a:rPr lang="fr-FR" baseline="-25000" dirty="0" err="1">
                <a:latin typeface="+mj-lt"/>
              </a:rPr>
              <a:t>n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X</a:t>
            </a:r>
            <a:r>
              <a:rPr lang="fr-FR" baseline="-25000" dirty="0">
                <a:latin typeface="+mj-lt"/>
              </a:rPr>
              <a:t>n1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Y</a:t>
            </a:r>
            <a:r>
              <a:rPr lang="fr-FR" baseline="-25000" dirty="0">
                <a:latin typeface="+mj-lt"/>
              </a:rPr>
              <a:t>n2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</a:t>
            </a:r>
          </a:p>
          <a:p>
            <a:r>
              <a:rPr lang="fr-FR" dirty="0"/>
              <a:t>Exemples de tests paramétriques</a:t>
            </a:r>
          </a:p>
          <a:p>
            <a:pPr lvl="1"/>
            <a:r>
              <a:rPr lang="fr-FR" dirty="0"/>
              <a:t>Tests pour décider si un moyenne est supérieur à une autre ou une valeur</a:t>
            </a:r>
          </a:p>
          <a:p>
            <a:pPr marL="457189" lvl="1" indent="0">
              <a:buNone/>
            </a:pPr>
            <a:r>
              <a:rPr lang="fr-FR" dirty="0"/>
              <a:t>    (nommés tests unilatéraux au lieu de bilatéraux considérés ici)</a:t>
            </a:r>
          </a:p>
          <a:p>
            <a:pPr lvl="1"/>
            <a:r>
              <a:rPr lang="fr-FR" dirty="0"/>
              <a:t>Test de normalité pour décider si l’échantillon est gaussien/normal</a:t>
            </a:r>
          </a:p>
          <a:p>
            <a:pPr lvl="1"/>
            <a:r>
              <a:rPr lang="fr-FR" dirty="0"/>
              <a:t>Test de nullité d’un paramètre en régression après estimation du modèle</a:t>
            </a:r>
          </a:p>
          <a:p>
            <a:pPr lvl="1"/>
            <a:r>
              <a:rPr lang="fr-FR" dirty="0"/>
              <a:t>Test d’égalité de variance, ou d’égalité de plus de deux moyennes (</a:t>
            </a:r>
            <a:r>
              <a:rPr lang="fr-FR" dirty="0" err="1"/>
              <a:t>anova</a:t>
            </a:r>
            <a:r>
              <a:rPr lang="fr-FR" dirty="0"/>
              <a:t>)</a:t>
            </a:r>
          </a:p>
          <a:p>
            <a:r>
              <a:rPr lang="fr-FR" dirty="0"/>
              <a:t>Exemple de non paramétrique au lieu de paramétrique</a:t>
            </a:r>
          </a:p>
          <a:p>
            <a:pPr lvl="1"/>
            <a:r>
              <a:rPr lang="fr-FR" dirty="0"/>
              <a:t>Test non paramétrique de comparaison de moyenne</a:t>
            </a:r>
          </a:p>
          <a:p>
            <a:r>
              <a:rPr lang="fr-FR" dirty="0"/>
              <a:t>Exemple utilisant une loi du chi2</a:t>
            </a:r>
          </a:p>
          <a:p>
            <a:pPr lvl="1"/>
            <a:r>
              <a:rPr lang="fr-FR" dirty="0"/>
              <a:t>Test d’indépendance dans un tableau croisé</a:t>
            </a:r>
          </a:p>
          <a:p>
            <a:pPr lvl="1"/>
            <a:r>
              <a:rPr lang="fr-FR" dirty="0"/>
              <a:t>Test d’adéquation à une loi</a:t>
            </a:r>
          </a:p>
          <a:p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9D7EF0B-B71A-87B8-7FD9-E01B351A7AC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644807-EC65-48DD-9E28-425CE9C46083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8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C82B-F629-0313-DF4F-2D39D362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BFBD42-827B-9AD4-4A5C-D8640E618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0993"/>
            <a:ext cx="12251267" cy="80689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571B2F-3D13-BCC0-9A4A-10A89F78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0098"/>
            <a:ext cx="10515600" cy="942975"/>
          </a:xfrm>
        </p:spPr>
        <p:txBody>
          <a:bodyPr/>
          <a:lstStyle/>
          <a:p>
            <a:r>
              <a:rPr lang="fr-FR" b="1" dirty="0"/>
              <a:t>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22507-27DF-2BA0-D699-7D7EEB12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872163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</a:rPr>
              <a:t>Données : observations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x</a:t>
            </a:r>
            <a:r>
              <a:rPr lang="fr-FR" baseline="-25000" dirty="0" err="1">
                <a:latin typeface="+mj-lt"/>
              </a:rPr>
              <a:t>n</a:t>
            </a:r>
            <a:r>
              <a:rPr lang="fr-FR" dirty="0">
                <a:latin typeface="+mj-lt"/>
              </a:rPr>
              <a:t> 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</a:t>
            </a:r>
            <a:r>
              <a:rPr lang="fr-FR" dirty="0" err="1">
                <a:latin typeface="+mj-lt"/>
              </a:rPr>
              <a:t>y</a:t>
            </a:r>
            <a:r>
              <a:rPr lang="fr-FR" baseline="-25000" dirty="0" err="1">
                <a:latin typeface="+mj-lt"/>
              </a:rPr>
              <a:t>n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Modèle   : variables aléatoires X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X</a:t>
            </a:r>
            <a:r>
              <a:rPr lang="fr-FR" baseline="-25000" dirty="0">
                <a:latin typeface="+mj-lt"/>
              </a:rPr>
              <a:t>n1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et Y</a:t>
            </a:r>
            <a:r>
              <a:rPr lang="fr-FR" baseline="-25000" dirty="0">
                <a:latin typeface="+mj-lt"/>
              </a:rPr>
              <a:t>1</a:t>
            </a:r>
            <a:r>
              <a:rPr lang="fr-FR" dirty="0">
                <a:latin typeface="+mj-lt"/>
              </a:rPr>
              <a:t>, …, Y</a:t>
            </a:r>
            <a:r>
              <a:rPr lang="fr-FR" baseline="-25000" dirty="0">
                <a:latin typeface="+mj-lt"/>
              </a:rPr>
              <a:t>n2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i.i.d</a:t>
            </a:r>
            <a:r>
              <a:rPr lang="fr-FR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Au tableau en cours et en td.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9D7EF0B-B71A-87B8-7FD9-E01B351A7AC5}"/>
              </a:ext>
            </a:extLst>
          </p:cNvPr>
          <p:cNvSpPr txBox="1">
            <a:spLocks/>
          </p:cNvSpPr>
          <p:nvPr/>
        </p:nvSpPr>
        <p:spPr>
          <a:xfrm>
            <a:off x="11589177" y="5597524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644807-EC65-48DD-9E28-425CE9C46083}"/>
              </a:ext>
            </a:extLst>
          </p:cNvPr>
          <p:cNvCxnSpPr>
            <a:cxnSpLocks/>
          </p:cNvCxnSpPr>
          <p:nvPr/>
        </p:nvCxnSpPr>
        <p:spPr>
          <a:xfrm>
            <a:off x="700087" y="1255471"/>
            <a:ext cx="10791825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4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05629-B45F-C2A0-7C3F-709773625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F42E-66A1-5EEC-79FB-461EF0BC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</a:t>
            </a:r>
            <a:r>
              <a:rPr lang="en-IN" b="1" dirty="0" err="1"/>
              <a:t>discréte</a:t>
            </a:r>
            <a:r>
              <a:rPr lang="en-IN" b="1" dirty="0"/>
              <a:t>: examples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CD2B24-E32A-FB01-8273-BA643CDDDA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DFD359-3A4D-824B-6254-6EF7F6B7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Les </a:t>
            </a:r>
            <a:r>
              <a:rPr lang="en-GB" dirty="0" err="1">
                <a:latin typeface="Abadi Extra Light" panose="020B0204020104020204" pitchFamily="34" charset="0"/>
              </a:rPr>
              <a:t>données</a:t>
            </a:r>
            <a:r>
              <a:rPr lang="en-GB" dirty="0">
                <a:latin typeface="Abadi Extra Light" panose="020B0204020104020204" pitchFamily="34" charset="0"/>
              </a:rPr>
              <a:t> pour les </a:t>
            </a:r>
            <a:r>
              <a:rPr lang="en-GB" dirty="0" err="1">
                <a:latin typeface="Abadi Extra Light" panose="020B0204020104020204" pitchFamily="34" charset="0"/>
              </a:rPr>
              <a:t>colonnes</a:t>
            </a:r>
            <a:r>
              <a:rPr lang="en-GB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cyl</a:t>
            </a:r>
            <a:r>
              <a:rPr lang="en-GB" dirty="0">
                <a:latin typeface="Abadi Extra Light" panose="020B0204020104020204" pitchFamily="34" charset="0"/>
              </a:rPr>
              <a:t>, hp, vs, am, gear, carb</a:t>
            </a: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sont</a:t>
            </a:r>
            <a:r>
              <a:rPr lang="en-GB" dirty="0">
                <a:latin typeface="Abadi Extra Light" panose="020B0204020104020204" pitchFamily="34" charset="0"/>
              </a:rPr>
              <a:t> les </a:t>
            </a:r>
            <a:r>
              <a:rPr lang="en-GB" dirty="0" err="1">
                <a:latin typeface="Abadi Extra Light" panose="020B0204020104020204" pitchFamily="34" charset="0"/>
              </a:rPr>
              <a:t>réalisations</a:t>
            </a:r>
            <a:r>
              <a:rPr lang="en-GB" dirty="0">
                <a:latin typeface="Abadi Extra Light" panose="020B0204020104020204" pitchFamily="34" charset="0"/>
              </a:rPr>
              <a:t> de variables </a:t>
            </a: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aléatoires</a:t>
            </a:r>
            <a:r>
              <a:rPr lang="en-GB" dirty="0">
                <a:latin typeface="Abadi Extra Light" panose="020B0204020104020204" pitchFamily="34" charset="0"/>
              </a:rPr>
              <a:t> </a:t>
            </a:r>
            <a:r>
              <a:rPr lang="en-GB" dirty="0" err="1">
                <a:latin typeface="Abadi Extra Light" panose="020B0204020104020204" pitchFamily="34" charset="0"/>
              </a:rPr>
              <a:t>discrètes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E73F966-9850-F20F-A78E-99CE32C30CA3}"/>
              </a:ext>
            </a:extLst>
          </p:cNvPr>
          <p:cNvGraphicFramePr>
            <a:graphicFrameLocks noGrp="1"/>
          </p:cNvGraphicFramePr>
          <p:nvPr/>
        </p:nvGraphicFramePr>
        <p:xfrm>
          <a:off x="7658266" y="1733879"/>
          <a:ext cx="4078834" cy="4351347"/>
        </p:xfrm>
        <a:graphic>
          <a:graphicData uri="http://schemas.openxmlformats.org/drawingml/2006/table">
            <a:tbl>
              <a:tblPr/>
              <a:tblGrid>
                <a:gridCol w="903969">
                  <a:extLst>
                    <a:ext uri="{9D8B030D-6E8A-4147-A177-3AD203B41FA5}">
                      <a16:colId xmlns:a16="http://schemas.microsoft.com/office/drawing/2014/main" val="4263016303"/>
                    </a:ext>
                  </a:extLst>
                </a:gridCol>
                <a:gridCol w="386161">
                  <a:extLst>
                    <a:ext uri="{9D8B030D-6E8A-4147-A177-3AD203B41FA5}">
                      <a16:colId xmlns:a16="http://schemas.microsoft.com/office/drawing/2014/main" val="2840793047"/>
                    </a:ext>
                  </a:extLst>
                </a:gridCol>
                <a:gridCol w="236963">
                  <a:extLst>
                    <a:ext uri="{9D8B030D-6E8A-4147-A177-3AD203B41FA5}">
                      <a16:colId xmlns:a16="http://schemas.microsoft.com/office/drawing/2014/main" val="336105673"/>
                    </a:ext>
                  </a:extLst>
                </a:gridCol>
                <a:gridCol w="368608">
                  <a:extLst>
                    <a:ext uri="{9D8B030D-6E8A-4147-A177-3AD203B41FA5}">
                      <a16:colId xmlns:a16="http://schemas.microsoft.com/office/drawing/2014/main" val="439009443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2949721474"/>
                    </a:ext>
                  </a:extLst>
                </a:gridCol>
                <a:gridCol w="283039">
                  <a:extLst>
                    <a:ext uri="{9D8B030D-6E8A-4147-A177-3AD203B41FA5}">
                      <a16:colId xmlns:a16="http://schemas.microsoft.com/office/drawing/2014/main" val="1034400630"/>
                    </a:ext>
                  </a:extLst>
                </a:gridCol>
                <a:gridCol w="359832">
                  <a:extLst>
                    <a:ext uri="{9D8B030D-6E8A-4147-A177-3AD203B41FA5}">
                      <a16:colId xmlns:a16="http://schemas.microsoft.com/office/drawing/2014/main" val="2063481169"/>
                    </a:ext>
                  </a:extLst>
                </a:gridCol>
                <a:gridCol w="333503">
                  <a:extLst>
                    <a:ext uri="{9D8B030D-6E8A-4147-A177-3AD203B41FA5}">
                      <a16:colId xmlns:a16="http://schemas.microsoft.com/office/drawing/2014/main" val="1787838019"/>
                    </a:ext>
                  </a:extLst>
                </a:gridCol>
                <a:gridCol w="193081">
                  <a:extLst>
                    <a:ext uri="{9D8B030D-6E8A-4147-A177-3AD203B41FA5}">
                      <a16:colId xmlns:a16="http://schemas.microsoft.com/office/drawing/2014/main" val="3779233470"/>
                    </a:ext>
                  </a:extLst>
                </a:gridCol>
                <a:gridCol w="219411">
                  <a:extLst>
                    <a:ext uri="{9D8B030D-6E8A-4147-A177-3AD203B41FA5}">
                      <a16:colId xmlns:a16="http://schemas.microsoft.com/office/drawing/2014/main" val="2010005277"/>
                    </a:ext>
                  </a:extLst>
                </a:gridCol>
                <a:gridCol w="280845">
                  <a:extLst>
                    <a:ext uri="{9D8B030D-6E8A-4147-A177-3AD203B41FA5}">
                      <a16:colId xmlns:a16="http://schemas.microsoft.com/office/drawing/2014/main" val="3240898697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4062140814"/>
                    </a:ext>
                  </a:extLst>
                </a:gridCol>
              </a:tblGrid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rownames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5252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538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 Wag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35552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Datsun 710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988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4 Drive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0676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Sportabout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2006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Valiant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0197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Duster 360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9371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240D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6145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63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9031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362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6857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44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04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 Fleetwood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2440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Continental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1948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Imperial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0498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128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239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442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Corolla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1362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7914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 Challenger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6992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 Javelin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09783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 Z28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509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Firebird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438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X1-9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783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 914-2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1861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Lotus Europa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693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Pantera 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1645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 Dino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846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 Bora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852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 142E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3859"/>
                  </a:ext>
                </a:extLst>
              </a:tr>
            </a:tbl>
          </a:graphicData>
        </a:graphic>
      </p:graphicFrame>
      <p:sp>
        <p:nvSpPr>
          <p:cNvPr id="6" name="Flèche : bas 5">
            <a:extLst>
              <a:ext uri="{FF2B5EF4-FFF2-40B4-BE49-F238E27FC236}">
                <a16:creationId xmlns:a16="http://schemas.microsoft.com/office/drawing/2014/main" id="{892CD0D3-F394-4F77-949B-3C70C0C68DB6}"/>
              </a:ext>
            </a:extLst>
          </p:cNvPr>
          <p:cNvSpPr/>
          <p:nvPr/>
        </p:nvSpPr>
        <p:spPr>
          <a:xfrm>
            <a:off x="9616720" y="1246591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66865BF1-236D-468A-BC99-ACE5845CD447}"/>
              </a:ext>
            </a:extLst>
          </p:cNvPr>
          <p:cNvSpPr/>
          <p:nvPr/>
        </p:nvSpPr>
        <p:spPr>
          <a:xfrm>
            <a:off x="8987238" y="1246592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D44C9E9-0EF3-463E-B70A-24647A74B61B}"/>
              </a:ext>
            </a:extLst>
          </p:cNvPr>
          <p:cNvSpPr/>
          <p:nvPr/>
        </p:nvSpPr>
        <p:spPr>
          <a:xfrm>
            <a:off x="10811291" y="1246591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40899581-5AB6-475C-921F-3EE28ED0FD23}"/>
              </a:ext>
            </a:extLst>
          </p:cNvPr>
          <p:cNvSpPr/>
          <p:nvPr/>
        </p:nvSpPr>
        <p:spPr>
          <a:xfrm>
            <a:off x="10973216" y="1246591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AB1E4569-A035-4D21-9ECA-AA2C68534040}"/>
              </a:ext>
            </a:extLst>
          </p:cNvPr>
          <p:cNvSpPr/>
          <p:nvPr/>
        </p:nvSpPr>
        <p:spPr>
          <a:xfrm>
            <a:off x="11242967" y="1246591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44B8A762-744B-45EA-859E-5BBF49D42F7F}"/>
              </a:ext>
            </a:extLst>
          </p:cNvPr>
          <p:cNvSpPr/>
          <p:nvPr/>
        </p:nvSpPr>
        <p:spPr>
          <a:xfrm>
            <a:off x="11514028" y="1246590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253C-47A2-8BF9-0866-8F96DD01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EB85-6994-DC79-C1F4-2DB8446B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</a:t>
            </a:r>
            <a:r>
              <a:rPr lang="en-IN" b="1" dirty="0" err="1"/>
              <a:t>discréte</a:t>
            </a:r>
            <a:r>
              <a:rPr lang="en-IN" b="1" dirty="0"/>
              <a:t>: </a:t>
            </a:r>
            <a:r>
              <a:rPr lang="en-IN" b="1" dirty="0" err="1"/>
              <a:t>loi</a:t>
            </a:r>
            <a:r>
              <a:rPr lang="en-IN" b="1" dirty="0"/>
              <a:t> de Bernoulli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0B50ADC-D5FC-068B-935A-420ADE6158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240265-080F-8800-E277-79DE7BBB1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Pour X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discrète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distribuée</a:t>
                </a:r>
                <a:r>
                  <a:rPr lang="en-GB" dirty="0">
                    <a:latin typeface="Abadi Extra Light" panose="020B0204020104020204" pitchFamily="34" charset="0"/>
                  </a:rPr>
                  <a:t> B(p)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Par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exemple</a:t>
                </a:r>
                <a:r>
                  <a:rPr lang="en-GB" dirty="0">
                    <a:latin typeface="Abadi Extra Light" panose="020B0204020104020204" pitchFamily="34" charset="0"/>
                  </a:rPr>
                  <a:t>,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colonne</a:t>
                </a:r>
                <a:r>
                  <a:rPr lang="en-GB" dirty="0">
                    <a:latin typeface="Abadi Extra Light" panose="020B0204020104020204" pitchFamily="34" charset="0"/>
                  </a:rPr>
                  <a:t> vs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à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valeur</a:t>
                </a:r>
                <a:r>
                  <a:rPr lang="en-GB" dirty="0">
                    <a:latin typeface="Abadi Extra Light" panose="020B0204020104020204" pitchFamily="34" charset="0"/>
                  </a:rPr>
                  <a:t> 0/1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0, 0, 1, 1, 0, 1, 0, 1, 1, 1, 1, 0, 0, 0, 0, 0, </a:t>
                </a:r>
              </a:p>
              <a:p>
                <a:pPr marL="0" indent="0">
                  <a:buNone/>
                </a:pPr>
                <a:r>
                  <a:rPr lang="en-GB" sz="2000" dirty="0">
                    <a:latin typeface="Abadi Extra Light" panose="020B0204020104020204" pitchFamily="34" charset="0"/>
                  </a:rPr>
                  <a:t>0, 1, 1, 1, 1, 0, 0, 0, 0, 1, 0, 1, 0, 0, 0, 1.</a:t>
                </a:r>
              </a:p>
              <a:p>
                <a:pPr marL="0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Pour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ces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seules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données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=0,4375</m:t>
                    </m:r>
                  </m:oMath>
                </a14:m>
                <a:endParaRPr lang="fr-FR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Si on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considére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ces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données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comme</a:t>
                </a:r>
                <a:r>
                  <a:rPr lang="en-GB" dirty="0">
                    <a:latin typeface="Abadi Extra Light" panose="020B0204020104020204" pitchFamily="34" charset="0"/>
                  </a:rPr>
                  <a:t> la population!</a:t>
                </a:r>
              </a:p>
              <a:p>
                <a:pPr marL="0" indent="0">
                  <a:buNone/>
                </a:pPr>
                <a:r>
                  <a:rPr lang="en-GB" dirty="0" err="1">
                    <a:latin typeface="Abadi Extra Light" panose="020B0204020104020204" pitchFamily="34" charset="0"/>
                  </a:rPr>
                  <a:t>En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cas</a:t>
                </a:r>
                <a:r>
                  <a:rPr lang="en-GB" dirty="0">
                    <a:latin typeface="Abadi Extra Light" panose="020B0204020104020204" pitchFamily="34" charset="0"/>
                  </a:rPr>
                  <a:t> d’un </a:t>
                </a:r>
                <a:r>
                  <a:rPr lang="en-GB" dirty="0" err="1">
                    <a:latin typeface="Abadi Extra Light" panose="020B0204020104020204" pitchFamily="34" charset="0"/>
                  </a:rPr>
                  <a:t>échantillon</a:t>
                </a:r>
                <a:r>
                  <a:rPr lang="en-GB" dirty="0">
                    <a:latin typeface="Abadi Extra Light" panose="020B0204020104020204" pitchFamily="34" charset="0"/>
                  </a:rPr>
                  <a:t>, p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inconnu: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0,4375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6240265-080F-8800-E277-79DE7BBB1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1091" t="-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2CDA42A-1883-49ED-B109-39EDF864A43D}"/>
              </a:ext>
            </a:extLst>
          </p:cNvPr>
          <p:cNvGraphicFramePr>
            <a:graphicFrameLocks noGrp="1"/>
          </p:cNvGraphicFramePr>
          <p:nvPr/>
        </p:nvGraphicFramePr>
        <p:xfrm>
          <a:off x="7658266" y="1733879"/>
          <a:ext cx="4078834" cy="4351347"/>
        </p:xfrm>
        <a:graphic>
          <a:graphicData uri="http://schemas.openxmlformats.org/drawingml/2006/table">
            <a:tbl>
              <a:tblPr/>
              <a:tblGrid>
                <a:gridCol w="903969">
                  <a:extLst>
                    <a:ext uri="{9D8B030D-6E8A-4147-A177-3AD203B41FA5}">
                      <a16:colId xmlns:a16="http://schemas.microsoft.com/office/drawing/2014/main" val="4263016303"/>
                    </a:ext>
                  </a:extLst>
                </a:gridCol>
                <a:gridCol w="386161">
                  <a:extLst>
                    <a:ext uri="{9D8B030D-6E8A-4147-A177-3AD203B41FA5}">
                      <a16:colId xmlns:a16="http://schemas.microsoft.com/office/drawing/2014/main" val="2840793047"/>
                    </a:ext>
                  </a:extLst>
                </a:gridCol>
                <a:gridCol w="236963">
                  <a:extLst>
                    <a:ext uri="{9D8B030D-6E8A-4147-A177-3AD203B41FA5}">
                      <a16:colId xmlns:a16="http://schemas.microsoft.com/office/drawing/2014/main" val="336105673"/>
                    </a:ext>
                  </a:extLst>
                </a:gridCol>
                <a:gridCol w="368608">
                  <a:extLst>
                    <a:ext uri="{9D8B030D-6E8A-4147-A177-3AD203B41FA5}">
                      <a16:colId xmlns:a16="http://schemas.microsoft.com/office/drawing/2014/main" val="439009443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2949721474"/>
                    </a:ext>
                  </a:extLst>
                </a:gridCol>
                <a:gridCol w="283039">
                  <a:extLst>
                    <a:ext uri="{9D8B030D-6E8A-4147-A177-3AD203B41FA5}">
                      <a16:colId xmlns:a16="http://schemas.microsoft.com/office/drawing/2014/main" val="1034400630"/>
                    </a:ext>
                  </a:extLst>
                </a:gridCol>
                <a:gridCol w="359832">
                  <a:extLst>
                    <a:ext uri="{9D8B030D-6E8A-4147-A177-3AD203B41FA5}">
                      <a16:colId xmlns:a16="http://schemas.microsoft.com/office/drawing/2014/main" val="2063481169"/>
                    </a:ext>
                  </a:extLst>
                </a:gridCol>
                <a:gridCol w="333503">
                  <a:extLst>
                    <a:ext uri="{9D8B030D-6E8A-4147-A177-3AD203B41FA5}">
                      <a16:colId xmlns:a16="http://schemas.microsoft.com/office/drawing/2014/main" val="1787838019"/>
                    </a:ext>
                  </a:extLst>
                </a:gridCol>
                <a:gridCol w="193081">
                  <a:extLst>
                    <a:ext uri="{9D8B030D-6E8A-4147-A177-3AD203B41FA5}">
                      <a16:colId xmlns:a16="http://schemas.microsoft.com/office/drawing/2014/main" val="3779233470"/>
                    </a:ext>
                  </a:extLst>
                </a:gridCol>
                <a:gridCol w="219411">
                  <a:extLst>
                    <a:ext uri="{9D8B030D-6E8A-4147-A177-3AD203B41FA5}">
                      <a16:colId xmlns:a16="http://schemas.microsoft.com/office/drawing/2014/main" val="2010005277"/>
                    </a:ext>
                  </a:extLst>
                </a:gridCol>
                <a:gridCol w="280845">
                  <a:extLst>
                    <a:ext uri="{9D8B030D-6E8A-4147-A177-3AD203B41FA5}">
                      <a16:colId xmlns:a16="http://schemas.microsoft.com/office/drawing/2014/main" val="3240898697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4062140814"/>
                    </a:ext>
                  </a:extLst>
                </a:gridCol>
              </a:tblGrid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rownames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5252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538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 Wag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35552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Datsun 710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988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4 Drive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0676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Sportabout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2006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Valiant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0197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Duster 360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9371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240D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6145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63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9031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362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6857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44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04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 Fleetwood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2440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Continental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1948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Imperial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0498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128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239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442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Corolla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1362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7914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 Challenger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6992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 Javelin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09783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 Z28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509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Firebird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438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X1-9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783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 914-2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1861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Lotus Europa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693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Pantera 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1645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 Dino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846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 Bora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852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 142E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38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EF243F3-1BCD-4E7E-A0A1-F3ABEA89BC6C}"/>
              </a:ext>
            </a:extLst>
          </p:cNvPr>
          <p:cNvSpPr/>
          <p:nvPr/>
        </p:nvSpPr>
        <p:spPr>
          <a:xfrm>
            <a:off x="265245" y="1609725"/>
            <a:ext cx="6268905" cy="1047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97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0"/>
    </mc:Choice>
    <mc:Fallback xmlns="">
      <p:transition spd="slow" advTm="98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continue: </a:t>
            </a:r>
            <a:r>
              <a:rPr lang="en-IN" b="1" dirty="0" err="1"/>
              <a:t>définition</a:t>
            </a:r>
            <a:endParaRPr lang="en-IN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Pour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v.a.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continue,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une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probabilité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 pas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sens</a:t>
                </a:r>
                <a:r>
                  <a:rPr lang="en-GB" dirty="0">
                    <a:latin typeface="Abadi Extra Light" panose="020B0204020104020204" pitchFamily="34" charset="0"/>
                  </a:rPr>
                  <a:t> (=0)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Pour </a:t>
                </a:r>
                <a:r>
                  <a:rPr lang="en-IN" dirty="0" err="1">
                    <a:latin typeface="Abadi Extra Light" panose="020B0204020104020204" pitchFamily="34" charset="0"/>
                  </a:rPr>
                  <a:t>une</a:t>
                </a:r>
                <a:r>
                  <a:rPr lang="en-IN" dirty="0">
                    <a:latin typeface="Abadi Extra Light" panose="020B0204020104020204" pitchFamily="34" charset="0"/>
                  </a:rPr>
                  <a:t> v.a..</a:t>
                </a:r>
                <a:r>
                  <a:rPr lang="en-IN" dirty="0" err="1">
                    <a:latin typeface="Abadi Extra Light" panose="020B0204020104020204" pitchFamily="34" charset="0"/>
                  </a:rPr>
                  <a:t>cont</a:t>
                </a:r>
                <a:r>
                  <a:rPr lang="en-IN" dirty="0">
                    <a:latin typeface="Abadi Extra Light" panose="020B0204020104020204" pitchFamily="34" charset="0"/>
                  </a:rPr>
                  <a:t>.., il </a:t>
                </a:r>
                <a:r>
                  <a:rPr lang="en-IN" dirty="0" err="1">
                    <a:latin typeface="Abadi Extra Light" panose="020B0204020104020204" pitchFamily="34" charset="0"/>
                  </a:rPr>
                  <a:t>intervient</a:t>
                </a:r>
                <a:r>
                  <a:rPr lang="en-IN" dirty="0">
                    <a:latin typeface="Abadi Extra Light" panose="020B0204020104020204" pitchFamily="34" charset="0"/>
                  </a:rPr>
                  <a:t> la prob dans un </a:t>
                </a:r>
                <a:r>
                  <a:rPr lang="en-IN" u="sng" dirty="0" err="1">
                    <a:latin typeface="Abadi Extra Light" panose="020B0204020104020204" pitchFamily="34" charset="0"/>
                  </a:rPr>
                  <a:t>intervalle</a:t>
                </a:r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la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</a:t>
                </a:r>
                <a:r>
                  <a:rPr lang="en-GB" dirty="0">
                    <a:latin typeface="Abadi Extra Light" panose="020B0204020104020204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∈(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err="1">
                    <a:latin typeface="Abadi Extra Light" panose="020B0204020104020204" pitchFamily="34" charset="0"/>
                  </a:rPr>
                  <a:t>alors</a:t>
                </a:r>
                <a:r>
                  <a:rPr lang="en-GB" dirty="0">
                    <a:latin typeface="Abadi Extra Light" panose="020B0204020104020204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est</a:t>
                </a:r>
                <a:r>
                  <a:rPr lang="en-GB" dirty="0">
                    <a:latin typeface="Abadi Extra Light" panose="020B0204020104020204" pitchFamily="34" charset="0"/>
                  </a:rPr>
                  <a:t> la function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densité</a:t>
                </a:r>
                <a:r>
                  <a:rPr lang="en-GB" dirty="0">
                    <a:latin typeface="Abadi Extra Light" panose="020B0204020104020204" pitchFamily="34" charset="0"/>
                  </a:rPr>
                  <a:t> de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probabilité</a:t>
                </a:r>
                <a:r>
                  <a:rPr lang="en-GB" dirty="0">
                    <a:latin typeface="Abadi Extra Light" panose="020B0204020104020204" pitchFamily="34" charset="0"/>
                  </a:rPr>
                  <a:t> à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/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strike="sngStrike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trike="sngStrike" dirty="0" smtClean="0">
                          <a:latin typeface="Cambria Math" panose="02040503050406030204" pitchFamily="18" charset="0"/>
                        </a:rPr>
                        <m:t>≤ 1</m:t>
                      </m:r>
                    </m:oMath>
                  </m:oMathPara>
                </a14:m>
                <a:endParaRPr lang="en-IN" sz="2800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C2D59-2D3D-4078-96E0-2D832DEC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31" y="3567360"/>
                <a:ext cx="2211696" cy="1991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EF064D37-EE7A-47BF-9AD0-517FF86E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81" y="3348538"/>
            <a:ext cx="2836571" cy="23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B91A-0145-91AF-CBAA-7A9CB8EF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5A77-69CB-7840-3E40-E6D6D879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continue: examples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9C8FE6-AE31-594D-697F-FED335D4FF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06B00-3DCA-867E-CED3-120B70B4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Les </a:t>
            </a:r>
            <a:r>
              <a:rPr lang="en-GB" dirty="0" err="1">
                <a:latin typeface="Abadi Extra Light" panose="020B0204020104020204" pitchFamily="34" charset="0"/>
              </a:rPr>
              <a:t>données</a:t>
            </a:r>
            <a:r>
              <a:rPr lang="en-GB" dirty="0">
                <a:latin typeface="Abadi Extra Light" panose="020B0204020104020204" pitchFamily="34" charset="0"/>
              </a:rPr>
              <a:t> pour les </a:t>
            </a:r>
            <a:r>
              <a:rPr lang="en-GB" dirty="0" err="1">
                <a:latin typeface="Abadi Extra Light" panose="020B0204020104020204" pitchFamily="34" charset="0"/>
              </a:rPr>
              <a:t>colonnes</a:t>
            </a:r>
            <a:r>
              <a:rPr lang="en-GB" dirty="0">
                <a:latin typeface="Abadi Extra Light" panose="020B02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mpg, </a:t>
            </a:r>
            <a:r>
              <a:rPr lang="en-GB" dirty="0" err="1">
                <a:latin typeface="Abadi Extra Light" panose="020B0204020104020204" pitchFamily="34" charset="0"/>
              </a:rPr>
              <a:t>disp</a:t>
            </a:r>
            <a:r>
              <a:rPr lang="en-GB" dirty="0">
                <a:latin typeface="Abadi Extra Light" panose="020B0204020104020204" pitchFamily="34" charset="0"/>
              </a:rPr>
              <a:t>, drat, </a:t>
            </a:r>
            <a:r>
              <a:rPr lang="en-GB" dirty="0" err="1">
                <a:latin typeface="Abadi Extra Light" panose="020B0204020104020204" pitchFamily="34" charset="0"/>
              </a:rPr>
              <a:t>wt</a:t>
            </a:r>
            <a:r>
              <a:rPr lang="en-GB" dirty="0">
                <a:latin typeface="Abadi Extra Light" panose="020B0204020104020204" pitchFamily="34" charset="0"/>
              </a:rPr>
              <a:t>, </a:t>
            </a:r>
            <a:r>
              <a:rPr lang="en-GB" dirty="0" err="1">
                <a:latin typeface="Abadi Extra Light" panose="020B0204020104020204" pitchFamily="34" charset="0"/>
              </a:rPr>
              <a:t>qsec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sont</a:t>
            </a:r>
            <a:r>
              <a:rPr lang="en-GB" dirty="0">
                <a:latin typeface="Abadi Extra Light" panose="020B0204020104020204" pitchFamily="34" charset="0"/>
              </a:rPr>
              <a:t> les </a:t>
            </a:r>
            <a:r>
              <a:rPr lang="en-GB" dirty="0" err="1">
                <a:latin typeface="Abadi Extra Light" panose="020B0204020104020204" pitchFamily="34" charset="0"/>
              </a:rPr>
              <a:t>réalisations</a:t>
            </a:r>
            <a:r>
              <a:rPr lang="en-GB" dirty="0">
                <a:latin typeface="Abadi Extra Light" panose="020B0204020104020204" pitchFamily="34" charset="0"/>
              </a:rPr>
              <a:t> de variables </a:t>
            </a:r>
          </a:p>
          <a:p>
            <a:pPr marL="0" indent="0">
              <a:buNone/>
            </a:pPr>
            <a:r>
              <a:rPr lang="en-GB" dirty="0" err="1">
                <a:latin typeface="Abadi Extra Light" panose="020B0204020104020204" pitchFamily="34" charset="0"/>
              </a:rPr>
              <a:t>aléatoires</a:t>
            </a:r>
            <a:r>
              <a:rPr lang="en-GB" dirty="0">
                <a:latin typeface="Abadi Extra Light" panose="020B0204020104020204" pitchFamily="34" charset="0"/>
              </a:rPr>
              <a:t> continues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6E20BBA-F2D0-107E-D2AE-3DF3FB2B4E25}"/>
              </a:ext>
            </a:extLst>
          </p:cNvPr>
          <p:cNvGraphicFramePr>
            <a:graphicFrameLocks noGrp="1"/>
          </p:cNvGraphicFramePr>
          <p:nvPr/>
        </p:nvGraphicFramePr>
        <p:xfrm>
          <a:off x="7658266" y="1733879"/>
          <a:ext cx="4078834" cy="4351347"/>
        </p:xfrm>
        <a:graphic>
          <a:graphicData uri="http://schemas.openxmlformats.org/drawingml/2006/table">
            <a:tbl>
              <a:tblPr/>
              <a:tblGrid>
                <a:gridCol w="903969">
                  <a:extLst>
                    <a:ext uri="{9D8B030D-6E8A-4147-A177-3AD203B41FA5}">
                      <a16:colId xmlns:a16="http://schemas.microsoft.com/office/drawing/2014/main" val="4263016303"/>
                    </a:ext>
                  </a:extLst>
                </a:gridCol>
                <a:gridCol w="386161">
                  <a:extLst>
                    <a:ext uri="{9D8B030D-6E8A-4147-A177-3AD203B41FA5}">
                      <a16:colId xmlns:a16="http://schemas.microsoft.com/office/drawing/2014/main" val="2840793047"/>
                    </a:ext>
                  </a:extLst>
                </a:gridCol>
                <a:gridCol w="236963">
                  <a:extLst>
                    <a:ext uri="{9D8B030D-6E8A-4147-A177-3AD203B41FA5}">
                      <a16:colId xmlns:a16="http://schemas.microsoft.com/office/drawing/2014/main" val="336105673"/>
                    </a:ext>
                  </a:extLst>
                </a:gridCol>
                <a:gridCol w="368608">
                  <a:extLst>
                    <a:ext uri="{9D8B030D-6E8A-4147-A177-3AD203B41FA5}">
                      <a16:colId xmlns:a16="http://schemas.microsoft.com/office/drawing/2014/main" val="439009443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2949721474"/>
                    </a:ext>
                  </a:extLst>
                </a:gridCol>
                <a:gridCol w="283039">
                  <a:extLst>
                    <a:ext uri="{9D8B030D-6E8A-4147-A177-3AD203B41FA5}">
                      <a16:colId xmlns:a16="http://schemas.microsoft.com/office/drawing/2014/main" val="1034400630"/>
                    </a:ext>
                  </a:extLst>
                </a:gridCol>
                <a:gridCol w="359832">
                  <a:extLst>
                    <a:ext uri="{9D8B030D-6E8A-4147-A177-3AD203B41FA5}">
                      <a16:colId xmlns:a16="http://schemas.microsoft.com/office/drawing/2014/main" val="2063481169"/>
                    </a:ext>
                  </a:extLst>
                </a:gridCol>
                <a:gridCol w="333503">
                  <a:extLst>
                    <a:ext uri="{9D8B030D-6E8A-4147-A177-3AD203B41FA5}">
                      <a16:colId xmlns:a16="http://schemas.microsoft.com/office/drawing/2014/main" val="1787838019"/>
                    </a:ext>
                  </a:extLst>
                </a:gridCol>
                <a:gridCol w="193081">
                  <a:extLst>
                    <a:ext uri="{9D8B030D-6E8A-4147-A177-3AD203B41FA5}">
                      <a16:colId xmlns:a16="http://schemas.microsoft.com/office/drawing/2014/main" val="3779233470"/>
                    </a:ext>
                  </a:extLst>
                </a:gridCol>
                <a:gridCol w="219411">
                  <a:extLst>
                    <a:ext uri="{9D8B030D-6E8A-4147-A177-3AD203B41FA5}">
                      <a16:colId xmlns:a16="http://schemas.microsoft.com/office/drawing/2014/main" val="2010005277"/>
                    </a:ext>
                  </a:extLst>
                </a:gridCol>
                <a:gridCol w="280845">
                  <a:extLst>
                    <a:ext uri="{9D8B030D-6E8A-4147-A177-3AD203B41FA5}">
                      <a16:colId xmlns:a16="http://schemas.microsoft.com/office/drawing/2014/main" val="3240898697"/>
                    </a:ext>
                  </a:extLst>
                </a:gridCol>
                <a:gridCol w="256711">
                  <a:extLst>
                    <a:ext uri="{9D8B030D-6E8A-4147-A177-3AD203B41FA5}">
                      <a16:colId xmlns:a16="http://schemas.microsoft.com/office/drawing/2014/main" val="4062140814"/>
                    </a:ext>
                  </a:extLst>
                </a:gridCol>
              </a:tblGrid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rownames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qsec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vs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5252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1538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Mazda RX4 Wag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35552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Datsun 710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988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4 Drive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00676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Hornet Sportabout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2006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Valiant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60197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Duster 360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9371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240D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6145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963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09031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280C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23622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76857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944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 450SLC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043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Cadillac Fleetwood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62440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Continental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1948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Chrysler Imperial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40498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128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239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 Civic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8442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Corolla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1362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 Corona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7914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Dodge Challenger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76992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 Javelin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097835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 Z28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5099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Firebird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92438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Fiat X1-9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783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Porsche 914-2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618616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Lotus Europa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1.513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16937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Pantera L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31645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Ferrari Dino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784608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Maserati Bora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3.57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0852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Volvo 142E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3" marR="6593" marT="65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023859"/>
                  </a:ext>
                </a:extLst>
              </a:tr>
            </a:tbl>
          </a:graphicData>
        </a:graphic>
      </p:graphicFrame>
      <p:sp>
        <p:nvSpPr>
          <p:cNvPr id="3" name="Flèche : bas 2">
            <a:extLst>
              <a:ext uri="{FF2B5EF4-FFF2-40B4-BE49-F238E27FC236}">
                <a16:creationId xmlns:a16="http://schemas.microsoft.com/office/drawing/2014/main" id="{FFF2FA99-C8FA-43E7-99FB-3ABE7DE239ED}"/>
              </a:ext>
            </a:extLst>
          </p:cNvPr>
          <p:cNvSpPr/>
          <p:nvPr/>
        </p:nvSpPr>
        <p:spPr>
          <a:xfrm>
            <a:off x="8648700" y="1257300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9A8882D0-B31F-426F-9E8A-3AD24EA57ECE}"/>
              </a:ext>
            </a:extLst>
          </p:cNvPr>
          <p:cNvSpPr/>
          <p:nvPr/>
        </p:nvSpPr>
        <p:spPr>
          <a:xfrm>
            <a:off x="9267825" y="1246595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638DD80-8FA9-4FEA-9DD4-242C42389F02}"/>
              </a:ext>
            </a:extLst>
          </p:cNvPr>
          <p:cNvSpPr/>
          <p:nvPr/>
        </p:nvSpPr>
        <p:spPr>
          <a:xfrm>
            <a:off x="9855793" y="1246595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16DAA2D-0B70-4999-A604-D3A7F9BCA846}"/>
              </a:ext>
            </a:extLst>
          </p:cNvPr>
          <p:cNvSpPr/>
          <p:nvPr/>
        </p:nvSpPr>
        <p:spPr>
          <a:xfrm>
            <a:off x="10180934" y="1246594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1CBF1D8A-F9F3-4CC8-9FA4-07E5311D84AD}"/>
              </a:ext>
            </a:extLst>
          </p:cNvPr>
          <p:cNvSpPr/>
          <p:nvPr/>
        </p:nvSpPr>
        <p:spPr>
          <a:xfrm>
            <a:off x="10506075" y="1246593"/>
            <a:ext cx="161925" cy="3714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3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B2655-9AE3-EEDD-3E3D-7680528E8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D9FD-87FD-5984-79A2-D6A766A6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b="1" dirty="0"/>
              <a:t>Variable </a:t>
            </a:r>
            <a:r>
              <a:rPr lang="en-IN" b="1" dirty="0" err="1"/>
              <a:t>aléatoire</a:t>
            </a:r>
            <a:r>
              <a:rPr lang="en-IN" b="1" dirty="0"/>
              <a:t> continue: </a:t>
            </a:r>
            <a:r>
              <a:rPr lang="en-IN" b="1" dirty="0" err="1"/>
              <a:t>loi</a:t>
            </a:r>
            <a:r>
              <a:rPr lang="en-IN" b="1" dirty="0"/>
              <a:t> </a:t>
            </a:r>
            <a:r>
              <a:rPr lang="en-IN" b="1" dirty="0" err="1"/>
              <a:t>Gaussienne</a:t>
            </a:r>
            <a:r>
              <a:rPr lang="en-IN" b="1" dirty="0"/>
              <a:t>/</a:t>
            </a:r>
            <a:r>
              <a:rPr lang="en-IN" b="1" dirty="0" err="1"/>
              <a:t>Normale</a:t>
            </a:r>
            <a:endParaRPr lang="en-IN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9D3867-4AEE-DB5E-A0B8-BFED8660DD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273EB-08CA-1425-FEB8-DAD2E0882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+mj-lt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−0,5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>
                    <a:latin typeface="+mj-lt"/>
                  </a:rPr>
                  <a:t> </a:t>
                </a:r>
                <a:r>
                  <a:rPr lang="en-GB" dirty="0" err="1">
                    <a:latin typeface="+mj-lt"/>
                  </a:rPr>
                  <a:t>symmétrique</a:t>
                </a:r>
                <a:r>
                  <a:rPr lang="en-GB" dirty="0">
                    <a:latin typeface="+mj-lt"/>
                  </a:rPr>
                  <a:t>, de </a:t>
                </a:r>
                <a:r>
                  <a:rPr lang="en-GB" dirty="0" err="1">
                    <a:latin typeface="+mj-lt"/>
                  </a:rPr>
                  <a:t>moyenne</a:t>
                </a:r>
                <a:r>
                  <a:rPr lang="en-GB" dirty="0">
                    <a:latin typeface="+mj-lt"/>
                  </a:rPr>
                  <a:t> m et </a:t>
                </a:r>
                <a:r>
                  <a:rPr lang="en-GB" dirty="0" err="1">
                    <a:latin typeface="+mj-lt"/>
                  </a:rPr>
                  <a:t>écart</a:t>
                </a:r>
                <a:r>
                  <a:rPr lang="en-GB" dirty="0">
                    <a:latin typeface="+mj-lt"/>
                  </a:rPr>
                  <a:t>-type </a:t>
                </a:r>
                <a:r>
                  <a:rPr lang="en-GB" dirty="0">
                    <a:latin typeface="+mj-lt"/>
                    <a:ea typeface="Cambria Math" panose="02040503050406030204" pitchFamily="18" charset="0"/>
                  </a:rPr>
                  <a:t>𝝈.</a:t>
                </a:r>
                <a:endParaRPr lang="en-GB" dirty="0">
                  <a:latin typeface="+mj-lt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+mj-lt"/>
                  </a:rPr>
                  <a:t>Pour rappel, il y a </a:t>
                </a:r>
                <a:r>
                  <a:rPr lang="en-GB" dirty="0" err="1">
                    <a:latin typeface="+mj-lt"/>
                  </a:rPr>
                  <a:t>une</a:t>
                </a:r>
                <a:r>
                  <a:rPr lang="en-GB" dirty="0">
                    <a:latin typeface="+mj-lt"/>
                  </a:rPr>
                  <a:t> forte chance/</a:t>
                </a:r>
                <a:r>
                  <a:rPr lang="en-GB" dirty="0" err="1">
                    <a:latin typeface="+mj-lt"/>
                  </a:rPr>
                  <a:t>probabilité</a:t>
                </a:r>
                <a:r>
                  <a:rPr lang="en-GB" dirty="0">
                    <a:latin typeface="+mj-lt"/>
                  </a:rPr>
                  <a:t> </a:t>
                </a:r>
              </a:p>
              <a:p>
                <a:pPr marL="457189" lvl="1" indent="0">
                  <a:buNone/>
                </a:pPr>
                <a:r>
                  <a:rPr lang="en-GB" dirty="0">
                    <a:latin typeface="+mj-lt"/>
                  </a:rPr>
                  <a:t>  que les observations se </a:t>
                </a:r>
                <a:r>
                  <a:rPr lang="en-GB" dirty="0" err="1">
                    <a:latin typeface="+mj-lt"/>
                  </a:rPr>
                  <a:t>trouvent</a:t>
                </a:r>
                <a:r>
                  <a:rPr lang="en-GB" dirty="0">
                    <a:latin typeface="+mj-lt"/>
                  </a:rPr>
                  <a:t> </a:t>
                </a:r>
                <a:r>
                  <a:rPr lang="en-GB" dirty="0" err="1">
                    <a:latin typeface="+mj-lt"/>
                  </a:rPr>
                  <a:t>proches</a:t>
                </a:r>
                <a:r>
                  <a:rPr lang="en-GB" dirty="0">
                    <a:latin typeface="+mj-lt"/>
                  </a:rPr>
                  <a:t> de 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+mj-lt"/>
                  </a:rPr>
                  <a:t>Exemple</a:t>
                </a:r>
                <a:r>
                  <a:rPr lang="en-GB" dirty="0">
                    <a:latin typeface="+mj-lt"/>
                  </a:rPr>
                  <a:t> X~N(8,4)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+mj-lt"/>
                  </a:rPr>
                  <a:t>On </a:t>
                </a:r>
                <a:r>
                  <a:rPr lang="en-GB" dirty="0" err="1">
                    <a:latin typeface="+mj-lt"/>
                  </a:rPr>
                  <a:t>peut</a:t>
                </a:r>
                <a:r>
                  <a:rPr lang="en-GB" dirty="0">
                    <a:latin typeface="+mj-lt"/>
                  </a:rPr>
                  <a:t> </a:t>
                </a:r>
                <a:r>
                  <a:rPr lang="en-GB" dirty="0" err="1">
                    <a:latin typeface="+mj-lt"/>
                  </a:rPr>
                  <a:t>calculer</a:t>
                </a:r>
                <a:r>
                  <a:rPr lang="fr-FR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m:rPr>
                            <m:nor/>
                          </m:rPr>
                          <a:rPr lang="en-IN" sz="2000" dirty="0"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>
                  <a:latin typeface="+mj-lt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>
                    <a:latin typeface="+mj-lt"/>
                    <a:ea typeface="Cambria Math" panose="02040503050406030204" pitchFamily="18" charset="0"/>
                  </a:rPr>
                  <a:t>Graphiquement comme une aire sous la fonction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fr-FR" dirty="0">
                    <a:latin typeface="+mj-lt"/>
                  </a:rPr>
                  <a:t>Algébriquement car:</a:t>
                </a:r>
              </a:p>
              <a:p>
                <a:pPr marL="457189" lvl="1" indent="0">
                  <a:lnSpc>
                    <a:spcPct val="50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fr-FR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</m:e>
                    </m:d>
                    <m:r>
                      <a:rPr lang="fr-F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4≤</m:t>
                        </m:r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≤5</m:t>
                        </m:r>
                      </m:e>
                    </m:d>
                  </m:oMath>
                </a14:m>
                <a:r>
                  <a:rPr lang="fr-FR" sz="1800" b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num>
                          <m:den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num>
                          <m:den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5−8</m:t>
                            </m:r>
                          </m:num>
                          <m:den>
                            <m:r>
                              <a:rPr lang="fr-FR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GB" sz="1800" dirty="0">
                  <a:latin typeface="+mj-lt"/>
                </a:endParaRP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fr-FR" dirty="0">
                    <a:latin typeface="+mj-lt"/>
                  </a:rPr>
                  <a:t>             </a:t>
                </a:r>
                <a:r>
                  <a:rPr lang="fr-FR" sz="2000" dirty="0">
                    <a:latin typeface="+mj-lt"/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−1≤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−0.75</m:t>
                        </m:r>
                      </m:e>
                    </m:d>
                  </m:oMath>
                </a14:m>
                <a:r>
                  <a:rPr lang="en-GB" sz="2000" dirty="0">
                    <a:latin typeface="+mj-lt"/>
                  </a:rPr>
                  <a:t> avec Z~N(0,1) standard </a:t>
                </a:r>
                <a:r>
                  <a:rPr lang="en-GB" sz="2000" dirty="0" err="1">
                    <a:latin typeface="+mj-lt"/>
                  </a:rPr>
                  <a:t>tabulée</a:t>
                </a:r>
                <a:r>
                  <a:rPr lang="en-GB" sz="2000" dirty="0">
                    <a:latin typeface="+mj-lt"/>
                  </a:rPr>
                  <a:t> </a:t>
                </a:r>
                <a:r>
                  <a:rPr lang="en-GB" sz="2400" dirty="0"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8273EB-08CA-1425-FEB8-DAD2E0882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D3B3834-B2E3-4226-AB40-A984642D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2576129"/>
            <a:ext cx="4181475" cy="31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D8DC8A7-12F7-4444-BE57-0BA46BCB3491}"/>
              </a:ext>
            </a:extLst>
          </p:cNvPr>
          <p:cNvSpPr txBox="1"/>
          <p:nvPr/>
        </p:nvSpPr>
        <p:spPr>
          <a:xfrm>
            <a:off x="9942805" y="5682152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P(X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𝜖 [4,5])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1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82"/>
    </mc:Choice>
    <mc:Fallback xmlns="">
      <p:transition spd="slow" advTm="22468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2.3|3.4|2.6|47.4|15.9|47.2|56.4|23.4|31.2|37.4|69.5|4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0.4|12.5|38.1|30.8|26.1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5.5|8.9|0.1|13.6|9.4|23.2|4.4|24.8|9.6|2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1.7|9.5|20.3|1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2.1|21.4|26.1|34.6|19.9|27.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2926</TotalTime>
  <Words>6934</Words>
  <Application>Microsoft Office PowerPoint</Application>
  <PresentationFormat>Grand écran</PresentationFormat>
  <Paragraphs>2534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9" baseType="lpstr">
      <vt:lpstr>Abadi Extra Light</vt:lpstr>
      <vt:lpstr>Arial</vt:lpstr>
      <vt:lpstr>Calibri</vt:lpstr>
      <vt:lpstr>Calibri Light</vt:lpstr>
      <vt:lpstr>Cambria Math</vt:lpstr>
      <vt:lpstr>Nimbus Roman No9 L</vt:lpstr>
      <vt:lpstr>Wingdings</vt:lpstr>
      <vt:lpstr>Thème Office</vt:lpstr>
      <vt:lpstr>Exploitation et traitement  des données</vt:lpstr>
      <vt:lpstr>Partie Test Statistiques</vt:lpstr>
      <vt:lpstr>Cadre probabilistique: variables aléatoires</vt:lpstr>
      <vt:lpstr>Variable aléatoire discréte: définition</vt:lpstr>
      <vt:lpstr>Variable aléatoire discréte: examples</vt:lpstr>
      <vt:lpstr>Variable aléatoire discréte: loi de Bernoulli</vt:lpstr>
      <vt:lpstr>Variable aléatoire continue: définition</vt:lpstr>
      <vt:lpstr>Variable aléatoire continue: examples</vt:lpstr>
      <vt:lpstr>Variable aléatoire continue: loi Gaussienne/Normale</vt:lpstr>
      <vt:lpstr>Variable aléatoire continue: autres lois</vt:lpstr>
      <vt:lpstr>Remarque sur la notation</vt:lpstr>
      <vt:lpstr>Distribution connue à paramètres (inconnus)</vt:lpstr>
      <vt:lpstr>Distribution connue à paramètres (inconnus)</vt:lpstr>
      <vt:lpstr>Inférence à partir d’un échantillon: définitions</vt:lpstr>
      <vt:lpstr>Inférence à partir d’un échantillon: exemple</vt:lpstr>
      <vt:lpstr>Inférence à partir d’un échantillon: comment?</vt:lpstr>
      <vt:lpstr>Statistique calculée à partir de l’échantillon</vt:lpstr>
      <vt:lpstr>Statistique calculée à partir de l’échantillon</vt:lpstr>
      <vt:lpstr>Statistique calculée sur échantillon: moyenne</vt:lpstr>
      <vt:lpstr>Statistique calculée sur échantillon: moyenne</vt:lpstr>
      <vt:lpstr>Statistique calculée sur échantillon: variance (1/2)</vt:lpstr>
      <vt:lpstr>Statistique calculée sur échantillon: variance (2/2)</vt:lpstr>
      <vt:lpstr>Statistique calculée sur échantillon: moyenne</vt:lpstr>
      <vt:lpstr>Statistique calculée sur échantillon: proportion</vt:lpstr>
      <vt:lpstr>Statistique calculée sur échantillon: intervalles</vt:lpstr>
      <vt:lpstr>Statistique calculée sur échantillon: intervalles</vt:lpstr>
      <vt:lpstr>Statistique calculée sur échantillon: intervalles</vt:lpstr>
      <vt:lpstr>Test Statistiques: introduction</vt:lpstr>
      <vt:lpstr>Test Statistiques: formellement</vt:lpstr>
      <vt:lpstr>Test : 1 échantillon, et Xi ~ N(m, σ) </vt:lpstr>
      <vt:lpstr>Test : 1 échantillon, et Xi ~ N(m, σ) </vt:lpstr>
      <vt:lpstr>Test : 1 échantillon, et Xi ~ B(p) </vt:lpstr>
      <vt:lpstr>Test : 1 échantillon, et Xi ~ B(p) </vt:lpstr>
      <vt:lpstr>Test: 2 échantillons, Xi ~ N(m1, σ1) , Yi ~ N(m2, σ2) </vt:lpstr>
      <vt:lpstr>Test: 2 échantillons, Xi ~ N(m1, σ1) , Yi ~ N(m2, σ2) </vt:lpstr>
      <vt:lpstr>Test: 2 échantillons, Xi ~ N(m1, σ1) , Yi ~ N(m2, σ2) </vt:lpstr>
      <vt:lpstr>Test: 2 échantillons, Xi ~ N(m1, σ1) , Yi ~ N(m2, σ2) </vt:lpstr>
      <vt:lpstr>Test: 2 échantillons, Xi ~ B(p1) , Yi ~ B(p2) </vt:lpstr>
      <vt:lpstr>Région rejet/acceptation, P-value, puissance, et erreur</vt:lpstr>
      <vt:lpstr>Autres tests existant (beaucoup!)</vt:lpstr>
      <vt:lpstr>Exemples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Priam Rodolphe</dc:creator>
  <cp:lastModifiedBy>Rodolphe Priam</cp:lastModifiedBy>
  <cp:revision>2695</cp:revision>
  <cp:lastPrinted>2024-03-03T16:51:10Z</cp:lastPrinted>
  <dcterms:created xsi:type="dcterms:W3CDTF">2024-02-05T09:42:55Z</dcterms:created>
  <dcterms:modified xsi:type="dcterms:W3CDTF">2024-03-12T06:01:13Z</dcterms:modified>
</cp:coreProperties>
</file>