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340" r:id="rId2"/>
    <p:sldId id="368" r:id="rId3"/>
    <p:sldId id="339" r:id="rId4"/>
    <p:sldId id="345" r:id="rId5"/>
    <p:sldId id="348" r:id="rId6"/>
    <p:sldId id="349" r:id="rId7"/>
    <p:sldId id="350" r:id="rId8"/>
    <p:sldId id="351" r:id="rId9"/>
    <p:sldId id="352" r:id="rId10"/>
    <p:sldId id="353" r:id="rId11"/>
    <p:sldId id="362" r:id="rId12"/>
    <p:sldId id="347" r:id="rId13"/>
    <p:sldId id="369" r:id="rId14"/>
    <p:sldId id="354" r:id="rId15"/>
    <p:sldId id="355" r:id="rId16"/>
    <p:sldId id="364" r:id="rId17"/>
    <p:sldId id="367" r:id="rId18"/>
    <p:sldId id="361" r:id="rId19"/>
    <p:sldId id="370" r:id="rId20"/>
    <p:sldId id="365" r:id="rId21"/>
    <p:sldId id="366" r:id="rId22"/>
    <p:sldId id="363" r:id="rId23"/>
    <p:sldId id="307" r:id="rId24"/>
    <p:sldId id="357" r:id="rId25"/>
    <p:sldId id="358" r:id="rId26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340"/>
            <p14:sldId id="368"/>
            <p14:sldId id="339"/>
            <p14:sldId id="345"/>
            <p14:sldId id="348"/>
            <p14:sldId id="349"/>
            <p14:sldId id="350"/>
            <p14:sldId id="351"/>
            <p14:sldId id="352"/>
            <p14:sldId id="353"/>
            <p14:sldId id="362"/>
            <p14:sldId id="347"/>
            <p14:sldId id="369"/>
            <p14:sldId id="354"/>
            <p14:sldId id="355"/>
            <p14:sldId id="364"/>
            <p14:sldId id="367"/>
            <p14:sldId id="361"/>
            <p14:sldId id="370"/>
            <p14:sldId id="365"/>
          </p14:sldIdLst>
        </p14:section>
        <p14:section name="Untitled Section" id="{A2A5743A-B491-984F-9833-4F4E77627EEE}">
          <p14:sldIdLst>
            <p14:sldId id="366"/>
            <p14:sldId id="363"/>
            <p14:sldId id="307"/>
            <p14:sldId id="357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DED1E0"/>
    <a:srgbClr val="BCA3C0"/>
    <a:srgbClr val="9B74A1"/>
    <a:srgbClr val="794681"/>
    <a:srgbClr val="581862"/>
    <a:srgbClr val="3332AD"/>
    <a:srgbClr val="0092DD"/>
    <a:srgbClr val="CDEBF9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3" autoAdjust="0"/>
    <p:restoredTop sz="98429" autoAdjust="0"/>
  </p:normalViewPr>
  <p:slideViewPr>
    <p:cSldViewPr snapToGrid="0">
      <p:cViewPr varScale="1">
        <p:scale>
          <a:sx n="113" d="100"/>
          <a:sy n="113" d="100"/>
        </p:scale>
        <p:origin x="-136" y="-160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48" y="6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1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2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28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8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8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2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1"/>
            <a:ext cx="11703745" cy="6583357"/>
          </a:xfrm>
          <a:prstGeom prst="rect">
            <a:avLst/>
          </a:prstGeom>
        </p:spPr>
      </p:pic>
      <p:pic>
        <p:nvPicPr>
          <p:cNvPr id="18" name="Picture 17" descr="black-line-grad.png"/>
          <p:cNvPicPr>
            <a:picLocks noChangeAspect="1"/>
          </p:cNvPicPr>
          <p:nvPr/>
        </p:nvPicPr>
        <p:blipFill rotWithShape="1">
          <a:blip r:embed="rId4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6"/>
          <a:stretch/>
        </p:blipFill>
        <p:spPr>
          <a:xfrm>
            <a:off x="0" y="3873500"/>
            <a:ext cx="11703756" cy="2709863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49300" y="4789488"/>
            <a:ext cx="10510838" cy="677862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>
            <a:lvl1pPr algn="ctr" defTabSz="1170432" rtl="0" eaLnBrk="1" latinLnBrk="0" hangingPunct="1">
              <a:spcBef>
                <a:spcPts val="768"/>
              </a:spcBef>
              <a:spcAft>
                <a:spcPts val="0"/>
              </a:spcAft>
              <a:buNone/>
              <a:defRPr sz="2400" kern="1200">
                <a:solidFill>
                  <a:srgbClr val="5C5C5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art of Software Integration</a:t>
            </a:r>
          </a:p>
        </p:txBody>
      </p:sp>
      <p:pic>
        <p:nvPicPr>
          <p:cNvPr id="15" name="Picture 14" descr="black-gr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2" y="3884958"/>
            <a:ext cx="5910576" cy="2698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2187" y="5554665"/>
            <a:ext cx="615553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  <a:latin typeface="Sky Text Medium"/>
              </a:rPr>
              <a:t>Moone Boy</a:t>
            </a:r>
            <a:endParaRPr lang="en-US" sz="1000" dirty="0">
              <a:solidFill>
                <a:srgbClr val="FFFFFF"/>
              </a:solidFill>
              <a:latin typeface="Sky Text Medium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957" y="5794576"/>
            <a:ext cx="815783" cy="195063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749301" y="5467350"/>
            <a:ext cx="10510838" cy="67468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>
            <a:lvl1pPr marL="0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None/>
              <a:defRPr sz="2000" kern="1200">
                <a:solidFill>
                  <a:srgbClr val="5C5C5C"/>
                </a:solidFill>
                <a:latin typeface="+mj-lt"/>
                <a:ea typeface="+mn-ea"/>
                <a:cs typeface="+mn-cs"/>
              </a:defRPr>
            </a:lvl1pPr>
            <a:lvl2pPr marL="585216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Sky Text Medium"/>
                <a:ea typeface="+mn-ea"/>
                <a:cs typeface="+mn-cs"/>
              </a:defRPr>
            </a:lvl2pPr>
            <a:lvl3pPr marL="1170432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Lucida Grande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Sky Text Medium"/>
                <a:ea typeface="+mn-ea"/>
                <a:cs typeface="+mn-cs"/>
              </a:defRPr>
            </a:lvl3pPr>
            <a:lvl4pPr marL="1755648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Sky Text Medium"/>
                <a:ea typeface="+mn-ea"/>
                <a:cs typeface="+mn-cs"/>
              </a:defRPr>
            </a:lvl4pPr>
            <a:lvl5pPr marL="2340864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926080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11296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096512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81728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Rafael Priego Porcuna</a:t>
            </a:r>
          </a:p>
          <a:p>
            <a:r>
              <a:rPr lang="en-GB" dirty="0">
                <a:solidFill>
                  <a:schemeClr val="bg1"/>
                </a:solidFill>
              </a:rPr>
              <a:t>Online Engineering Offsite, </a:t>
            </a:r>
            <a:r>
              <a:rPr lang="en-US" dirty="0">
                <a:solidFill>
                  <a:schemeClr val="bg1"/>
                </a:solidFill>
              </a:rPr>
              <a:t>September 2014</a:t>
            </a:r>
          </a:p>
        </p:txBody>
      </p:sp>
    </p:spTree>
    <p:extLst>
      <p:ext uri="{BB962C8B-B14F-4D97-AF65-F5344CB8AC3E}">
        <p14:creationId xmlns:p14="http://schemas.microsoft.com/office/powerpoint/2010/main" val="181155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host services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Intent/Problem</a:t>
            </a:r>
            <a:r>
              <a:rPr lang="en-US" sz="1800" dirty="0"/>
              <a:t>: </a:t>
            </a:r>
            <a:r>
              <a:rPr lang="en-US" sz="1800" dirty="0" smtClean="0"/>
              <a:t>System that </a:t>
            </a:r>
            <a:r>
              <a:rPr lang="en-US" sz="1800" dirty="0"/>
              <a:t>will talk to multiple clients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Applicability: </a:t>
            </a:r>
            <a:r>
              <a:rPr lang="en-US" sz="1800" dirty="0"/>
              <a:t>U</a:t>
            </a:r>
            <a:r>
              <a:rPr lang="en-US" sz="1800" dirty="0" smtClean="0"/>
              <a:t>nidirectional and bidirectional communications, multiple clients interact with a system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Known use: Banking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Related strategies: Customer/Supplier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Pros: Enables a published language, interaction with multiple clients without model alterations</a:t>
            </a:r>
            <a:endParaRPr lang="en-US" dirty="0"/>
          </a:p>
          <a:p>
            <a:r>
              <a:rPr lang="en-US" dirty="0" smtClean="0"/>
              <a:t>Cons: Hard to design a protocol to be understood by multiple systems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9CDD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97297" y="3944960"/>
            <a:ext cx="4011437" cy="2222394"/>
            <a:chOff x="1524000" y="2990850"/>
            <a:chExt cx="5114925" cy="2600871"/>
          </a:xfrm>
        </p:grpSpPr>
        <p:sp>
          <p:nvSpPr>
            <p:cNvPr id="4" name="Oval 3"/>
            <p:cNvSpPr/>
            <p:nvPr/>
          </p:nvSpPr>
          <p:spPr>
            <a:xfrm>
              <a:off x="1524000" y="2990850"/>
              <a:ext cx="127635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CLIENT</a:t>
              </a:r>
              <a:endParaRPr lang="en-GB" sz="12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43287" y="2990850"/>
              <a:ext cx="127635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CLIENT</a:t>
              </a:r>
              <a:endParaRPr lang="en-GB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62575" y="2990850"/>
              <a:ext cx="127635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CLIENT</a:t>
              </a:r>
              <a:endParaRPr lang="en-GB" sz="12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52587" y="5010645"/>
              <a:ext cx="4857750" cy="581076"/>
              <a:chOff x="1652587" y="4801095"/>
              <a:chExt cx="4857750" cy="58107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52587" y="4801095"/>
                <a:ext cx="1019175" cy="581076"/>
                <a:chOff x="5438069" y="2629395"/>
                <a:chExt cx="1019175" cy="581076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5438069" y="2629395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438069" y="2818020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932112" y="4801095"/>
                <a:ext cx="1019175" cy="581076"/>
                <a:chOff x="5438069" y="2629395"/>
                <a:chExt cx="1019175" cy="58107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438069" y="2629395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38069" y="2818020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211637" y="4801095"/>
                <a:ext cx="1019175" cy="581076"/>
                <a:chOff x="5438069" y="2629395"/>
                <a:chExt cx="1019175" cy="5810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438069" y="2629395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438069" y="2818020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491162" y="4801095"/>
                <a:ext cx="1019175" cy="581076"/>
                <a:chOff x="5438069" y="2629395"/>
                <a:chExt cx="1019175" cy="58107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438069" y="2629395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438069" y="2818020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033587" y="4200525"/>
              <a:ext cx="257175" cy="590550"/>
              <a:chOff x="2000250" y="3990975"/>
              <a:chExt cx="257175" cy="59055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000250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257425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313112" y="4200525"/>
              <a:ext cx="257175" cy="590550"/>
              <a:chOff x="2000250" y="3990975"/>
              <a:chExt cx="257175" cy="59055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000250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257425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872162" y="4200525"/>
              <a:ext cx="257175" cy="590550"/>
              <a:chOff x="2000250" y="3990975"/>
              <a:chExt cx="257175" cy="59055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000250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257425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592637" y="4200525"/>
              <a:ext cx="257175" cy="590550"/>
              <a:chOff x="2000250" y="3990975"/>
              <a:chExt cx="257175" cy="59055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2000250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2257425" y="3990975"/>
                <a:ext cx="0" cy="59055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1728787" y="4495800"/>
              <a:ext cx="47053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52504" y="3831193"/>
              <a:ext cx="24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rgbClr val="009CDD"/>
                  </a:solidFill>
                  <a:latin typeface="+mj-lt"/>
                </a:rPr>
                <a:t>PUBLISHED LANGUAGE</a:t>
              </a:r>
              <a:endParaRPr lang="en-GB" sz="1800" dirty="0">
                <a:solidFill>
                  <a:srgbClr val="009CDD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73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Separate ways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/>
              <a:t>Intent/Problem: Integration cost is really high and doesn’t offer much value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Applicability: </a:t>
            </a:r>
            <a:r>
              <a:rPr lang="en-US" sz="1800" dirty="0"/>
              <a:t>I</a:t>
            </a:r>
            <a:r>
              <a:rPr lang="en-US" sz="1800" dirty="0" smtClean="0"/>
              <a:t>ntegration is not needed or there is a work around 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Known use: Links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Pros: Allow independent development and saves the cost of integration</a:t>
            </a:r>
            <a:endParaRPr lang="en-US" dirty="0"/>
          </a:p>
          <a:p>
            <a:r>
              <a:rPr lang="en-US" dirty="0" smtClean="0"/>
              <a:t>Cons: If integration is needed, translation layers will be more complex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9CDD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3885" y="3529109"/>
            <a:ext cx="5332995" cy="2530082"/>
            <a:chOff x="1457325" y="2764393"/>
            <a:chExt cx="5725860" cy="3113448"/>
          </a:xfrm>
        </p:grpSpPr>
        <p:sp>
          <p:nvSpPr>
            <p:cNvPr id="9" name="Freeform 8"/>
            <p:cNvSpPr/>
            <p:nvPr/>
          </p:nvSpPr>
          <p:spPr>
            <a:xfrm>
              <a:off x="2771775" y="2857500"/>
              <a:ext cx="839777" cy="3020341"/>
            </a:xfrm>
            <a:custGeom>
              <a:avLst/>
              <a:gdLst>
                <a:gd name="connsiteX0" fmla="*/ 0 w 839777"/>
                <a:gd name="connsiteY0" fmla="*/ 0 h 3020341"/>
                <a:gd name="connsiteX1" fmla="*/ 180975 w 839777"/>
                <a:gd name="connsiteY1" fmla="*/ 314325 h 3020341"/>
                <a:gd name="connsiteX2" fmla="*/ 104775 w 839777"/>
                <a:gd name="connsiteY2" fmla="*/ 647700 h 3020341"/>
                <a:gd name="connsiteX3" fmla="*/ 295275 w 839777"/>
                <a:gd name="connsiteY3" fmla="*/ 876300 h 3020341"/>
                <a:gd name="connsiteX4" fmla="*/ 219075 w 839777"/>
                <a:gd name="connsiteY4" fmla="*/ 1181100 h 3020341"/>
                <a:gd name="connsiteX5" fmla="*/ 485775 w 839777"/>
                <a:gd name="connsiteY5" fmla="*/ 1476375 h 3020341"/>
                <a:gd name="connsiteX6" fmla="*/ 352425 w 839777"/>
                <a:gd name="connsiteY6" fmla="*/ 1876425 h 3020341"/>
                <a:gd name="connsiteX7" fmla="*/ 609600 w 839777"/>
                <a:gd name="connsiteY7" fmla="*/ 2105025 h 3020341"/>
                <a:gd name="connsiteX8" fmla="*/ 571500 w 839777"/>
                <a:gd name="connsiteY8" fmla="*/ 2647950 h 3020341"/>
                <a:gd name="connsiteX9" fmla="*/ 809625 w 839777"/>
                <a:gd name="connsiteY9" fmla="*/ 2962275 h 3020341"/>
                <a:gd name="connsiteX10" fmla="*/ 828675 w 839777"/>
                <a:gd name="connsiteY10" fmla="*/ 3019425 h 30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9777" h="3020341">
                  <a:moveTo>
                    <a:pt x="0" y="0"/>
                  </a:moveTo>
                  <a:cubicBezTo>
                    <a:pt x="81756" y="103187"/>
                    <a:pt x="163513" y="206375"/>
                    <a:pt x="180975" y="314325"/>
                  </a:cubicBezTo>
                  <a:cubicBezTo>
                    <a:pt x="198437" y="422275"/>
                    <a:pt x="85725" y="554038"/>
                    <a:pt x="104775" y="647700"/>
                  </a:cubicBezTo>
                  <a:cubicBezTo>
                    <a:pt x="123825" y="741362"/>
                    <a:pt x="276225" y="787400"/>
                    <a:pt x="295275" y="876300"/>
                  </a:cubicBezTo>
                  <a:cubicBezTo>
                    <a:pt x="314325" y="965200"/>
                    <a:pt x="187325" y="1081088"/>
                    <a:pt x="219075" y="1181100"/>
                  </a:cubicBezTo>
                  <a:cubicBezTo>
                    <a:pt x="250825" y="1281112"/>
                    <a:pt x="463550" y="1360488"/>
                    <a:pt x="485775" y="1476375"/>
                  </a:cubicBezTo>
                  <a:cubicBezTo>
                    <a:pt x="508000" y="1592262"/>
                    <a:pt x="331788" y="1771650"/>
                    <a:pt x="352425" y="1876425"/>
                  </a:cubicBezTo>
                  <a:cubicBezTo>
                    <a:pt x="373062" y="1981200"/>
                    <a:pt x="573088" y="1976438"/>
                    <a:pt x="609600" y="2105025"/>
                  </a:cubicBezTo>
                  <a:cubicBezTo>
                    <a:pt x="646112" y="2233612"/>
                    <a:pt x="538162" y="2505075"/>
                    <a:pt x="571500" y="2647950"/>
                  </a:cubicBezTo>
                  <a:cubicBezTo>
                    <a:pt x="604838" y="2790825"/>
                    <a:pt x="766763" y="2900363"/>
                    <a:pt x="809625" y="2962275"/>
                  </a:cubicBezTo>
                  <a:cubicBezTo>
                    <a:pt x="852488" y="3024188"/>
                    <a:pt x="840581" y="3021806"/>
                    <a:pt x="828675" y="301942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584679" y="2857500"/>
              <a:ext cx="839777" cy="3020341"/>
            </a:xfrm>
            <a:custGeom>
              <a:avLst/>
              <a:gdLst>
                <a:gd name="connsiteX0" fmla="*/ 0 w 839777"/>
                <a:gd name="connsiteY0" fmla="*/ 0 h 3020341"/>
                <a:gd name="connsiteX1" fmla="*/ 180975 w 839777"/>
                <a:gd name="connsiteY1" fmla="*/ 314325 h 3020341"/>
                <a:gd name="connsiteX2" fmla="*/ 104775 w 839777"/>
                <a:gd name="connsiteY2" fmla="*/ 647700 h 3020341"/>
                <a:gd name="connsiteX3" fmla="*/ 295275 w 839777"/>
                <a:gd name="connsiteY3" fmla="*/ 876300 h 3020341"/>
                <a:gd name="connsiteX4" fmla="*/ 219075 w 839777"/>
                <a:gd name="connsiteY4" fmla="*/ 1181100 h 3020341"/>
                <a:gd name="connsiteX5" fmla="*/ 485775 w 839777"/>
                <a:gd name="connsiteY5" fmla="*/ 1476375 h 3020341"/>
                <a:gd name="connsiteX6" fmla="*/ 352425 w 839777"/>
                <a:gd name="connsiteY6" fmla="*/ 1876425 h 3020341"/>
                <a:gd name="connsiteX7" fmla="*/ 609600 w 839777"/>
                <a:gd name="connsiteY7" fmla="*/ 2105025 h 3020341"/>
                <a:gd name="connsiteX8" fmla="*/ 571500 w 839777"/>
                <a:gd name="connsiteY8" fmla="*/ 2647950 h 3020341"/>
                <a:gd name="connsiteX9" fmla="*/ 809625 w 839777"/>
                <a:gd name="connsiteY9" fmla="*/ 2962275 h 3020341"/>
                <a:gd name="connsiteX10" fmla="*/ 828675 w 839777"/>
                <a:gd name="connsiteY10" fmla="*/ 3019425 h 30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9777" h="3020341">
                  <a:moveTo>
                    <a:pt x="0" y="0"/>
                  </a:moveTo>
                  <a:cubicBezTo>
                    <a:pt x="81756" y="103187"/>
                    <a:pt x="163513" y="206375"/>
                    <a:pt x="180975" y="314325"/>
                  </a:cubicBezTo>
                  <a:cubicBezTo>
                    <a:pt x="198437" y="422275"/>
                    <a:pt x="85725" y="554038"/>
                    <a:pt x="104775" y="647700"/>
                  </a:cubicBezTo>
                  <a:cubicBezTo>
                    <a:pt x="123825" y="741362"/>
                    <a:pt x="276225" y="787400"/>
                    <a:pt x="295275" y="876300"/>
                  </a:cubicBezTo>
                  <a:cubicBezTo>
                    <a:pt x="314325" y="965200"/>
                    <a:pt x="187325" y="1081088"/>
                    <a:pt x="219075" y="1181100"/>
                  </a:cubicBezTo>
                  <a:cubicBezTo>
                    <a:pt x="250825" y="1281112"/>
                    <a:pt x="463550" y="1360488"/>
                    <a:pt x="485775" y="1476375"/>
                  </a:cubicBezTo>
                  <a:cubicBezTo>
                    <a:pt x="508000" y="1592262"/>
                    <a:pt x="331788" y="1771650"/>
                    <a:pt x="352425" y="1876425"/>
                  </a:cubicBezTo>
                  <a:cubicBezTo>
                    <a:pt x="373062" y="1981200"/>
                    <a:pt x="573088" y="1976438"/>
                    <a:pt x="609600" y="2105025"/>
                  </a:cubicBezTo>
                  <a:cubicBezTo>
                    <a:pt x="646112" y="2233612"/>
                    <a:pt x="538162" y="2505075"/>
                    <a:pt x="571500" y="2647950"/>
                  </a:cubicBezTo>
                  <a:cubicBezTo>
                    <a:pt x="604838" y="2790825"/>
                    <a:pt x="766763" y="2900363"/>
                    <a:pt x="809625" y="2962275"/>
                  </a:cubicBezTo>
                  <a:cubicBezTo>
                    <a:pt x="852488" y="3024188"/>
                    <a:pt x="840581" y="3021806"/>
                    <a:pt x="828675" y="301942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3838575" y="3429000"/>
              <a:ext cx="581025" cy="15525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448050" y="3943351"/>
              <a:ext cx="135649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3448050" y="4367669"/>
              <a:ext cx="135649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57325" y="2764393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solidFill>
                    <a:srgbClr val="009CDD"/>
                  </a:solidFill>
                  <a:latin typeface="+mj-lt"/>
                </a:rPr>
                <a:t>Context 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0180" y="2764393"/>
              <a:ext cx="1143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solidFill>
                    <a:srgbClr val="009CDD"/>
                  </a:solidFill>
                  <a:latin typeface="+mj-lt"/>
                </a:rPr>
                <a:t>Context </a:t>
              </a:r>
              <a:r>
                <a:rPr lang="en-GB" sz="1800" dirty="0" smtClean="0">
                  <a:solidFill>
                    <a:srgbClr val="009CDD"/>
                  </a:solidFill>
                  <a:latin typeface="+mj-lt"/>
                </a:rPr>
                <a:t>2</a:t>
              </a:r>
              <a:endParaRPr lang="en-GB" sz="1800" dirty="0">
                <a:solidFill>
                  <a:srgbClr val="009CDD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11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047119"/>
              </p:ext>
            </p:extLst>
          </p:nvPr>
        </p:nvGraphicFramePr>
        <p:xfrm>
          <a:off x="540702" y="871241"/>
          <a:ext cx="105108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168"/>
                <a:gridCol w="2102168"/>
                <a:gridCol w="2102168"/>
                <a:gridCol w="2102168"/>
                <a:gridCol w="21021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/ Supplier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Conformist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Anti-corruption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 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01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Strategies for integration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Screen Shot 2014-09-17 at 11.31.5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4" y="1601788"/>
            <a:ext cx="701353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techniques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7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endpoint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write as separate services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9CD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lvl="1" indent="0">
              <a:buNone/>
            </a:pP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1466850" y="2981324"/>
            <a:ext cx="1000125" cy="96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REST</a:t>
            </a:r>
            <a:endParaRPr lang="en-GB" sz="1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71750" y="2657475"/>
            <a:ext cx="1200150" cy="476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571750" y="3629027"/>
            <a:ext cx="1200150" cy="5714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7149" y="2488198"/>
            <a:ext cx="81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Read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67149" y="4031248"/>
            <a:ext cx="81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7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Client-server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protocol for read and </a:t>
            </a:r>
            <a:r>
              <a:rPr lang="en-US" dirty="0" smtClean="0"/>
              <a:t>write</a:t>
            </a:r>
          </a:p>
          <a:p>
            <a:r>
              <a:rPr lang="en-US" dirty="0" smtClean="0"/>
              <a:t>Looks simple</a:t>
            </a:r>
            <a:endParaRPr lang="en-US" dirty="0"/>
          </a:p>
          <a:p>
            <a:r>
              <a:rPr lang="en-US" dirty="0" smtClean="0"/>
              <a:t>Complex scalability (concurrency)</a:t>
            </a:r>
          </a:p>
          <a:p>
            <a:r>
              <a:rPr lang="en-US" dirty="0" smtClean="0"/>
              <a:t>Read performance will decrease</a:t>
            </a:r>
          </a:p>
          <a:p>
            <a:r>
              <a:rPr lang="en-US" dirty="0" smtClean="0"/>
              <a:t>Security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9CD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lvl="1" indent="0">
              <a:buNone/>
            </a:pP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Flowchart: Magnetic Disk 2"/>
          <p:cNvSpPr/>
          <p:nvPr/>
        </p:nvSpPr>
        <p:spPr>
          <a:xfrm>
            <a:off x="6682793" y="2368618"/>
            <a:ext cx="740118" cy="9468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28943" y="3776111"/>
            <a:ext cx="404696" cy="391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30937" y="4158283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306672" y="3803150"/>
            <a:ext cx="314222" cy="346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16198" y="4238523"/>
            <a:ext cx="404696" cy="391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37726" y="4600948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05040" y="3708218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602028" y="4149515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880831" y="3759924"/>
            <a:ext cx="404696" cy="391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782825" y="4142096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358560" y="3786963"/>
            <a:ext cx="314222" cy="346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68086" y="4222336"/>
            <a:ext cx="404696" cy="391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189614" y="4584761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8256928" y="3692031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653916" y="4133328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451409" y="3695659"/>
            <a:ext cx="1178368" cy="101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Business Objects Model</a:t>
            </a:r>
            <a:endParaRPr lang="en-GB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093363" y="3706899"/>
            <a:ext cx="1178368" cy="101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Business Objects Model</a:t>
            </a:r>
            <a:endParaRPr lang="en-GB" sz="1600" dirty="0"/>
          </a:p>
        </p:txBody>
      </p:sp>
      <p:sp>
        <p:nvSpPr>
          <p:cNvPr id="28" name="Rectangle 27"/>
          <p:cNvSpPr/>
          <p:nvPr/>
        </p:nvSpPr>
        <p:spPr>
          <a:xfrm>
            <a:off x="5573070" y="4888508"/>
            <a:ext cx="1287053" cy="43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6216595" y="5326867"/>
            <a:ext cx="2" cy="39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64351" y="5727349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731073" y="4877269"/>
            <a:ext cx="1287053" cy="43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8374598" y="5315628"/>
            <a:ext cx="2" cy="39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22354" y="5716110"/>
            <a:ext cx="104492" cy="97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06495" y="5459005"/>
            <a:ext cx="7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Read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235772" y="5459005"/>
            <a:ext cx="7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11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Segregating requests and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/>
              <a:t>Different repository access to read and write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Domain objects will apply the business logic and will apply constraints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Command Query Responsibility Segregation: message driven integration, eventual consistency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Notification based integration: asynchronous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Feed based integration: asynchronous and batch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lvl="1" indent="0">
              <a:buNone/>
            </a:pP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30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Segregating requests and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9CD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lvl="1" indent="0">
              <a:buNone/>
            </a:pP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6573284" y="5234221"/>
            <a:ext cx="7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Read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282491" y="1792267"/>
            <a:ext cx="5046053" cy="3523876"/>
            <a:chOff x="3361167" y="3343276"/>
            <a:chExt cx="4201197" cy="2871358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5695465" y="3343276"/>
              <a:ext cx="2" cy="2815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507763" y="3409950"/>
              <a:ext cx="3054601" cy="771525"/>
              <a:chOff x="2412748" y="3914775"/>
              <a:chExt cx="3054601" cy="771525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2412748" y="3914775"/>
                <a:ext cx="616201" cy="7715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/>
                  <a:t>SQL</a:t>
                </a:r>
                <a:endParaRPr lang="en-GB" sz="1800" dirty="0"/>
              </a:p>
            </p:txBody>
          </p:sp>
          <p:sp>
            <p:nvSpPr>
              <p:cNvPr id="4" name="Cloud 3"/>
              <p:cNvSpPr/>
              <p:nvPr/>
            </p:nvSpPr>
            <p:spPr>
              <a:xfrm>
                <a:off x="4171949" y="3914775"/>
                <a:ext cx="1295400" cy="757237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/>
                  <a:t>No SQL</a:t>
                </a:r>
                <a:endParaRPr lang="en-GB" sz="18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028950" y="4210050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028950" y="4488655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owchart: Direct Access Storage 15"/>
              <p:cNvSpPr/>
              <p:nvPr/>
            </p:nvSpPr>
            <p:spPr>
              <a:xfrm>
                <a:off x="3362325" y="4360068"/>
                <a:ext cx="476250" cy="23812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777956" y="5876080"/>
              <a:ext cx="814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Write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5306" y="5435757"/>
              <a:ext cx="1071563" cy="35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 flipV="1">
              <a:off x="6928638" y="3984085"/>
              <a:ext cx="2862" cy="21279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637589" y="5792945"/>
              <a:ext cx="86997" cy="405540"/>
              <a:chOff x="2566351" y="5543549"/>
              <a:chExt cx="86997" cy="40554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609848" y="5543549"/>
                <a:ext cx="2" cy="31908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2566351" y="5869874"/>
                <a:ext cx="86997" cy="792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342242" y="4419075"/>
              <a:ext cx="812242" cy="806638"/>
              <a:chOff x="771142" y="4208233"/>
              <a:chExt cx="812242" cy="80663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852739" y="4263554"/>
                <a:ext cx="336938" cy="3190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771142" y="4574959"/>
                <a:ext cx="86997" cy="792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1250482" y="4285586"/>
                <a:ext cx="261612" cy="2822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1175156" y="4640341"/>
                <a:ext cx="336938" cy="3190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1109823" y="4935656"/>
                <a:ext cx="86997" cy="792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165866" y="4208233"/>
                <a:ext cx="86997" cy="792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96387" y="4567815"/>
                <a:ext cx="86997" cy="792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361167" y="4335577"/>
              <a:ext cx="981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Business Objects Model</a:t>
              </a:r>
              <a:endParaRPr lang="en-GB" sz="16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888001" y="6099291"/>
              <a:ext cx="86997" cy="792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700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991553"/>
              </p:ext>
            </p:extLst>
          </p:nvPr>
        </p:nvGraphicFramePr>
        <p:xfrm>
          <a:off x="619379" y="792567"/>
          <a:ext cx="1051084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168"/>
                <a:gridCol w="2102168"/>
                <a:gridCol w="2102168"/>
                <a:gridCol w="2102168"/>
                <a:gridCol w="21021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Client-Server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CQRS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Notification</a:t>
                      </a:r>
                      <a:r>
                        <a:rPr lang="en-US" baseline="0" dirty="0" smtClean="0"/>
                        <a:t> based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 based integration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Asynchronous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Read/Write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Coupled</a:t>
                      </a:r>
                      <a:r>
                        <a:rPr lang="en-US" baseline="0" dirty="0" smtClean="0"/>
                        <a:t> read and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Decoupled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Decoupled</a:t>
                      </a:r>
                      <a:r>
                        <a:rPr lang="en-US" baseline="0" dirty="0" smtClean="0"/>
                        <a:t> of read not from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Decoupled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Eventual</a:t>
                      </a:r>
                      <a:r>
                        <a:rPr lang="en-US" baseline="0" dirty="0" smtClean="0"/>
                        <a:t> 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9015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7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art of software integration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We all have to integrate systems in our day to day basis</a:t>
            </a:r>
          </a:p>
          <a:p>
            <a:pPr marL="229617" lvl="1" indent="-229617">
              <a:buFont typeface="Arial" pitchFamily="34" charset="0"/>
              <a:buChar char="•"/>
            </a:pP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Software integration is an “art” that requires knowledge, experience, intuition and creativeness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25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1876947"/>
            <a:ext cx="10510839" cy="977810"/>
          </a:xfrm>
        </p:spPr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How much effort does it take you to implement the happy path of an interface with other system in comparison with the unhappy path?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 smtClean="0">
                <a:solidFill>
                  <a:srgbClr val="FFFFFF"/>
                </a:solidFill>
              </a:rPr>
              <a:t/>
            </a:r>
            <a:br>
              <a:rPr lang="en-GB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6273" y="2850321"/>
            <a:ext cx="9781466" cy="153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170432" rtl="0" eaLnBrk="1" latinLnBrk="0" hangingPunct="1">
              <a:spcBef>
                <a:spcPts val="768"/>
              </a:spcBef>
              <a:spcAft>
                <a:spcPts val="0"/>
              </a:spcAft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FFFF"/>
                </a:solidFill>
              </a:rPr>
              <a:t>50%-50%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FFFF"/>
                </a:solidFill>
              </a:rPr>
              <a:t>80%-20%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FFFF"/>
                </a:solidFill>
              </a:rPr>
              <a:t>20%-80%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Gateway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/>
              <a:t>Retry?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Logging</a:t>
            </a:r>
            <a:endParaRPr lang="en-US" dirty="0"/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Throttling</a:t>
            </a:r>
          </a:p>
          <a:p>
            <a:r>
              <a:rPr lang="en-US" dirty="0" smtClean="0"/>
              <a:t>Timeouts</a:t>
            </a:r>
          </a:p>
          <a:p>
            <a:r>
              <a:rPr lang="en-US" dirty="0"/>
              <a:t>Testing: mocking, </a:t>
            </a:r>
            <a:r>
              <a:rPr lang="en-US" dirty="0" smtClean="0"/>
              <a:t>Chaos </a:t>
            </a:r>
            <a:r>
              <a:rPr lang="en-US" dirty="0"/>
              <a:t>Monkey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009CDD"/>
              </a:solidFill>
              <a:latin typeface="+mj-lt"/>
            </a:endParaRPr>
          </a:p>
          <a:p>
            <a:pPr marL="0" lvl="1" indent="0">
              <a:buNone/>
            </a:pP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183155" y="2783773"/>
            <a:ext cx="227647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GATEWAY</a:t>
            </a:r>
            <a:endParaRPr lang="en-GB" b="1" dirty="0"/>
          </a:p>
        </p:txBody>
      </p:sp>
      <p:sp>
        <p:nvSpPr>
          <p:cNvPr id="4" name="Oval 3"/>
          <p:cNvSpPr/>
          <p:nvPr/>
        </p:nvSpPr>
        <p:spPr>
          <a:xfrm>
            <a:off x="4797195" y="1357497"/>
            <a:ext cx="127635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LOGGING</a:t>
            </a:r>
            <a:endParaRPr lang="en-GB" sz="1200" b="1" dirty="0"/>
          </a:p>
        </p:txBody>
      </p:sp>
      <p:sp>
        <p:nvSpPr>
          <p:cNvPr id="7" name="Oval 6"/>
          <p:cNvSpPr/>
          <p:nvPr/>
        </p:nvSpPr>
        <p:spPr>
          <a:xfrm>
            <a:off x="6408348" y="1358839"/>
            <a:ext cx="1633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MONITORING</a:t>
            </a:r>
            <a:endParaRPr lang="en-GB" sz="1200" b="1" dirty="0"/>
          </a:p>
        </p:txBody>
      </p:sp>
      <p:sp>
        <p:nvSpPr>
          <p:cNvPr id="8" name="Oval 7"/>
          <p:cNvSpPr/>
          <p:nvPr/>
        </p:nvSpPr>
        <p:spPr>
          <a:xfrm>
            <a:off x="8411362" y="1827100"/>
            <a:ext cx="11525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TESTING</a:t>
            </a:r>
            <a:endParaRPr lang="en-GB" sz="1200" b="1" dirty="0"/>
          </a:p>
        </p:txBody>
      </p:sp>
      <p:sp>
        <p:nvSpPr>
          <p:cNvPr id="9" name="Oval 8"/>
          <p:cNvSpPr/>
          <p:nvPr/>
        </p:nvSpPr>
        <p:spPr>
          <a:xfrm>
            <a:off x="8589674" y="3979148"/>
            <a:ext cx="14478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TIMEOUTS</a:t>
            </a:r>
            <a:endParaRPr lang="en-GB" sz="1200" b="1" dirty="0"/>
          </a:p>
        </p:txBody>
      </p:sp>
      <p:sp>
        <p:nvSpPr>
          <p:cNvPr id="10" name="Oval 9"/>
          <p:cNvSpPr/>
          <p:nvPr/>
        </p:nvSpPr>
        <p:spPr>
          <a:xfrm>
            <a:off x="6501216" y="4694675"/>
            <a:ext cx="14478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RETRY</a:t>
            </a:r>
            <a:endParaRPr lang="en-GB" sz="1200" b="1" dirty="0"/>
          </a:p>
        </p:txBody>
      </p:sp>
      <p:sp>
        <p:nvSpPr>
          <p:cNvPr id="11" name="Oval 10"/>
          <p:cNvSpPr/>
          <p:nvPr/>
        </p:nvSpPr>
        <p:spPr>
          <a:xfrm>
            <a:off x="4677751" y="4809169"/>
            <a:ext cx="14478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ERROR HANDLING</a:t>
            </a:r>
            <a:endParaRPr lang="en-GB" sz="12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5395008" y="1966860"/>
            <a:ext cx="759695" cy="816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4"/>
          </p:cNvCxnSpPr>
          <p:nvPr/>
        </p:nvCxnSpPr>
        <p:spPr>
          <a:xfrm flipV="1">
            <a:off x="6947844" y="1968439"/>
            <a:ext cx="277273" cy="815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479868" y="2281558"/>
            <a:ext cx="1017269" cy="52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9630" y="3841416"/>
            <a:ext cx="1152524" cy="4762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80689" y="3860098"/>
            <a:ext cx="378940" cy="860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86081" y="3860098"/>
            <a:ext cx="568622" cy="983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29956" y="3355086"/>
            <a:ext cx="932306" cy="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50210" y="3002268"/>
            <a:ext cx="154063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THROTTLING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0481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References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4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Screen Shot 2014-09-23 at 08.50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71" y="1483574"/>
            <a:ext cx="3251200" cy="41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Any questions?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 for integration</a:t>
            </a:r>
            <a:endParaRPr lang="en-US" dirty="0"/>
          </a:p>
          <a:p>
            <a:r>
              <a:rPr lang="en-US" dirty="0" smtClean="0"/>
              <a:t>Integration techniques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r>
              <a:rPr lang="en-US" dirty="0" smtClean="0"/>
              <a:t>References, Q&amp;A</a:t>
            </a:r>
          </a:p>
        </p:txBody>
      </p:sp>
    </p:spTree>
    <p:extLst>
      <p:ext uri="{BB962C8B-B14F-4D97-AF65-F5344CB8AC3E}">
        <p14:creationId xmlns:p14="http://schemas.microsoft.com/office/powerpoint/2010/main" val="342166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</a:t>
            </a:r>
            <a:r>
              <a:rPr lang="en-US" dirty="0" smtClean="0"/>
              <a:t>integration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9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your strategy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4-09-17 at 13.24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19" y="2042734"/>
            <a:ext cx="5174781" cy="274516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Cooperation between teams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Overlap between models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Allow independent development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Cost of the integration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758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Kernel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9-17 at 13.3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82" y="3480287"/>
            <a:ext cx="4124145" cy="246272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Intent/Problem: Split one team in multiple teams, creation of different domains in the same application</a:t>
            </a: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Applicability: Unidirectional and bidirectional communications, both teams report to the same management and ideally are located close to each other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Known use: Feature teams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Pros: Reduces overhead of Continuous Integration in big teams, shared model and domain language</a:t>
            </a:r>
            <a:endParaRPr lang="en-US" sz="1800" dirty="0"/>
          </a:p>
          <a:p>
            <a:r>
              <a:rPr lang="en-US" dirty="0" smtClean="0"/>
              <a:t>Cons: Extra coordination required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22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Customer/Supplier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Intent/Problem: Handle unidirectional dependencies, when the downstream system needs data from upstream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Applicability: </a:t>
            </a:r>
            <a:r>
              <a:rPr lang="en-US" sz="1800" dirty="0"/>
              <a:t>U</a:t>
            </a:r>
            <a:r>
              <a:rPr lang="en-US" sz="1800" dirty="0" smtClean="0"/>
              <a:t>nidirectional </a:t>
            </a:r>
            <a:r>
              <a:rPr lang="en-US" sz="1800" dirty="0"/>
              <a:t>dependencies and both </a:t>
            </a:r>
            <a:r>
              <a:rPr lang="en-US" sz="1800" dirty="0" smtClean="0"/>
              <a:t>systems </a:t>
            </a:r>
            <a:r>
              <a:rPr lang="en-US" sz="1800" dirty="0"/>
              <a:t>share the same goals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/>
              <a:t>Known use: analytics </a:t>
            </a:r>
            <a:r>
              <a:rPr lang="en-US" sz="1800" dirty="0" smtClean="0"/>
              <a:t>systems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Related strategies: Conformist, Anti-corruption layer, Open host</a:t>
            </a: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Pros: Translation easier due to be unidirectional</a:t>
            </a:r>
            <a:endParaRPr lang="en-US" dirty="0" smtClean="0"/>
          </a:p>
          <a:p>
            <a:r>
              <a:rPr lang="en-US" dirty="0" smtClean="0"/>
              <a:t>Cons: Downstream system can be limited by the upstream system, difficult to take into practice when the supplier serves several customers</a:t>
            </a:r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350048" y="4091069"/>
            <a:ext cx="4165225" cy="2348994"/>
            <a:chOff x="4920327" y="2056307"/>
            <a:chExt cx="6204284" cy="3885643"/>
          </a:xfrm>
        </p:grpSpPr>
        <p:grpSp>
          <p:nvGrpSpPr>
            <p:cNvPr id="35" name="Group 34"/>
            <p:cNvGrpSpPr/>
            <p:nvPr/>
          </p:nvGrpSpPr>
          <p:grpSpPr>
            <a:xfrm>
              <a:off x="7239928" y="2056307"/>
              <a:ext cx="1550263" cy="3885643"/>
              <a:chOff x="8191500" y="1433345"/>
              <a:chExt cx="1550263" cy="388564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191500" y="1433345"/>
                <a:ext cx="1550262" cy="1933018"/>
                <a:chOff x="6172200" y="1071104"/>
                <a:chExt cx="1550262" cy="1933018"/>
              </a:xfrm>
            </p:grpSpPr>
            <p:sp>
              <p:nvSpPr>
                <p:cNvPr id="32" name="Freeform 31"/>
                <p:cNvSpPr/>
                <p:nvPr/>
              </p:nvSpPr>
              <p:spPr>
                <a:xfrm>
                  <a:off x="6172200" y="1071104"/>
                  <a:ext cx="537458" cy="1933018"/>
                </a:xfrm>
                <a:custGeom>
                  <a:avLst/>
                  <a:gdLst>
                    <a:gd name="connsiteX0" fmla="*/ 0 w 839777"/>
                    <a:gd name="connsiteY0" fmla="*/ 0 h 3020341"/>
                    <a:gd name="connsiteX1" fmla="*/ 180975 w 839777"/>
                    <a:gd name="connsiteY1" fmla="*/ 314325 h 3020341"/>
                    <a:gd name="connsiteX2" fmla="*/ 104775 w 839777"/>
                    <a:gd name="connsiteY2" fmla="*/ 647700 h 3020341"/>
                    <a:gd name="connsiteX3" fmla="*/ 295275 w 839777"/>
                    <a:gd name="connsiteY3" fmla="*/ 876300 h 3020341"/>
                    <a:gd name="connsiteX4" fmla="*/ 219075 w 839777"/>
                    <a:gd name="connsiteY4" fmla="*/ 1181100 h 3020341"/>
                    <a:gd name="connsiteX5" fmla="*/ 485775 w 839777"/>
                    <a:gd name="connsiteY5" fmla="*/ 1476375 h 3020341"/>
                    <a:gd name="connsiteX6" fmla="*/ 352425 w 839777"/>
                    <a:gd name="connsiteY6" fmla="*/ 1876425 h 3020341"/>
                    <a:gd name="connsiteX7" fmla="*/ 609600 w 839777"/>
                    <a:gd name="connsiteY7" fmla="*/ 2105025 h 3020341"/>
                    <a:gd name="connsiteX8" fmla="*/ 571500 w 839777"/>
                    <a:gd name="connsiteY8" fmla="*/ 2647950 h 3020341"/>
                    <a:gd name="connsiteX9" fmla="*/ 809625 w 839777"/>
                    <a:gd name="connsiteY9" fmla="*/ 2962275 h 3020341"/>
                    <a:gd name="connsiteX10" fmla="*/ 828675 w 839777"/>
                    <a:gd name="connsiteY10" fmla="*/ 3019425 h 30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9777" h="3020341">
                      <a:moveTo>
                        <a:pt x="0" y="0"/>
                      </a:moveTo>
                      <a:cubicBezTo>
                        <a:pt x="81756" y="103187"/>
                        <a:pt x="163513" y="206375"/>
                        <a:pt x="180975" y="314325"/>
                      </a:cubicBezTo>
                      <a:cubicBezTo>
                        <a:pt x="198437" y="422275"/>
                        <a:pt x="85725" y="554038"/>
                        <a:pt x="104775" y="647700"/>
                      </a:cubicBezTo>
                      <a:cubicBezTo>
                        <a:pt x="123825" y="741362"/>
                        <a:pt x="276225" y="787400"/>
                        <a:pt x="295275" y="876300"/>
                      </a:cubicBezTo>
                      <a:cubicBezTo>
                        <a:pt x="314325" y="965200"/>
                        <a:pt x="187325" y="1081088"/>
                        <a:pt x="219075" y="1181100"/>
                      </a:cubicBezTo>
                      <a:cubicBezTo>
                        <a:pt x="250825" y="1281112"/>
                        <a:pt x="463550" y="1360488"/>
                        <a:pt x="485775" y="1476375"/>
                      </a:cubicBezTo>
                      <a:cubicBezTo>
                        <a:pt x="508000" y="1592262"/>
                        <a:pt x="331788" y="1771650"/>
                        <a:pt x="352425" y="1876425"/>
                      </a:cubicBezTo>
                      <a:cubicBezTo>
                        <a:pt x="373062" y="1981200"/>
                        <a:pt x="573088" y="1976438"/>
                        <a:pt x="609600" y="2105025"/>
                      </a:cubicBezTo>
                      <a:cubicBezTo>
                        <a:pt x="646112" y="2233612"/>
                        <a:pt x="538162" y="2505075"/>
                        <a:pt x="571500" y="2647950"/>
                      </a:cubicBezTo>
                      <a:cubicBezTo>
                        <a:pt x="604838" y="2790825"/>
                        <a:pt x="766763" y="2900363"/>
                        <a:pt x="809625" y="2962275"/>
                      </a:cubicBezTo>
                      <a:cubicBezTo>
                        <a:pt x="852488" y="3024188"/>
                        <a:pt x="840581" y="3021806"/>
                        <a:pt x="828675" y="3019425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7185004" y="1071104"/>
                  <a:ext cx="537458" cy="1933018"/>
                </a:xfrm>
                <a:custGeom>
                  <a:avLst/>
                  <a:gdLst>
                    <a:gd name="connsiteX0" fmla="*/ 0 w 839777"/>
                    <a:gd name="connsiteY0" fmla="*/ 0 h 3020341"/>
                    <a:gd name="connsiteX1" fmla="*/ 180975 w 839777"/>
                    <a:gd name="connsiteY1" fmla="*/ 314325 h 3020341"/>
                    <a:gd name="connsiteX2" fmla="*/ 104775 w 839777"/>
                    <a:gd name="connsiteY2" fmla="*/ 647700 h 3020341"/>
                    <a:gd name="connsiteX3" fmla="*/ 295275 w 839777"/>
                    <a:gd name="connsiteY3" fmla="*/ 876300 h 3020341"/>
                    <a:gd name="connsiteX4" fmla="*/ 219075 w 839777"/>
                    <a:gd name="connsiteY4" fmla="*/ 1181100 h 3020341"/>
                    <a:gd name="connsiteX5" fmla="*/ 485775 w 839777"/>
                    <a:gd name="connsiteY5" fmla="*/ 1476375 h 3020341"/>
                    <a:gd name="connsiteX6" fmla="*/ 352425 w 839777"/>
                    <a:gd name="connsiteY6" fmla="*/ 1876425 h 3020341"/>
                    <a:gd name="connsiteX7" fmla="*/ 609600 w 839777"/>
                    <a:gd name="connsiteY7" fmla="*/ 2105025 h 3020341"/>
                    <a:gd name="connsiteX8" fmla="*/ 571500 w 839777"/>
                    <a:gd name="connsiteY8" fmla="*/ 2647950 h 3020341"/>
                    <a:gd name="connsiteX9" fmla="*/ 809625 w 839777"/>
                    <a:gd name="connsiteY9" fmla="*/ 2962275 h 3020341"/>
                    <a:gd name="connsiteX10" fmla="*/ 828675 w 839777"/>
                    <a:gd name="connsiteY10" fmla="*/ 3019425 h 30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9777" h="3020341">
                      <a:moveTo>
                        <a:pt x="0" y="0"/>
                      </a:moveTo>
                      <a:cubicBezTo>
                        <a:pt x="81756" y="103187"/>
                        <a:pt x="163513" y="206375"/>
                        <a:pt x="180975" y="314325"/>
                      </a:cubicBezTo>
                      <a:cubicBezTo>
                        <a:pt x="198437" y="422275"/>
                        <a:pt x="85725" y="554038"/>
                        <a:pt x="104775" y="647700"/>
                      </a:cubicBezTo>
                      <a:cubicBezTo>
                        <a:pt x="123825" y="741362"/>
                        <a:pt x="276225" y="787400"/>
                        <a:pt x="295275" y="876300"/>
                      </a:cubicBezTo>
                      <a:cubicBezTo>
                        <a:pt x="314325" y="965200"/>
                        <a:pt x="187325" y="1081088"/>
                        <a:pt x="219075" y="1181100"/>
                      </a:cubicBezTo>
                      <a:cubicBezTo>
                        <a:pt x="250825" y="1281112"/>
                        <a:pt x="463550" y="1360488"/>
                        <a:pt x="485775" y="1476375"/>
                      </a:cubicBezTo>
                      <a:cubicBezTo>
                        <a:pt x="508000" y="1592262"/>
                        <a:pt x="331788" y="1771650"/>
                        <a:pt x="352425" y="1876425"/>
                      </a:cubicBezTo>
                      <a:cubicBezTo>
                        <a:pt x="373062" y="1981200"/>
                        <a:pt x="573088" y="1976438"/>
                        <a:pt x="609600" y="2105025"/>
                      </a:cubicBezTo>
                      <a:cubicBezTo>
                        <a:pt x="646112" y="2233612"/>
                        <a:pt x="538162" y="2505075"/>
                        <a:pt x="571500" y="2647950"/>
                      </a:cubicBezTo>
                      <a:cubicBezTo>
                        <a:pt x="604838" y="2790825"/>
                        <a:pt x="766763" y="2900363"/>
                        <a:pt x="809625" y="2962275"/>
                      </a:cubicBezTo>
                      <a:cubicBezTo>
                        <a:pt x="852488" y="3024188"/>
                        <a:pt x="840581" y="3021806"/>
                        <a:pt x="828675" y="3019425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 rot="10800000">
                <a:off x="8191501" y="3385970"/>
                <a:ext cx="1550262" cy="1933018"/>
                <a:chOff x="6172200" y="1071104"/>
                <a:chExt cx="1550262" cy="1933018"/>
              </a:xfrm>
            </p:grpSpPr>
            <p:sp>
              <p:nvSpPr>
                <p:cNvPr id="30" name="Freeform 29"/>
                <p:cNvSpPr/>
                <p:nvPr/>
              </p:nvSpPr>
              <p:spPr>
                <a:xfrm>
                  <a:off x="6172200" y="1071104"/>
                  <a:ext cx="537458" cy="1933018"/>
                </a:xfrm>
                <a:custGeom>
                  <a:avLst/>
                  <a:gdLst>
                    <a:gd name="connsiteX0" fmla="*/ 0 w 839777"/>
                    <a:gd name="connsiteY0" fmla="*/ 0 h 3020341"/>
                    <a:gd name="connsiteX1" fmla="*/ 180975 w 839777"/>
                    <a:gd name="connsiteY1" fmla="*/ 314325 h 3020341"/>
                    <a:gd name="connsiteX2" fmla="*/ 104775 w 839777"/>
                    <a:gd name="connsiteY2" fmla="*/ 647700 h 3020341"/>
                    <a:gd name="connsiteX3" fmla="*/ 295275 w 839777"/>
                    <a:gd name="connsiteY3" fmla="*/ 876300 h 3020341"/>
                    <a:gd name="connsiteX4" fmla="*/ 219075 w 839777"/>
                    <a:gd name="connsiteY4" fmla="*/ 1181100 h 3020341"/>
                    <a:gd name="connsiteX5" fmla="*/ 485775 w 839777"/>
                    <a:gd name="connsiteY5" fmla="*/ 1476375 h 3020341"/>
                    <a:gd name="connsiteX6" fmla="*/ 352425 w 839777"/>
                    <a:gd name="connsiteY6" fmla="*/ 1876425 h 3020341"/>
                    <a:gd name="connsiteX7" fmla="*/ 609600 w 839777"/>
                    <a:gd name="connsiteY7" fmla="*/ 2105025 h 3020341"/>
                    <a:gd name="connsiteX8" fmla="*/ 571500 w 839777"/>
                    <a:gd name="connsiteY8" fmla="*/ 2647950 h 3020341"/>
                    <a:gd name="connsiteX9" fmla="*/ 809625 w 839777"/>
                    <a:gd name="connsiteY9" fmla="*/ 2962275 h 3020341"/>
                    <a:gd name="connsiteX10" fmla="*/ 828675 w 839777"/>
                    <a:gd name="connsiteY10" fmla="*/ 3019425 h 30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9777" h="3020341">
                      <a:moveTo>
                        <a:pt x="0" y="0"/>
                      </a:moveTo>
                      <a:cubicBezTo>
                        <a:pt x="81756" y="103187"/>
                        <a:pt x="163513" y="206375"/>
                        <a:pt x="180975" y="314325"/>
                      </a:cubicBezTo>
                      <a:cubicBezTo>
                        <a:pt x="198437" y="422275"/>
                        <a:pt x="85725" y="554038"/>
                        <a:pt x="104775" y="647700"/>
                      </a:cubicBezTo>
                      <a:cubicBezTo>
                        <a:pt x="123825" y="741362"/>
                        <a:pt x="276225" y="787400"/>
                        <a:pt x="295275" y="876300"/>
                      </a:cubicBezTo>
                      <a:cubicBezTo>
                        <a:pt x="314325" y="965200"/>
                        <a:pt x="187325" y="1081088"/>
                        <a:pt x="219075" y="1181100"/>
                      </a:cubicBezTo>
                      <a:cubicBezTo>
                        <a:pt x="250825" y="1281112"/>
                        <a:pt x="463550" y="1360488"/>
                        <a:pt x="485775" y="1476375"/>
                      </a:cubicBezTo>
                      <a:cubicBezTo>
                        <a:pt x="508000" y="1592262"/>
                        <a:pt x="331788" y="1771650"/>
                        <a:pt x="352425" y="1876425"/>
                      </a:cubicBezTo>
                      <a:cubicBezTo>
                        <a:pt x="373062" y="1981200"/>
                        <a:pt x="573088" y="1976438"/>
                        <a:pt x="609600" y="2105025"/>
                      </a:cubicBezTo>
                      <a:cubicBezTo>
                        <a:pt x="646112" y="2233612"/>
                        <a:pt x="538162" y="2505075"/>
                        <a:pt x="571500" y="2647950"/>
                      </a:cubicBezTo>
                      <a:cubicBezTo>
                        <a:pt x="604838" y="2790825"/>
                        <a:pt x="766763" y="2900363"/>
                        <a:pt x="809625" y="2962275"/>
                      </a:cubicBezTo>
                      <a:cubicBezTo>
                        <a:pt x="852488" y="3024188"/>
                        <a:pt x="840581" y="3021806"/>
                        <a:pt x="828675" y="3019425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7185004" y="1071104"/>
                  <a:ext cx="537458" cy="1933018"/>
                </a:xfrm>
                <a:custGeom>
                  <a:avLst/>
                  <a:gdLst>
                    <a:gd name="connsiteX0" fmla="*/ 0 w 839777"/>
                    <a:gd name="connsiteY0" fmla="*/ 0 h 3020341"/>
                    <a:gd name="connsiteX1" fmla="*/ 180975 w 839777"/>
                    <a:gd name="connsiteY1" fmla="*/ 314325 h 3020341"/>
                    <a:gd name="connsiteX2" fmla="*/ 104775 w 839777"/>
                    <a:gd name="connsiteY2" fmla="*/ 647700 h 3020341"/>
                    <a:gd name="connsiteX3" fmla="*/ 295275 w 839777"/>
                    <a:gd name="connsiteY3" fmla="*/ 876300 h 3020341"/>
                    <a:gd name="connsiteX4" fmla="*/ 219075 w 839777"/>
                    <a:gd name="connsiteY4" fmla="*/ 1181100 h 3020341"/>
                    <a:gd name="connsiteX5" fmla="*/ 485775 w 839777"/>
                    <a:gd name="connsiteY5" fmla="*/ 1476375 h 3020341"/>
                    <a:gd name="connsiteX6" fmla="*/ 352425 w 839777"/>
                    <a:gd name="connsiteY6" fmla="*/ 1876425 h 3020341"/>
                    <a:gd name="connsiteX7" fmla="*/ 609600 w 839777"/>
                    <a:gd name="connsiteY7" fmla="*/ 2105025 h 3020341"/>
                    <a:gd name="connsiteX8" fmla="*/ 571500 w 839777"/>
                    <a:gd name="connsiteY8" fmla="*/ 2647950 h 3020341"/>
                    <a:gd name="connsiteX9" fmla="*/ 809625 w 839777"/>
                    <a:gd name="connsiteY9" fmla="*/ 2962275 h 3020341"/>
                    <a:gd name="connsiteX10" fmla="*/ 828675 w 839777"/>
                    <a:gd name="connsiteY10" fmla="*/ 3019425 h 30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9777" h="3020341">
                      <a:moveTo>
                        <a:pt x="0" y="0"/>
                      </a:moveTo>
                      <a:cubicBezTo>
                        <a:pt x="81756" y="103187"/>
                        <a:pt x="163513" y="206375"/>
                        <a:pt x="180975" y="314325"/>
                      </a:cubicBezTo>
                      <a:cubicBezTo>
                        <a:pt x="198437" y="422275"/>
                        <a:pt x="85725" y="554038"/>
                        <a:pt x="104775" y="647700"/>
                      </a:cubicBezTo>
                      <a:cubicBezTo>
                        <a:pt x="123825" y="741362"/>
                        <a:pt x="276225" y="787400"/>
                        <a:pt x="295275" y="876300"/>
                      </a:cubicBezTo>
                      <a:cubicBezTo>
                        <a:pt x="314325" y="965200"/>
                        <a:pt x="187325" y="1081088"/>
                        <a:pt x="219075" y="1181100"/>
                      </a:cubicBezTo>
                      <a:cubicBezTo>
                        <a:pt x="250825" y="1281112"/>
                        <a:pt x="463550" y="1360488"/>
                        <a:pt x="485775" y="1476375"/>
                      </a:cubicBezTo>
                      <a:cubicBezTo>
                        <a:pt x="508000" y="1592262"/>
                        <a:pt x="331788" y="1771650"/>
                        <a:pt x="352425" y="1876425"/>
                      </a:cubicBezTo>
                      <a:cubicBezTo>
                        <a:pt x="373062" y="1981200"/>
                        <a:pt x="573088" y="1976438"/>
                        <a:pt x="609600" y="2105025"/>
                      </a:cubicBezTo>
                      <a:cubicBezTo>
                        <a:pt x="646112" y="2233612"/>
                        <a:pt x="538162" y="2505075"/>
                        <a:pt x="571500" y="2647950"/>
                      </a:cubicBezTo>
                      <a:cubicBezTo>
                        <a:pt x="604838" y="2790825"/>
                        <a:pt x="766763" y="2900363"/>
                        <a:pt x="809625" y="2962275"/>
                      </a:cubicBezTo>
                      <a:cubicBezTo>
                        <a:pt x="852488" y="3024188"/>
                        <a:pt x="840581" y="3021806"/>
                        <a:pt x="828675" y="3019425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9" name="Straight Connector 18"/>
            <p:cNvCxnSpPr>
              <a:stCxn id="42" idx="1"/>
              <a:endCxn id="39" idx="3"/>
            </p:cNvCxnSpPr>
            <p:nvPr/>
          </p:nvCxnSpPr>
          <p:spPr>
            <a:xfrm flipH="1" flipV="1">
              <a:off x="10219736" y="4646014"/>
              <a:ext cx="252603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62655" y="3451888"/>
              <a:ext cx="310480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462655" y="4585654"/>
              <a:ext cx="310480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9567464" y="4399709"/>
              <a:ext cx="652272" cy="371889"/>
              <a:chOff x="9067800" y="2937952"/>
              <a:chExt cx="1019175" cy="58107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10472339" y="4399710"/>
              <a:ext cx="652272" cy="371889"/>
              <a:chOff x="9067800" y="2937952"/>
              <a:chExt cx="1019175" cy="5810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10457520" y="2946579"/>
              <a:ext cx="652272" cy="371889"/>
              <a:chOff x="9067800" y="2937952"/>
              <a:chExt cx="1019175" cy="5810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10457520" y="3512247"/>
              <a:ext cx="652272" cy="371889"/>
              <a:chOff x="9067800" y="2937952"/>
              <a:chExt cx="1019175" cy="5810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1" name="Straight Connector 50"/>
            <p:cNvCxnSpPr>
              <a:stCxn id="45" idx="1"/>
            </p:cNvCxnSpPr>
            <p:nvPr/>
          </p:nvCxnSpPr>
          <p:spPr>
            <a:xfrm flipH="1">
              <a:off x="10219736" y="3192884"/>
              <a:ext cx="237784" cy="2590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8" idx="1"/>
              <a:endCxn id="25" idx="3"/>
            </p:cNvCxnSpPr>
            <p:nvPr/>
          </p:nvCxnSpPr>
          <p:spPr>
            <a:xfrm flipH="1" flipV="1">
              <a:off x="10219736" y="3512248"/>
              <a:ext cx="237784" cy="24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9567464" y="3265943"/>
              <a:ext cx="652272" cy="371889"/>
              <a:chOff x="9067800" y="2937952"/>
              <a:chExt cx="1019175" cy="5810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flipH="1">
              <a:off x="4920327" y="2946579"/>
              <a:ext cx="1542328" cy="937557"/>
              <a:chOff x="4524034" y="3049966"/>
              <a:chExt cx="1542328" cy="937557"/>
            </a:xfrm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>
              <a:xfrm>
                <a:off x="5414090" y="3049966"/>
                <a:ext cx="652272" cy="371889"/>
                <a:chOff x="9067800" y="2937952"/>
                <a:chExt cx="1019175" cy="58107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9067800" y="2937952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9067800" y="3126577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0" name="Group 59"/>
              <p:cNvGrpSpPr>
                <a:grpSpLocks noChangeAspect="1"/>
              </p:cNvGrpSpPr>
              <p:nvPr/>
            </p:nvGrpSpPr>
            <p:grpSpPr>
              <a:xfrm>
                <a:off x="5414090" y="3615634"/>
                <a:ext cx="652272" cy="371889"/>
                <a:chOff x="9067800" y="2937952"/>
                <a:chExt cx="1019175" cy="581076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9067800" y="2937952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9067800" y="3126577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3" name="Straight Connector 62"/>
              <p:cNvCxnSpPr>
                <a:stCxn id="59" idx="1"/>
              </p:cNvCxnSpPr>
              <p:nvPr/>
            </p:nvCxnSpPr>
            <p:spPr>
              <a:xfrm flipH="1">
                <a:off x="5176306" y="3296271"/>
                <a:ext cx="237784" cy="2590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2" idx="1"/>
                <a:endCxn id="67" idx="3"/>
              </p:cNvCxnSpPr>
              <p:nvPr/>
            </p:nvCxnSpPr>
            <p:spPr>
              <a:xfrm flipH="1" flipV="1">
                <a:off x="5176306" y="3615635"/>
                <a:ext cx="237784" cy="2463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>
                <a:off x="4524034" y="3369330"/>
                <a:ext cx="652272" cy="371889"/>
                <a:chOff x="9067800" y="2937952"/>
                <a:chExt cx="1019175" cy="58107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9067800" y="2937952"/>
                  <a:ext cx="1019175" cy="18624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9067800" y="3126577"/>
                  <a:ext cx="1019175" cy="39245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9" name="Group 68"/>
            <p:cNvGrpSpPr>
              <a:grpSpLocks noChangeAspect="1"/>
            </p:cNvGrpSpPr>
            <p:nvPr/>
          </p:nvGrpSpPr>
          <p:grpSpPr>
            <a:xfrm>
              <a:off x="5810383" y="4426524"/>
              <a:ext cx="652272" cy="371889"/>
              <a:chOff x="9067800" y="2937952"/>
              <a:chExt cx="1019175" cy="581076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06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Conformist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Intent/Problem</a:t>
            </a:r>
            <a:r>
              <a:rPr lang="en-US" sz="1800" dirty="0"/>
              <a:t>: </a:t>
            </a:r>
            <a:r>
              <a:rPr lang="en-US" sz="1800" dirty="0" smtClean="0"/>
              <a:t>Difficulty to follow customer/supplier approach when they follow different directions</a:t>
            </a:r>
            <a:endParaRPr lang="en-US" sz="1800" dirty="0"/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Applicability: </a:t>
            </a:r>
            <a:r>
              <a:rPr lang="en-US" sz="1800" dirty="0"/>
              <a:t>D</a:t>
            </a:r>
            <a:r>
              <a:rPr lang="en-US" sz="1800" dirty="0" smtClean="0"/>
              <a:t>ependencies are unidirectional and the models are not very distant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Related </a:t>
            </a:r>
            <a:r>
              <a:rPr lang="en-US" sz="1800" dirty="0"/>
              <a:t>strategies: Customer/Supplier, </a:t>
            </a:r>
            <a:r>
              <a:rPr lang="en-US" sz="1800" dirty="0" smtClean="0"/>
              <a:t>Anti-corruption layer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Pros: Shared domain language between the teams, allow development independently</a:t>
            </a:r>
            <a:endParaRPr lang="en-US" dirty="0"/>
          </a:p>
          <a:p>
            <a:r>
              <a:rPr lang="en-US" dirty="0" smtClean="0"/>
              <a:t>Cons: Limits the creativity of downstream system</a:t>
            </a:r>
            <a:endParaRPr lang="en-US" dirty="0"/>
          </a:p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692891" y="3480599"/>
            <a:ext cx="4001490" cy="2879716"/>
            <a:chOff x="4847519" y="973693"/>
            <a:chExt cx="4135885" cy="4583129"/>
          </a:xfrm>
        </p:grpSpPr>
        <p:grpSp>
          <p:nvGrpSpPr>
            <p:cNvPr id="3" name="Group 2"/>
            <p:cNvGrpSpPr/>
            <p:nvPr/>
          </p:nvGrpSpPr>
          <p:grpSpPr>
            <a:xfrm>
              <a:off x="6172200" y="1080629"/>
              <a:ext cx="1550262" cy="1933018"/>
              <a:chOff x="6172200" y="1071104"/>
              <a:chExt cx="1550262" cy="193301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6172200" y="1071104"/>
                <a:ext cx="537458" cy="1933018"/>
              </a:xfrm>
              <a:custGeom>
                <a:avLst/>
                <a:gdLst>
                  <a:gd name="connsiteX0" fmla="*/ 0 w 839777"/>
                  <a:gd name="connsiteY0" fmla="*/ 0 h 3020341"/>
                  <a:gd name="connsiteX1" fmla="*/ 180975 w 839777"/>
                  <a:gd name="connsiteY1" fmla="*/ 314325 h 3020341"/>
                  <a:gd name="connsiteX2" fmla="*/ 104775 w 839777"/>
                  <a:gd name="connsiteY2" fmla="*/ 647700 h 3020341"/>
                  <a:gd name="connsiteX3" fmla="*/ 295275 w 839777"/>
                  <a:gd name="connsiteY3" fmla="*/ 876300 h 3020341"/>
                  <a:gd name="connsiteX4" fmla="*/ 219075 w 839777"/>
                  <a:gd name="connsiteY4" fmla="*/ 1181100 h 3020341"/>
                  <a:gd name="connsiteX5" fmla="*/ 485775 w 839777"/>
                  <a:gd name="connsiteY5" fmla="*/ 1476375 h 3020341"/>
                  <a:gd name="connsiteX6" fmla="*/ 352425 w 839777"/>
                  <a:gd name="connsiteY6" fmla="*/ 1876425 h 3020341"/>
                  <a:gd name="connsiteX7" fmla="*/ 609600 w 839777"/>
                  <a:gd name="connsiteY7" fmla="*/ 2105025 h 3020341"/>
                  <a:gd name="connsiteX8" fmla="*/ 571500 w 839777"/>
                  <a:gd name="connsiteY8" fmla="*/ 2647950 h 3020341"/>
                  <a:gd name="connsiteX9" fmla="*/ 809625 w 839777"/>
                  <a:gd name="connsiteY9" fmla="*/ 2962275 h 3020341"/>
                  <a:gd name="connsiteX10" fmla="*/ 828675 w 839777"/>
                  <a:gd name="connsiteY10" fmla="*/ 3019425 h 30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9777" h="3020341">
                    <a:moveTo>
                      <a:pt x="0" y="0"/>
                    </a:moveTo>
                    <a:cubicBezTo>
                      <a:pt x="81756" y="103187"/>
                      <a:pt x="163513" y="206375"/>
                      <a:pt x="180975" y="314325"/>
                    </a:cubicBezTo>
                    <a:cubicBezTo>
                      <a:pt x="198437" y="422275"/>
                      <a:pt x="85725" y="554038"/>
                      <a:pt x="104775" y="647700"/>
                    </a:cubicBezTo>
                    <a:cubicBezTo>
                      <a:pt x="123825" y="741362"/>
                      <a:pt x="276225" y="787400"/>
                      <a:pt x="295275" y="876300"/>
                    </a:cubicBezTo>
                    <a:cubicBezTo>
                      <a:pt x="314325" y="965200"/>
                      <a:pt x="187325" y="1081088"/>
                      <a:pt x="219075" y="1181100"/>
                    </a:cubicBezTo>
                    <a:cubicBezTo>
                      <a:pt x="250825" y="1281112"/>
                      <a:pt x="463550" y="1360488"/>
                      <a:pt x="485775" y="1476375"/>
                    </a:cubicBezTo>
                    <a:cubicBezTo>
                      <a:pt x="508000" y="1592262"/>
                      <a:pt x="331788" y="1771650"/>
                      <a:pt x="352425" y="1876425"/>
                    </a:cubicBezTo>
                    <a:cubicBezTo>
                      <a:pt x="373062" y="1981200"/>
                      <a:pt x="573088" y="1976438"/>
                      <a:pt x="609600" y="2105025"/>
                    </a:cubicBezTo>
                    <a:cubicBezTo>
                      <a:pt x="646112" y="2233612"/>
                      <a:pt x="538162" y="2505075"/>
                      <a:pt x="571500" y="2647950"/>
                    </a:cubicBezTo>
                    <a:cubicBezTo>
                      <a:pt x="604838" y="2790825"/>
                      <a:pt x="766763" y="2900363"/>
                      <a:pt x="809625" y="2962275"/>
                    </a:cubicBezTo>
                    <a:cubicBezTo>
                      <a:pt x="852488" y="3024188"/>
                      <a:pt x="840581" y="3021806"/>
                      <a:pt x="828675" y="30194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7185004" y="1071104"/>
                <a:ext cx="537458" cy="1933018"/>
              </a:xfrm>
              <a:custGeom>
                <a:avLst/>
                <a:gdLst>
                  <a:gd name="connsiteX0" fmla="*/ 0 w 839777"/>
                  <a:gd name="connsiteY0" fmla="*/ 0 h 3020341"/>
                  <a:gd name="connsiteX1" fmla="*/ 180975 w 839777"/>
                  <a:gd name="connsiteY1" fmla="*/ 314325 h 3020341"/>
                  <a:gd name="connsiteX2" fmla="*/ 104775 w 839777"/>
                  <a:gd name="connsiteY2" fmla="*/ 647700 h 3020341"/>
                  <a:gd name="connsiteX3" fmla="*/ 295275 w 839777"/>
                  <a:gd name="connsiteY3" fmla="*/ 876300 h 3020341"/>
                  <a:gd name="connsiteX4" fmla="*/ 219075 w 839777"/>
                  <a:gd name="connsiteY4" fmla="*/ 1181100 h 3020341"/>
                  <a:gd name="connsiteX5" fmla="*/ 485775 w 839777"/>
                  <a:gd name="connsiteY5" fmla="*/ 1476375 h 3020341"/>
                  <a:gd name="connsiteX6" fmla="*/ 352425 w 839777"/>
                  <a:gd name="connsiteY6" fmla="*/ 1876425 h 3020341"/>
                  <a:gd name="connsiteX7" fmla="*/ 609600 w 839777"/>
                  <a:gd name="connsiteY7" fmla="*/ 2105025 h 3020341"/>
                  <a:gd name="connsiteX8" fmla="*/ 571500 w 839777"/>
                  <a:gd name="connsiteY8" fmla="*/ 2647950 h 3020341"/>
                  <a:gd name="connsiteX9" fmla="*/ 809625 w 839777"/>
                  <a:gd name="connsiteY9" fmla="*/ 2962275 h 3020341"/>
                  <a:gd name="connsiteX10" fmla="*/ 828675 w 839777"/>
                  <a:gd name="connsiteY10" fmla="*/ 3019425 h 30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9777" h="3020341">
                    <a:moveTo>
                      <a:pt x="0" y="0"/>
                    </a:moveTo>
                    <a:cubicBezTo>
                      <a:pt x="81756" y="103187"/>
                      <a:pt x="163513" y="206375"/>
                      <a:pt x="180975" y="314325"/>
                    </a:cubicBezTo>
                    <a:cubicBezTo>
                      <a:pt x="198437" y="422275"/>
                      <a:pt x="85725" y="554038"/>
                      <a:pt x="104775" y="647700"/>
                    </a:cubicBezTo>
                    <a:cubicBezTo>
                      <a:pt x="123825" y="741362"/>
                      <a:pt x="276225" y="787400"/>
                      <a:pt x="295275" y="876300"/>
                    </a:cubicBezTo>
                    <a:cubicBezTo>
                      <a:pt x="314325" y="965200"/>
                      <a:pt x="187325" y="1081088"/>
                      <a:pt x="219075" y="1181100"/>
                    </a:cubicBezTo>
                    <a:cubicBezTo>
                      <a:pt x="250825" y="1281112"/>
                      <a:pt x="463550" y="1360488"/>
                      <a:pt x="485775" y="1476375"/>
                    </a:cubicBezTo>
                    <a:cubicBezTo>
                      <a:pt x="508000" y="1592262"/>
                      <a:pt x="331788" y="1771650"/>
                      <a:pt x="352425" y="1876425"/>
                    </a:cubicBezTo>
                    <a:cubicBezTo>
                      <a:pt x="373062" y="1981200"/>
                      <a:pt x="573088" y="1976438"/>
                      <a:pt x="609600" y="2105025"/>
                    </a:cubicBezTo>
                    <a:cubicBezTo>
                      <a:pt x="646112" y="2233612"/>
                      <a:pt x="538162" y="2505075"/>
                      <a:pt x="571500" y="2647950"/>
                    </a:cubicBezTo>
                    <a:cubicBezTo>
                      <a:pt x="604838" y="2790825"/>
                      <a:pt x="766763" y="2900363"/>
                      <a:pt x="809625" y="2962275"/>
                    </a:cubicBezTo>
                    <a:cubicBezTo>
                      <a:pt x="852488" y="3024188"/>
                      <a:pt x="840581" y="3021806"/>
                      <a:pt x="828675" y="30194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6172201" y="3623804"/>
              <a:ext cx="1550262" cy="1933018"/>
              <a:chOff x="6172200" y="1071104"/>
              <a:chExt cx="1550262" cy="1933018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6172200" y="1071104"/>
                <a:ext cx="537458" cy="1933018"/>
              </a:xfrm>
              <a:custGeom>
                <a:avLst/>
                <a:gdLst>
                  <a:gd name="connsiteX0" fmla="*/ 0 w 839777"/>
                  <a:gd name="connsiteY0" fmla="*/ 0 h 3020341"/>
                  <a:gd name="connsiteX1" fmla="*/ 180975 w 839777"/>
                  <a:gd name="connsiteY1" fmla="*/ 314325 h 3020341"/>
                  <a:gd name="connsiteX2" fmla="*/ 104775 w 839777"/>
                  <a:gd name="connsiteY2" fmla="*/ 647700 h 3020341"/>
                  <a:gd name="connsiteX3" fmla="*/ 295275 w 839777"/>
                  <a:gd name="connsiteY3" fmla="*/ 876300 h 3020341"/>
                  <a:gd name="connsiteX4" fmla="*/ 219075 w 839777"/>
                  <a:gd name="connsiteY4" fmla="*/ 1181100 h 3020341"/>
                  <a:gd name="connsiteX5" fmla="*/ 485775 w 839777"/>
                  <a:gd name="connsiteY5" fmla="*/ 1476375 h 3020341"/>
                  <a:gd name="connsiteX6" fmla="*/ 352425 w 839777"/>
                  <a:gd name="connsiteY6" fmla="*/ 1876425 h 3020341"/>
                  <a:gd name="connsiteX7" fmla="*/ 609600 w 839777"/>
                  <a:gd name="connsiteY7" fmla="*/ 2105025 h 3020341"/>
                  <a:gd name="connsiteX8" fmla="*/ 571500 w 839777"/>
                  <a:gd name="connsiteY8" fmla="*/ 2647950 h 3020341"/>
                  <a:gd name="connsiteX9" fmla="*/ 809625 w 839777"/>
                  <a:gd name="connsiteY9" fmla="*/ 2962275 h 3020341"/>
                  <a:gd name="connsiteX10" fmla="*/ 828675 w 839777"/>
                  <a:gd name="connsiteY10" fmla="*/ 3019425 h 30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9777" h="3020341">
                    <a:moveTo>
                      <a:pt x="0" y="0"/>
                    </a:moveTo>
                    <a:cubicBezTo>
                      <a:pt x="81756" y="103187"/>
                      <a:pt x="163513" y="206375"/>
                      <a:pt x="180975" y="314325"/>
                    </a:cubicBezTo>
                    <a:cubicBezTo>
                      <a:pt x="198437" y="422275"/>
                      <a:pt x="85725" y="554038"/>
                      <a:pt x="104775" y="647700"/>
                    </a:cubicBezTo>
                    <a:cubicBezTo>
                      <a:pt x="123825" y="741362"/>
                      <a:pt x="276225" y="787400"/>
                      <a:pt x="295275" y="876300"/>
                    </a:cubicBezTo>
                    <a:cubicBezTo>
                      <a:pt x="314325" y="965200"/>
                      <a:pt x="187325" y="1081088"/>
                      <a:pt x="219075" y="1181100"/>
                    </a:cubicBezTo>
                    <a:cubicBezTo>
                      <a:pt x="250825" y="1281112"/>
                      <a:pt x="463550" y="1360488"/>
                      <a:pt x="485775" y="1476375"/>
                    </a:cubicBezTo>
                    <a:cubicBezTo>
                      <a:pt x="508000" y="1592262"/>
                      <a:pt x="331788" y="1771650"/>
                      <a:pt x="352425" y="1876425"/>
                    </a:cubicBezTo>
                    <a:cubicBezTo>
                      <a:pt x="373062" y="1981200"/>
                      <a:pt x="573088" y="1976438"/>
                      <a:pt x="609600" y="2105025"/>
                    </a:cubicBezTo>
                    <a:cubicBezTo>
                      <a:pt x="646112" y="2233612"/>
                      <a:pt x="538162" y="2505075"/>
                      <a:pt x="571500" y="2647950"/>
                    </a:cubicBezTo>
                    <a:cubicBezTo>
                      <a:pt x="604838" y="2790825"/>
                      <a:pt x="766763" y="2900363"/>
                      <a:pt x="809625" y="2962275"/>
                    </a:cubicBezTo>
                    <a:cubicBezTo>
                      <a:pt x="852488" y="3024188"/>
                      <a:pt x="840581" y="3021806"/>
                      <a:pt x="828675" y="30194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185004" y="1071104"/>
                <a:ext cx="537458" cy="1933018"/>
              </a:xfrm>
              <a:custGeom>
                <a:avLst/>
                <a:gdLst>
                  <a:gd name="connsiteX0" fmla="*/ 0 w 839777"/>
                  <a:gd name="connsiteY0" fmla="*/ 0 h 3020341"/>
                  <a:gd name="connsiteX1" fmla="*/ 180975 w 839777"/>
                  <a:gd name="connsiteY1" fmla="*/ 314325 h 3020341"/>
                  <a:gd name="connsiteX2" fmla="*/ 104775 w 839777"/>
                  <a:gd name="connsiteY2" fmla="*/ 647700 h 3020341"/>
                  <a:gd name="connsiteX3" fmla="*/ 295275 w 839777"/>
                  <a:gd name="connsiteY3" fmla="*/ 876300 h 3020341"/>
                  <a:gd name="connsiteX4" fmla="*/ 219075 w 839777"/>
                  <a:gd name="connsiteY4" fmla="*/ 1181100 h 3020341"/>
                  <a:gd name="connsiteX5" fmla="*/ 485775 w 839777"/>
                  <a:gd name="connsiteY5" fmla="*/ 1476375 h 3020341"/>
                  <a:gd name="connsiteX6" fmla="*/ 352425 w 839777"/>
                  <a:gd name="connsiteY6" fmla="*/ 1876425 h 3020341"/>
                  <a:gd name="connsiteX7" fmla="*/ 609600 w 839777"/>
                  <a:gd name="connsiteY7" fmla="*/ 2105025 h 3020341"/>
                  <a:gd name="connsiteX8" fmla="*/ 571500 w 839777"/>
                  <a:gd name="connsiteY8" fmla="*/ 2647950 h 3020341"/>
                  <a:gd name="connsiteX9" fmla="*/ 809625 w 839777"/>
                  <a:gd name="connsiteY9" fmla="*/ 2962275 h 3020341"/>
                  <a:gd name="connsiteX10" fmla="*/ 828675 w 839777"/>
                  <a:gd name="connsiteY10" fmla="*/ 3019425 h 30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9777" h="3020341">
                    <a:moveTo>
                      <a:pt x="0" y="0"/>
                    </a:moveTo>
                    <a:cubicBezTo>
                      <a:pt x="81756" y="103187"/>
                      <a:pt x="163513" y="206375"/>
                      <a:pt x="180975" y="314325"/>
                    </a:cubicBezTo>
                    <a:cubicBezTo>
                      <a:pt x="198437" y="422275"/>
                      <a:pt x="85725" y="554038"/>
                      <a:pt x="104775" y="647700"/>
                    </a:cubicBezTo>
                    <a:cubicBezTo>
                      <a:pt x="123825" y="741362"/>
                      <a:pt x="276225" y="787400"/>
                      <a:pt x="295275" y="876300"/>
                    </a:cubicBezTo>
                    <a:cubicBezTo>
                      <a:pt x="314325" y="965200"/>
                      <a:pt x="187325" y="1081088"/>
                      <a:pt x="219075" y="1181100"/>
                    </a:cubicBezTo>
                    <a:cubicBezTo>
                      <a:pt x="250825" y="1281112"/>
                      <a:pt x="463550" y="1360488"/>
                      <a:pt x="485775" y="1476375"/>
                    </a:cubicBezTo>
                    <a:cubicBezTo>
                      <a:pt x="508000" y="1592262"/>
                      <a:pt x="331788" y="1771650"/>
                      <a:pt x="352425" y="1876425"/>
                    </a:cubicBezTo>
                    <a:cubicBezTo>
                      <a:pt x="373062" y="1981200"/>
                      <a:pt x="573088" y="1976438"/>
                      <a:pt x="609600" y="2105025"/>
                    </a:cubicBezTo>
                    <a:cubicBezTo>
                      <a:pt x="646112" y="2233612"/>
                      <a:pt x="538162" y="2505075"/>
                      <a:pt x="571500" y="2647950"/>
                    </a:cubicBezTo>
                    <a:cubicBezTo>
                      <a:pt x="604838" y="2790825"/>
                      <a:pt x="766763" y="2900363"/>
                      <a:pt x="809625" y="2962275"/>
                    </a:cubicBezTo>
                    <a:cubicBezTo>
                      <a:pt x="852488" y="3024188"/>
                      <a:pt x="840581" y="3021806"/>
                      <a:pt x="828675" y="30194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40929" y="3027424"/>
              <a:ext cx="1019175" cy="581076"/>
              <a:chOff x="9067800" y="2937952"/>
              <a:chExt cx="1019175" cy="58107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6950516" y="1819275"/>
              <a:ext cx="1088584" cy="7239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62525" y="973693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solidFill>
                    <a:srgbClr val="009CDD"/>
                  </a:solidFill>
                  <a:latin typeface="+mj-lt"/>
                </a:rPr>
                <a:t>Context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40399" y="973693"/>
              <a:ext cx="1143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solidFill>
                    <a:srgbClr val="009CDD"/>
                  </a:solidFill>
                  <a:latin typeface="+mj-lt"/>
                </a:rPr>
                <a:t>Context </a:t>
              </a:r>
              <a:r>
                <a:rPr lang="en-GB" sz="1800" dirty="0" smtClean="0">
                  <a:solidFill>
                    <a:srgbClr val="009CDD"/>
                  </a:solidFill>
                  <a:latin typeface="+mj-lt"/>
                </a:rPr>
                <a:t>2</a:t>
              </a:r>
              <a:endParaRPr lang="en-GB" sz="1800" dirty="0">
                <a:solidFill>
                  <a:srgbClr val="009CDD"/>
                </a:solidFill>
                <a:latin typeface="+mj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47519" y="2629395"/>
              <a:ext cx="1019175" cy="581076"/>
              <a:chOff x="9067800" y="2937952"/>
              <a:chExt cx="1019175" cy="58107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902312" y="2629395"/>
              <a:ext cx="1019175" cy="581076"/>
              <a:chOff x="9067800" y="2937952"/>
              <a:chExt cx="1019175" cy="5810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47520" y="3810849"/>
              <a:ext cx="1019175" cy="581076"/>
              <a:chOff x="9067800" y="2937952"/>
              <a:chExt cx="1019175" cy="5810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902313" y="3810849"/>
              <a:ext cx="1019175" cy="581076"/>
              <a:chOff x="9067800" y="2937952"/>
              <a:chExt cx="1019175" cy="5810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067800" y="2937952"/>
                <a:ext cx="1019175" cy="186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067800" y="3126577"/>
                <a:ext cx="1019175" cy="3924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Connector 29"/>
            <p:cNvCxnSpPr>
              <a:stCxn id="19" idx="3"/>
            </p:cNvCxnSpPr>
            <p:nvPr/>
          </p:nvCxnSpPr>
          <p:spPr>
            <a:xfrm>
              <a:off x="5866694" y="3014246"/>
              <a:ext cx="574235" cy="2718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3"/>
              <a:endCxn id="12" idx="1"/>
            </p:cNvCxnSpPr>
            <p:nvPr/>
          </p:nvCxnSpPr>
          <p:spPr>
            <a:xfrm flipV="1">
              <a:off x="5866695" y="3412275"/>
              <a:ext cx="574234" cy="7834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1"/>
            </p:cNvCxnSpPr>
            <p:nvPr/>
          </p:nvCxnSpPr>
          <p:spPr>
            <a:xfrm flipH="1" flipV="1">
              <a:off x="7453733" y="3373947"/>
              <a:ext cx="448580" cy="8217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2" idx="1"/>
            </p:cNvCxnSpPr>
            <p:nvPr/>
          </p:nvCxnSpPr>
          <p:spPr>
            <a:xfrm flipH="1">
              <a:off x="7453733" y="3014246"/>
              <a:ext cx="448579" cy="2018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10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Anti-corruption 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9617" lvl="1" indent="-229617">
              <a:buFont typeface="Arial" pitchFamily="34" charset="0"/>
              <a:buChar char="•"/>
            </a:pPr>
            <a:r>
              <a:rPr lang="en-US" sz="1800" dirty="0"/>
              <a:t>Intent/Problem: Difficulty to follow customer/supplier approach when they follow different directions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Applicability: </a:t>
            </a:r>
            <a:r>
              <a:rPr lang="en-US" sz="1800" dirty="0"/>
              <a:t>U</a:t>
            </a:r>
            <a:r>
              <a:rPr lang="en-US" sz="1800" dirty="0" smtClean="0"/>
              <a:t>nidirectional and bidirectional communication. </a:t>
            </a:r>
            <a:r>
              <a:rPr lang="en-US" sz="1800" dirty="0"/>
              <a:t>I</a:t>
            </a:r>
            <a:r>
              <a:rPr lang="en-US" sz="1800" dirty="0" smtClean="0"/>
              <a:t>nterfaces are not really big.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Known use: Replacing legacy systems. Protection against constant interface changes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Related strategies: Customer/Supplier, Conformist</a:t>
            </a:r>
          </a:p>
          <a:p>
            <a:pPr marL="229617" lvl="1" indent="-229617">
              <a:buFont typeface="Arial" pitchFamily="34" charset="0"/>
              <a:buChar char="•"/>
            </a:pPr>
            <a:r>
              <a:rPr lang="en-US" sz="1800" dirty="0" smtClean="0"/>
              <a:t>Pros: Allow development independently of the other system</a:t>
            </a:r>
            <a:endParaRPr lang="en-US" dirty="0"/>
          </a:p>
          <a:p>
            <a:r>
              <a:rPr lang="en-US" dirty="0" smtClean="0"/>
              <a:t>Cons: Investment in translation required, changes in one model can lead to high cost in translation to the other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9C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9CDD"/>
              </a:solidFill>
              <a:latin typeface="+mj-lt"/>
            </a:endParaRPr>
          </a:p>
        </p:txBody>
      </p:sp>
      <p:pic>
        <p:nvPicPr>
          <p:cNvPr id="4" name="Picture 3" descr="Screen Shot 2014-09-19 at 00.0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07" y="3853693"/>
            <a:ext cx="5453540" cy="22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8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 (1)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 (1)</Template>
  <TotalTime>4877</TotalTime>
  <Words>797</Words>
  <Application>Microsoft Macintosh PowerPoint</Application>
  <PresentationFormat>Custom</PresentationFormat>
  <Paragraphs>232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Sky - Template (1)</vt:lpstr>
      <vt:lpstr>PowerPoint Presentation</vt:lpstr>
      <vt:lpstr>The art of software integration</vt:lpstr>
      <vt:lpstr>Contents</vt:lpstr>
      <vt:lpstr>Strategies for integration</vt:lpstr>
      <vt:lpstr>Choosing your strategy</vt:lpstr>
      <vt:lpstr>Shared Kernel</vt:lpstr>
      <vt:lpstr>Customer/Supplier</vt:lpstr>
      <vt:lpstr>Conformist</vt:lpstr>
      <vt:lpstr>Anti-corruption layer</vt:lpstr>
      <vt:lpstr>Open host services</vt:lpstr>
      <vt:lpstr>Separate ways</vt:lpstr>
      <vt:lpstr> </vt:lpstr>
      <vt:lpstr>Strategies for integration</vt:lpstr>
      <vt:lpstr>Integration techniques</vt:lpstr>
      <vt:lpstr>REST endpoint </vt:lpstr>
      <vt:lpstr>Client-server</vt:lpstr>
      <vt:lpstr>Segregating requests and commands</vt:lpstr>
      <vt:lpstr>Segregating requests and commands</vt:lpstr>
      <vt:lpstr> </vt:lpstr>
      <vt:lpstr>Implementation</vt:lpstr>
      <vt:lpstr>How much effort does it take you to implement the happy path of an interface with other system in comparison with the unhappy path?   </vt:lpstr>
      <vt:lpstr>Gateway pattern</vt:lpstr>
      <vt:lpstr>References</vt:lpstr>
      <vt:lpstr>References</vt:lpstr>
      <vt:lpstr>Any questions?</vt:lpstr>
    </vt:vector>
  </TitlesOfParts>
  <Company>British Sky Broadcasting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Writer, Darius</dc:creator>
  <cp:lastModifiedBy/>
  <cp:revision>83</cp:revision>
  <cp:lastPrinted>2013-01-11T11:49:20Z</cp:lastPrinted>
  <dcterms:created xsi:type="dcterms:W3CDTF">2014-09-17T10:32:07Z</dcterms:created>
  <dcterms:modified xsi:type="dcterms:W3CDTF">2014-09-24T10:21:10Z</dcterms:modified>
</cp:coreProperties>
</file>