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c4d6177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c4d6177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c4d6177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c4d6177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351255cc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351255cc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3fc35f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3fc35f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3fc35f7e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3fc35f7e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3fc35f7e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3fc35f7e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fc35f7e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fc35f7e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fc35f7e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3fc35f7e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3fc35f7e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3fc35f7e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fc35f7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3fc35f7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462-019-09770-z" TargetMode="External"/><Relationship Id="rId7" Type="http://schemas.openxmlformats.org/officeDocument/2006/relationships/hyperlink" Target="https://doi.org/10.18653/v1/2020.coling-main.553" TargetMode="External"/><Relationship Id="rId2" Type="http://schemas.openxmlformats.org/officeDocument/2006/relationships/hyperlink" Target="https://doi.org/10.1007/s11336-021-09823-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7/pspp0000096" TargetMode="External"/><Relationship Id="rId5" Type="http://schemas.openxmlformats.org/officeDocument/2006/relationships/hyperlink" Target="https://doi.org/10.48550/arXiv.1810.02980" TargetMode="External"/><Relationship Id="rId4" Type="http://schemas.openxmlformats.org/officeDocument/2006/relationships/hyperlink" Target="https://doi.org/10.18653/v1/W15-29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1600" y="-57300"/>
            <a:ext cx="5406900" cy="28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/>
              <a:t>Avaliação da Personalidade (Big Five) a partir de posts no facebook usando Col</a:t>
            </a:r>
            <a:r>
              <a:rPr lang="pt-BR" sz="3380">
                <a:solidFill>
                  <a:srgbClr val="3C78D8"/>
                </a:solidFill>
              </a:rPr>
              <a:t>B5</a:t>
            </a:r>
            <a:r>
              <a:rPr lang="pt-BR" sz="3380"/>
              <a:t>ERT</a:t>
            </a:r>
            <a:endParaRPr sz="33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64250" y="2920850"/>
            <a:ext cx="3564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Ricardo Primi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777929-F93A-7336-7794-60EB7FAB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BF91CD2-3EB7-8A40-2845-479BC057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2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e códigos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https://github.com/rprimi/colB5BERT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atividades a serem feitas antes de cada entrega: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pt-BR">
                <a:solidFill>
                  <a:srgbClr val="38761D"/>
                </a:solidFill>
              </a:rPr>
              <a:t>18 de maio - Escolha do Projeto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pt-BR">
                <a:solidFill>
                  <a:srgbClr val="38761D"/>
                </a:solidFill>
              </a:rPr>
              <a:t>25 de maio - Apresentação do Plano do Projeto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>
                <a:solidFill>
                  <a:srgbClr val="38761D"/>
                </a:solidFill>
              </a:rPr>
              <a:t>15 de junho - Entrega I: base organizada </a:t>
            </a:r>
            <a:r>
              <a:rPr lang="pt-BR"/>
              <a:t>e resultados preliminares do modelo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22 de junho - Entrega II: finetunning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29 de junho - Apresentação e Entrega Final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58D6B-8212-ECD6-A6FC-5CDEC71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DD769-7CD5-045D-B165-BF613BE6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053765"/>
          </a:xfrm>
        </p:spPr>
        <p:txBody>
          <a:bodyPr>
            <a:normAutofit fontScale="55000" lnSpcReduction="20000"/>
          </a:bodyPr>
          <a:lstStyle/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Hommel</a:t>
            </a:r>
            <a:r>
              <a:rPr lang="pt-BR" dirty="0">
                <a:effectLst/>
              </a:rPr>
              <a:t>, B. E., </a:t>
            </a:r>
            <a:r>
              <a:rPr lang="pt-BR" dirty="0" err="1">
                <a:effectLst/>
              </a:rPr>
              <a:t>Wollang</a:t>
            </a:r>
            <a:r>
              <a:rPr lang="pt-BR" dirty="0">
                <a:effectLst/>
              </a:rPr>
              <a:t>, F.-J. M., </a:t>
            </a:r>
            <a:r>
              <a:rPr lang="pt-BR" dirty="0" err="1">
                <a:effectLst/>
              </a:rPr>
              <a:t>Kotova</a:t>
            </a:r>
            <a:r>
              <a:rPr lang="pt-BR" dirty="0">
                <a:effectLst/>
              </a:rPr>
              <a:t>, V., </a:t>
            </a:r>
            <a:r>
              <a:rPr lang="pt-BR" dirty="0" err="1">
                <a:effectLst/>
              </a:rPr>
              <a:t>Zacher</a:t>
            </a:r>
            <a:r>
              <a:rPr lang="pt-BR" dirty="0">
                <a:effectLst/>
              </a:rPr>
              <a:t>, H., &amp; </a:t>
            </a:r>
            <a:r>
              <a:rPr lang="pt-BR" dirty="0" err="1">
                <a:effectLst/>
              </a:rPr>
              <a:t>Schmukle</a:t>
            </a:r>
            <a:r>
              <a:rPr lang="pt-BR" dirty="0">
                <a:effectLst/>
              </a:rPr>
              <a:t>, S. C. (2022). </a:t>
            </a:r>
            <a:r>
              <a:rPr lang="pt-BR" dirty="0" err="1">
                <a:effectLst/>
              </a:rPr>
              <a:t>Transformer-based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deep</a:t>
            </a:r>
            <a:r>
              <a:rPr lang="pt-BR" dirty="0">
                <a:effectLst/>
              </a:rPr>
              <a:t> neural </a:t>
            </a:r>
            <a:r>
              <a:rPr lang="pt-BR" dirty="0" err="1">
                <a:effectLst/>
              </a:rPr>
              <a:t>language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modeling</a:t>
            </a:r>
            <a:r>
              <a:rPr lang="pt-BR" dirty="0">
                <a:effectLst/>
              </a:rPr>
              <a:t> for </a:t>
            </a:r>
            <a:r>
              <a:rPr lang="pt-BR" dirty="0" err="1">
                <a:effectLst/>
              </a:rPr>
              <a:t>construct-specific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automatic</a:t>
            </a:r>
            <a:r>
              <a:rPr lang="pt-BR" dirty="0">
                <a:effectLst/>
              </a:rPr>
              <a:t> item </a:t>
            </a:r>
            <a:r>
              <a:rPr lang="pt-BR" dirty="0" err="1">
                <a:effectLst/>
              </a:rPr>
              <a:t>generation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Psychometrika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87</a:t>
            </a:r>
            <a:r>
              <a:rPr lang="pt-BR" dirty="0">
                <a:effectLst/>
              </a:rPr>
              <a:t>, 749–772. </a:t>
            </a:r>
            <a:r>
              <a:rPr lang="pt-BR" dirty="0">
                <a:effectLst/>
                <a:hlinkClick r:id="rId2"/>
              </a:rPr>
              <a:t>https://doi.org/10.1007/s11336-021-09823-9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Mehta</a:t>
            </a:r>
            <a:r>
              <a:rPr lang="pt-BR" dirty="0">
                <a:effectLst/>
              </a:rPr>
              <a:t>, </a:t>
            </a:r>
            <a:r>
              <a:rPr lang="pt-BR" dirty="0" err="1">
                <a:effectLst/>
              </a:rPr>
              <a:t>Y</a:t>
            </a:r>
            <a:r>
              <a:rPr lang="pt-BR" dirty="0">
                <a:effectLst/>
              </a:rPr>
              <a:t>., </a:t>
            </a:r>
            <a:r>
              <a:rPr lang="pt-BR" dirty="0" err="1">
                <a:effectLst/>
              </a:rPr>
              <a:t>Majumder</a:t>
            </a:r>
            <a:r>
              <a:rPr lang="pt-BR" dirty="0">
                <a:effectLst/>
              </a:rPr>
              <a:t>, N., </a:t>
            </a:r>
            <a:r>
              <a:rPr lang="pt-BR" dirty="0" err="1">
                <a:effectLst/>
              </a:rPr>
              <a:t>Gelbukh</a:t>
            </a:r>
            <a:r>
              <a:rPr lang="pt-BR" dirty="0">
                <a:effectLst/>
              </a:rPr>
              <a:t>, A., &amp; </a:t>
            </a:r>
            <a:r>
              <a:rPr lang="pt-BR" dirty="0" err="1">
                <a:effectLst/>
              </a:rPr>
              <a:t>Cambria</a:t>
            </a:r>
            <a:r>
              <a:rPr lang="pt-BR" dirty="0">
                <a:effectLst/>
              </a:rPr>
              <a:t>, E. (2020). </a:t>
            </a:r>
            <a:r>
              <a:rPr lang="pt-BR" dirty="0" err="1">
                <a:effectLst/>
              </a:rPr>
              <a:t>Recent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Trends</a:t>
            </a:r>
            <a:r>
              <a:rPr lang="pt-BR" dirty="0">
                <a:effectLst/>
              </a:rPr>
              <a:t> in </a:t>
            </a:r>
            <a:r>
              <a:rPr lang="pt-BR" dirty="0" err="1">
                <a:effectLst/>
              </a:rPr>
              <a:t>Deep</a:t>
            </a:r>
            <a:r>
              <a:rPr lang="pt-BR" dirty="0">
                <a:effectLst/>
              </a:rPr>
              <a:t> Learning </a:t>
            </a:r>
            <a:r>
              <a:rPr lang="pt-BR" dirty="0" err="1">
                <a:effectLst/>
              </a:rPr>
              <a:t>Based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Detection</a:t>
            </a:r>
            <a:r>
              <a:rPr lang="pt-BR" dirty="0">
                <a:effectLst/>
              </a:rPr>
              <a:t>. </a:t>
            </a:r>
            <a:r>
              <a:rPr lang="pt-BR" i="1" dirty="0">
                <a:effectLst/>
              </a:rPr>
              <a:t>Artificial </a:t>
            </a:r>
            <a:r>
              <a:rPr lang="pt-BR" i="1" dirty="0" err="1">
                <a:effectLst/>
              </a:rPr>
              <a:t>Intelligence</a:t>
            </a:r>
            <a:r>
              <a:rPr lang="pt-BR" i="1" dirty="0">
                <a:effectLst/>
              </a:rPr>
              <a:t> Review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53</a:t>
            </a:r>
            <a:r>
              <a:rPr lang="pt-BR" dirty="0">
                <a:effectLst/>
              </a:rPr>
              <a:t>(4), 2313–2339. </a:t>
            </a:r>
            <a:r>
              <a:rPr lang="pt-BR" dirty="0">
                <a:effectLst/>
                <a:hlinkClick r:id="rId3"/>
              </a:rPr>
              <a:t>https://doi.org/10.1007/s10462-019-09770-z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Plank</a:t>
            </a:r>
            <a:r>
              <a:rPr lang="pt-BR" dirty="0">
                <a:effectLst/>
              </a:rPr>
              <a:t>, B., &amp; </a:t>
            </a:r>
            <a:r>
              <a:rPr lang="pt-BR" dirty="0" err="1">
                <a:effectLst/>
              </a:rPr>
              <a:t>Hovy</a:t>
            </a:r>
            <a:r>
              <a:rPr lang="pt-BR" dirty="0">
                <a:effectLst/>
              </a:rPr>
              <a:t>, D. (2015).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Traits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on</a:t>
            </a:r>
            <a:r>
              <a:rPr lang="pt-BR" dirty="0">
                <a:effectLst/>
              </a:rPr>
              <a:t> Twitter—</a:t>
            </a:r>
            <a:r>
              <a:rPr lang="pt-BR" dirty="0" err="1">
                <a:effectLst/>
              </a:rPr>
              <a:t>Or</a:t>
            </a:r>
            <a:r>
              <a:rPr lang="pt-BR" dirty="0">
                <a:effectLst/>
              </a:rPr>
              <a:t>—</a:t>
            </a:r>
            <a:r>
              <a:rPr lang="pt-BR" dirty="0" err="1">
                <a:effectLst/>
              </a:rPr>
              <a:t>How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to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Get</a:t>
            </a:r>
            <a:r>
              <a:rPr lang="pt-BR" dirty="0">
                <a:effectLst/>
              </a:rPr>
              <a:t> 1,500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Tests</a:t>
            </a:r>
            <a:r>
              <a:rPr lang="pt-BR" dirty="0">
                <a:effectLst/>
              </a:rPr>
              <a:t> in a Week. </a:t>
            </a:r>
            <a:r>
              <a:rPr lang="pt-BR" i="1" dirty="0" err="1">
                <a:effectLst/>
              </a:rPr>
              <a:t>Proceedings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the</a:t>
            </a:r>
            <a:r>
              <a:rPr lang="pt-BR" i="1" dirty="0">
                <a:effectLst/>
              </a:rPr>
              <a:t> 6th Workshop </a:t>
            </a:r>
            <a:r>
              <a:rPr lang="pt-BR" i="1" dirty="0" err="1">
                <a:effectLst/>
              </a:rPr>
              <a:t>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Computational</a:t>
            </a:r>
            <a:r>
              <a:rPr lang="pt-BR" i="1" dirty="0">
                <a:effectLst/>
              </a:rPr>
              <a:t> Approaches </a:t>
            </a:r>
            <a:r>
              <a:rPr lang="pt-BR" i="1" dirty="0" err="1">
                <a:effectLst/>
              </a:rPr>
              <a:t>to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Subjectivity</a:t>
            </a:r>
            <a:r>
              <a:rPr lang="pt-BR" i="1" dirty="0">
                <a:effectLst/>
              </a:rPr>
              <a:t>, </a:t>
            </a:r>
            <a:r>
              <a:rPr lang="pt-BR" i="1" dirty="0" err="1">
                <a:effectLst/>
              </a:rPr>
              <a:t>Sentiment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and</a:t>
            </a:r>
            <a:r>
              <a:rPr lang="pt-BR" i="1" dirty="0">
                <a:effectLst/>
              </a:rPr>
              <a:t> Social Media </a:t>
            </a:r>
            <a:r>
              <a:rPr lang="pt-BR" i="1" dirty="0" err="1">
                <a:effectLst/>
              </a:rPr>
              <a:t>Analysis</a:t>
            </a:r>
            <a:r>
              <a:rPr lang="pt-BR" dirty="0">
                <a:effectLst/>
              </a:rPr>
              <a:t>, 92–98. </a:t>
            </a:r>
            <a:r>
              <a:rPr lang="pt-BR" dirty="0">
                <a:effectLst/>
                <a:hlinkClick r:id="rId4"/>
              </a:rPr>
              <a:t>https://doi.org/10.18653/v1/W15-2913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effectLst/>
              </a:rPr>
              <a:t>Santos, W. R. dos, &amp; </a:t>
            </a:r>
            <a:r>
              <a:rPr lang="pt-BR" dirty="0" err="1">
                <a:effectLst/>
              </a:rPr>
              <a:t>Paraboni</a:t>
            </a:r>
            <a:r>
              <a:rPr lang="pt-BR" dirty="0">
                <a:effectLst/>
              </a:rPr>
              <a:t>, I. (2019). </a:t>
            </a:r>
            <a:r>
              <a:rPr lang="pt-BR" i="1" dirty="0" err="1">
                <a:effectLst/>
              </a:rPr>
              <a:t>Personality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facets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recognition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from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text</a:t>
            </a:r>
            <a:r>
              <a:rPr lang="pt-BR" dirty="0">
                <a:effectLst/>
              </a:rPr>
              <a:t> (arXiv:1810.02980). </a:t>
            </a:r>
            <a:r>
              <a:rPr lang="pt-BR" dirty="0" err="1">
                <a:effectLst/>
              </a:rPr>
              <a:t>arXiv</a:t>
            </a:r>
            <a:r>
              <a:rPr lang="pt-BR" dirty="0">
                <a:effectLst/>
              </a:rPr>
              <a:t>. </a:t>
            </a:r>
            <a:r>
              <a:rPr lang="pt-BR" dirty="0">
                <a:effectLst/>
                <a:hlinkClick r:id="rId5"/>
              </a:rPr>
              <a:t>https://doi.org/10.48550/arXiv.1810.02980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effectLst/>
              </a:rPr>
              <a:t>Soto, C. J., &amp; John, O. P. (2017). The </a:t>
            </a:r>
            <a:r>
              <a:rPr lang="pt-BR" dirty="0" err="1">
                <a:effectLst/>
              </a:rPr>
              <a:t>next</a:t>
            </a:r>
            <a:r>
              <a:rPr lang="pt-BR" dirty="0">
                <a:effectLst/>
              </a:rPr>
              <a:t> Big Five </a:t>
            </a:r>
            <a:r>
              <a:rPr lang="pt-BR" dirty="0" err="1">
                <a:effectLst/>
              </a:rPr>
              <a:t>Inventory</a:t>
            </a:r>
            <a:r>
              <a:rPr lang="pt-BR" dirty="0">
                <a:effectLst/>
              </a:rPr>
              <a:t> (BFI-2): </a:t>
            </a:r>
            <a:r>
              <a:rPr lang="pt-BR" dirty="0" err="1">
                <a:effectLst/>
              </a:rPr>
              <a:t>Developing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and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assessing</a:t>
            </a:r>
            <a:r>
              <a:rPr lang="pt-BR" dirty="0">
                <a:effectLst/>
              </a:rPr>
              <a:t> a </a:t>
            </a:r>
            <a:r>
              <a:rPr lang="pt-BR" dirty="0" err="1">
                <a:effectLst/>
              </a:rPr>
              <a:t>hierarchical</a:t>
            </a:r>
            <a:r>
              <a:rPr lang="pt-BR" dirty="0">
                <a:effectLst/>
              </a:rPr>
              <a:t> model </a:t>
            </a:r>
            <a:r>
              <a:rPr lang="pt-BR" dirty="0" err="1">
                <a:effectLst/>
              </a:rPr>
              <a:t>with</a:t>
            </a:r>
            <a:r>
              <a:rPr lang="pt-BR" dirty="0">
                <a:effectLst/>
              </a:rPr>
              <a:t> 15 </a:t>
            </a:r>
            <a:r>
              <a:rPr lang="pt-BR" dirty="0" err="1">
                <a:effectLst/>
              </a:rPr>
              <a:t>facets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to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enhance</a:t>
            </a:r>
            <a:r>
              <a:rPr lang="pt-BR" dirty="0">
                <a:effectLst/>
              </a:rPr>
              <a:t> bandwidth, </a:t>
            </a:r>
            <a:r>
              <a:rPr lang="pt-BR" dirty="0" err="1">
                <a:effectLst/>
              </a:rPr>
              <a:t>fidelity</a:t>
            </a:r>
            <a:r>
              <a:rPr lang="pt-BR" dirty="0">
                <a:effectLst/>
              </a:rPr>
              <a:t>, </a:t>
            </a:r>
            <a:r>
              <a:rPr lang="pt-BR" dirty="0" err="1">
                <a:effectLst/>
              </a:rPr>
              <a:t>and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predictive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power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Journal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Personality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and</a:t>
            </a:r>
            <a:r>
              <a:rPr lang="pt-BR" i="1" dirty="0">
                <a:effectLst/>
              </a:rPr>
              <a:t> Social </a:t>
            </a:r>
            <a:r>
              <a:rPr lang="pt-BR" i="1" dirty="0" err="1">
                <a:effectLst/>
              </a:rPr>
              <a:t>Psychology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113</a:t>
            </a:r>
            <a:r>
              <a:rPr lang="pt-BR" dirty="0">
                <a:effectLst/>
              </a:rPr>
              <a:t>(1), 117–143. </a:t>
            </a:r>
            <a:r>
              <a:rPr lang="pt-BR" dirty="0">
                <a:effectLst/>
                <a:hlinkClick r:id="rId6"/>
              </a:rPr>
              <a:t>https://doi.org/10.1037/pspp0000096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effectLst/>
              </a:rPr>
              <a:t>Stajner</a:t>
            </a:r>
            <a:r>
              <a:rPr lang="pt-BR" dirty="0">
                <a:effectLst/>
              </a:rPr>
              <a:t>, S., &amp; </a:t>
            </a:r>
            <a:r>
              <a:rPr lang="pt-BR" dirty="0" err="1">
                <a:effectLst/>
              </a:rPr>
              <a:t>Yenikent</a:t>
            </a:r>
            <a:r>
              <a:rPr lang="pt-BR" dirty="0">
                <a:effectLst/>
              </a:rPr>
              <a:t>, S. (2020). A </a:t>
            </a:r>
            <a:r>
              <a:rPr lang="pt-BR" dirty="0" err="1">
                <a:effectLst/>
              </a:rPr>
              <a:t>Survey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of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Automatic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Detection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from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Texts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Proceedings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the</a:t>
            </a:r>
            <a:r>
              <a:rPr lang="pt-BR" i="1" dirty="0">
                <a:effectLst/>
              </a:rPr>
              <a:t> 28th </a:t>
            </a:r>
            <a:r>
              <a:rPr lang="pt-BR" i="1" dirty="0" err="1">
                <a:effectLst/>
              </a:rPr>
              <a:t>International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Conference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Computational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Linguistics</a:t>
            </a:r>
            <a:r>
              <a:rPr lang="pt-BR" dirty="0">
                <a:effectLst/>
              </a:rPr>
              <a:t>, 6284–6295. </a:t>
            </a:r>
            <a:r>
              <a:rPr lang="pt-BR" dirty="0">
                <a:effectLst/>
                <a:hlinkClick r:id="rId7"/>
              </a:rPr>
              <a:t>https://doi.org/10.18653/v1/2020.coling-main.553</a:t>
            </a:r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2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4000" y="8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Aplicando o princípio de busca para avaliação da personalidade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77400" y="833375"/>
            <a:ext cx="40071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</a:t>
            </a:r>
            <a:r>
              <a:rPr lang="pt-BR">
                <a:solidFill>
                  <a:srgbClr val="6FA8DC"/>
                </a:solidFill>
              </a:rPr>
              <a:t>afirmações/itens</a:t>
            </a:r>
            <a:r>
              <a:rPr lang="pt-BR"/>
              <a:t> de um teste são como </a:t>
            </a:r>
            <a:r>
              <a:rPr lang="pt-BR" u="sng"/>
              <a:t>perguntas/query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>
                <a:solidFill>
                  <a:srgbClr val="CC0000"/>
                </a:solidFill>
              </a:rPr>
              <a:t>história de vida</a:t>
            </a:r>
            <a:r>
              <a:rPr lang="pt-BR"/>
              <a:t> armazenada na memória de longo prazo são as </a:t>
            </a:r>
            <a:r>
              <a:rPr lang="pt-BR" u="sng"/>
              <a:t>passagens</a:t>
            </a:r>
            <a:r>
              <a:rPr lang="pt-BR"/>
              <a:t> de um documento amplo que representa a autobiografia completa e viva da pessoa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resposta é o </a:t>
            </a:r>
            <a:r>
              <a:rPr lang="pt-BR" u="sng">
                <a:solidFill>
                  <a:srgbClr val="6AA84F"/>
                </a:solidFill>
              </a:rPr>
              <a:t>escore </a:t>
            </a:r>
            <a:r>
              <a:rPr lang="pt-BR">
                <a:solidFill>
                  <a:srgbClr val="6AA84F"/>
                </a:solidFill>
              </a:rPr>
              <a:t>de relevância</a:t>
            </a:r>
            <a:r>
              <a:rPr lang="pt-BR"/>
              <a:t> da query para descrever as passagens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>
                <a:solidFill>
                  <a:srgbClr val="EA9999"/>
                </a:solidFill>
              </a:rPr>
              <a:t>medida</a:t>
            </a:r>
            <a:r>
              <a:rPr lang="pt-BR"/>
              <a:t> da personalidade é uma </a:t>
            </a:r>
            <a:r>
              <a:rPr lang="pt-BR" u="sng"/>
              <a:t>agregação</a:t>
            </a:r>
            <a:r>
              <a:rPr lang="pt-BR"/>
              <a:t> desses escores de relevância por categoria das queries (extroversão, abertura, etc)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idéia central desse trabalho é usar os textos (comportamentos diretos) produzidos da pessoa como passagens ! E evitar o bottleneck/gargalo da memória e recursos cognitivos do sujeito como observador de si mesmo (de sua memória) para ter as passagens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Mais perguntas da pesquisa: Será que os textos produzidos espontaneamente serão boas amostras da personalidade de uma pessoa? Qual o tamanho desse texto para se ter uma visão compreensiva da personalidade ? Quais tipos de textos serão mais informativos?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5" y="1023600"/>
            <a:ext cx="4615148" cy="309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406" y="3136131"/>
            <a:ext cx="793200" cy="7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346725" y="384925"/>
            <a:ext cx="40761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Query: Base de itens: 415 itens de 3 testes de personalidade em português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1152475"/>
            <a:ext cx="3574800" cy="26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500" y="1715175"/>
            <a:ext cx="5001175" cy="239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935125" y="0"/>
            <a:ext cx="52179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Documentos: Base de posts: posts de 1082 pessoas divididos em chunks de 250 tokens. Isso resultou 11537 posts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1152475"/>
            <a:ext cx="3574800" cy="26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438" y="3144175"/>
            <a:ext cx="3154674" cy="19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975" y="764275"/>
            <a:ext cx="4203606" cy="21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72200" y="768700"/>
            <a:ext cx="83505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415 (de 0 a 14 tokens) X 11537 (até 512 tokens) = 4.787.855 interações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Codifiquei os itens e os tokens usando os embeddings do BERTimbau base dos layers 6, 9, 11 e 12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622350"/>
            <a:ext cx="5615102" cy="33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062700" y="1714975"/>
            <a:ext cx="23511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{layer: exemplos X tokens X embedding dim}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72200" y="768700"/>
            <a:ext cx="83505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4.787.855 interações X 12 tokens dos itens  X 512 tokens dos posts = similaridades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Salvei os top-5 coeficientes de similaridade dos 512 tokens de cada chunk para todos os itens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 descr="Ator defende &lt;i&gt;Anacondas&lt;/i&g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0" y="2676600"/>
            <a:ext cx="1524900" cy="21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050" y="1735125"/>
            <a:ext cx="5462373" cy="30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176400" y="1626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176400" y="1854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176400" y="2083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176400" y="23119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176400" y="25405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176400" y="2769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176400" y="2997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176400" y="3226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257875" y="13594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257875" y="15880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257875" y="18166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257875" y="20452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257875" y="29195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257875" y="31481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57875" y="33767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257875" y="36053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522025" y="242145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522025" y="2520925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522025" y="262040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9"/>
          <p:cNvCxnSpPr>
            <a:endCxn id="109" idx="1"/>
          </p:cNvCxnSpPr>
          <p:nvPr/>
        </p:nvCxnSpPr>
        <p:spPr>
          <a:xfrm rot="10800000" flipH="1">
            <a:off x="2749875" y="1445425"/>
            <a:ext cx="2508000" cy="2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endCxn id="110" idx="1"/>
          </p:cNvCxnSpPr>
          <p:nvPr/>
        </p:nvCxnSpPr>
        <p:spPr>
          <a:xfrm rot="10800000" flipH="1">
            <a:off x="2749875" y="1674025"/>
            <a:ext cx="2508000" cy="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01" idx="3"/>
            <a:endCxn id="111" idx="1"/>
          </p:cNvCxnSpPr>
          <p:nvPr/>
        </p:nvCxnSpPr>
        <p:spPr>
          <a:xfrm>
            <a:off x="2750000" y="1712100"/>
            <a:ext cx="25080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9"/>
          <p:cNvCxnSpPr>
            <a:stCxn id="101" idx="3"/>
            <a:endCxn id="112" idx="1"/>
          </p:cNvCxnSpPr>
          <p:nvPr/>
        </p:nvCxnSpPr>
        <p:spPr>
          <a:xfrm>
            <a:off x="2750000" y="1712100"/>
            <a:ext cx="2508000" cy="41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9"/>
          <p:cNvCxnSpPr>
            <a:stCxn id="101" idx="3"/>
            <a:endCxn id="113" idx="1"/>
          </p:cNvCxnSpPr>
          <p:nvPr/>
        </p:nvCxnSpPr>
        <p:spPr>
          <a:xfrm>
            <a:off x="2750000" y="1712100"/>
            <a:ext cx="2508000" cy="12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>
            <a:stCxn id="101" idx="3"/>
            <a:endCxn id="114" idx="1"/>
          </p:cNvCxnSpPr>
          <p:nvPr/>
        </p:nvCxnSpPr>
        <p:spPr>
          <a:xfrm>
            <a:off x="2750000" y="1712100"/>
            <a:ext cx="2508000" cy="15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9"/>
          <p:cNvCxnSpPr>
            <a:stCxn id="101" idx="3"/>
            <a:endCxn id="115" idx="1"/>
          </p:cNvCxnSpPr>
          <p:nvPr/>
        </p:nvCxnSpPr>
        <p:spPr>
          <a:xfrm>
            <a:off x="2750000" y="1712100"/>
            <a:ext cx="2508000" cy="17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9"/>
          <p:cNvCxnSpPr>
            <a:stCxn id="101" idx="3"/>
            <a:endCxn id="116" idx="1"/>
          </p:cNvCxnSpPr>
          <p:nvPr/>
        </p:nvCxnSpPr>
        <p:spPr>
          <a:xfrm>
            <a:off x="2750000" y="1712100"/>
            <a:ext cx="2508000" cy="19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9"/>
          <p:cNvSpPr txBox="1"/>
          <p:nvPr/>
        </p:nvSpPr>
        <p:spPr>
          <a:xfrm>
            <a:off x="1664700" y="1093625"/>
            <a:ext cx="18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1: 8 tokens 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218150" y="902575"/>
            <a:ext cx="19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posts: 512 tokens  </a:t>
            </a:r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 rot="10800000">
            <a:off x="2383825" y="3443475"/>
            <a:ext cx="70500" cy="7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31" name="Google Shape;131;p19"/>
          <p:cNvSpPr txBox="1"/>
          <p:nvPr/>
        </p:nvSpPr>
        <p:spPr>
          <a:xfrm>
            <a:off x="1594125" y="4074375"/>
            <a:ext cx="25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BERT embeddings (768)</a:t>
            </a:r>
            <a:endParaRPr/>
          </a:p>
        </p:txBody>
      </p:sp>
      <p:cxnSp>
        <p:nvCxnSpPr>
          <p:cNvPr id="132" name="Google Shape;132;p19"/>
          <p:cNvCxnSpPr/>
          <p:nvPr/>
        </p:nvCxnSpPr>
        <p:spPr>
          <a:xfrm rot="10800000" flipH="1">
            <a:off x="2463150" y="3783250"/>
            <a:ext cx="2779200" cy="3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3883550" y="1026725"/>
            <a:ext cx="185100" cy="53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34" name="Google Shape;134;p19"/>
          <p:cNvSpPr txBox="1"/>
          <p:nvPr/>
        </p:nvSpPr>
        <p:spPr>
          <a:xfrm>
            <a:off x="3464475" y="668925"/>
            <a:ext cx="12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cosim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2176400" y="1626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176400" y="1854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176400" y="2083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176400" y="23119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176400" y="25405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176400" y="2769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176400" y="2997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176400" y="3226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257875" y="13594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257875" y="15880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257875" y="18166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257875" y="20452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257875" y="29195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257875" y="31481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257875" y="33767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257875" y="36053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522025" y="242145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522025" y="2520925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522025" y="262040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20"/>
          <p:cNvCxnSpPr>
            <a:endCxn id="147" idx="1"/>
          </p:cNvCxnSpPr>
          <p:nvPr/>
        </p:nvCxnSpPr>
        <p:spPr>
          <a:xfrm rot="10800000" flipH="1">
            <a:off x="2749875" y="1445425"/>
            <a:ext cx="2508000" cy="266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0"/>
          <p:cNvCxnSpPr>
            <a:endCxn id="148" idx="1"/>
          </p:cNvCxnSpPr>
          <p:nvPr/>
        </p:nvCxnSpPr>
        <p:spPr>
          <a:xfrm rot="10800000" flipH="1">
            <a:off x="2749875" y="1674025"/>
            <a:ext cx="2508000" cy="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0"/>
          <p:cNvCxnSpPr>
            <a:stCxn id="139" idx="3"/>
            <a:endCxn id="149" idx="1"/>
          </p:cNvCxnSpPr>
          <p:nvPr/>
        </p:nvCxnSpPr>
        <p:spPr>
          <a:xfrm>
            <a:off x="2750000" y="1712100"/>
            <a:ext cx="25080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0"/>
          <p:cNvCxnSpPr>
            <a:stCxn id="139" idx="3"/>
            <a:endCxn id="150" idx="1"/>
          </p:cNvCxnSpPr>
          <p:nvPr/>
        </p:nvCxnSpPr>
        <p:spPr>
          <a:xfrm>
            <a:off x="2750000" y="1712100"/>
            <a:ext cx="2508000" cy="41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0"/>
          <p:cNvCxnSpPr>
            <a:stCxn id="139" idx="3"/>
            <a:endCxn id="151" idx="1"/>
          </p:cNvCxnSpPr>
          <p:nvPr/>
        </p:nvCxnSpPr>
        <p:spPr>
          <a:xfrm>
            <a:off x="2750000" y="1712100"/>
            <a:ext cx="2508000" cy="12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0"/>
          <p:cNvCxnSpPr>
            <a:stCxn id="139" idx="3"/>
            <a:endCxn id="152" idx="1"/>
          </p:cNvCxnSpPr>
          <p:nvPr/>
        </p:nvCxnSpPr>
        <p:spPr>
          <a:xfrm>
            <a:off x="2750000" y="1712100"/>
            <a:ext cx="2508000" cy="15219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0"/>
          <p:cNvCxnSpPr>
            <a:stCxn id="139" idx="3"/>
            <a:endCxn id="153" idx="1"/>
          </p:cNvCxnSpPr>
          <p:nvPr/>
        </p:nvCxnSpPr>
        <p:spPr>
          <a:xfrm>
            <a:off x="2750000" y="1712100"/>
            <a:ext cx="2508000" cy="175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0"/>
          <p:cNvCxnSpPr>
            <a:stCxn id="139" idx="3"/>
            <a:endCxn id="154" idx="1"/>
          </p:cNvCxnSpPr>
          <p:nvPr/>
        </p:nvCxnSpPr>
        <p:spPr>
          <a:xfrm>
            <a:off x="2750000" y="1712100"/>
            <a:ext cx="2508000" cy="197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1664700" y="1093625"/>
            <a:ext cx="18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1: 8 tokens 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5218150" y="902575"/>
            <a:ext cx="19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posts: 512 tokens  </a:t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 rot="10800000">
            <a:off x="2383825" y="3443475"/>
            <a:ext cx="70500" cy="7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69" name="Google Shape;169;p20"/>
          <p:cNvSpPr txBox="1"/>
          <p:nvPr/>
        </p:nvSpPr>
        <p:spPr>
          <a:xfrm>
            <a:off x="1594125" y="4074375"/>
            <a:ext cx="25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BERT embeddings (768)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 rot="10800000" flipH="1">
            <a:off x="2463150" y="3783250"/>
            <a:ext cx="2779200" cy="3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3883550" y="1026725"/>
            <a:ext cx="185100" cy="534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72" name="Google Shape;172;p20"/>
          <p:cNvSpPr txBox="1"/>
          <p:nvPr/>
        </p:nvSpPr>
        <p:spPr>
          <a:xfrm>
            <a:off x="3464475" y="668925"/>
            <a:ext cx="12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top5 cosim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4C8AC-8C51-FEDA-450F-43D8B154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Scoring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3348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721</Words>
  <Application>Microsoft Macintosh PowerPoint</Application>
  <PresentationFormat>Apresentação na tela (16:9)</PresentationFormat>
  <Paragraphs>47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Avaliação da Personalidade (Big Five) a partir de posts no facebook usando ColB5ERT</vt:lpstr>
      <vt:lpstr>Aplicando o princípio de busca para avaliação da personalidade</vt:lpstr>
      <vt:lpstr>Método</vt:lpstr>
      <vt:lpstr>Método</vt:lpstr>
      <vt:lpstr>Método</vt:lpstr>
      <vt:lpstr>Método</vt:lpstr>
      <vt:lpstr>Apresentação do PowerPoint</vt:lpstr>
      <vt:lpstr>Apresentação do PowerPoint</vt:lpstr>
      <vt:lpstr>Scoring</vt:lpstr>
      <vt:lpstr>Apresentação do PowerPoint</vt:lpstr>
      <vt:lpstr>Dados e códigos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da Personalidade (Big Five) a partir de posts no facebook usando ColB5ERT</dc:title>
  <cp:lastModifiedBy>Ricardo Primi</cp:lastModifiedBy>
  <cp:revision>2</cp:revision>
  <dcterms:modified xsi:type="dcterms:W3CDTF">2023-06-22T04:37:00Z</dcterms:modified>
</cp:coreProperties>
</file>