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8" r:id="rId9"/>
    <p:sldId id="267" r:id="rId10"/>
    <p:sldId id="269" r:id="rId11"/>
    <p:sldId id="270" r:id="rId12"/>
    <p:sldId id="272" r:id="rId13"/>
    <p:sldId id="271" r:id="rId14"/>
    <p:sldId id="264" r:id="rId15"/>
    <p:sldId id="265" r:id="rId16"/>
    <p:sldId id="266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c4d6177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c4d6177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351255cc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351255cc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3fc35f7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3fc35f7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3fc35f7e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e3fc35f7e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3fc35f7e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3fc35f7e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3fc35f7e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3fc35f7e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3fc35f7e9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e3fc35f7e9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3fc35f7e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e3fc35f7e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7c4d61776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7c4d61776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10462-019-09770-z" TargetMode="External"/><Relationship Id="rId7" Type="http://schemas.openxmlformats.org/officeDocument/2006/relationships/hyperlink" Target="https://doi.org/10.18653/v1/2020.coling-main.553" TargetMode="External"/><Relationship Id="rId2" Type="http://schemas.openxmlformats.org/officeDocument/2006/relationships/hyperlink" Target="https://doi.org/10.1007/s11336-021-09823-9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i.org/10.1037/pspp0000096" TargetMode="External"/><Relationship Id="rId5" Type="http://schemas.openxmlformats.org/officeDocument/2006/relationships/hyperlink" Target="https://doi.org/10.48550/arXiv.1810.02980" TargetMode="External"/><Relationship Id="rId4" Type="http://schemas.openxmlformats.org/officeDocument/2006/relationships/hyperlink" Target="https://doi.org/10.18653/v1/W15-291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41600" y="-57300"/>
            <a:ext cx="5406900" cy="28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80"/>
              <a:t>Avaliação da Personalidade (Big Five) a partir de posts no facebook usando Col</a:t>
            </a:r>
            <a:r>
              <a:rPr lang="pt-BR" sz="3380">
                <a:solidFill>
                  <a:srgbClr val="3C78D8"/>
                </a:solidFill>
              </a:rPr>
              <a:t>B5</a:t>
            </a:r>
            <a:r>
              <a:rPr lang="pt-BR" sz="3380"/>
              <a:t>ERT</a:t>
            </a:r>
            <a:endParaRPr sz="338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864250" y="2920850"/>
            <a:ext cx="3564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Ricardo Primi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D777929-F93A-7336-7794-60EB7FAB2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BF91CD2-3EB7-8A40-2845-479BC0570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AA6891F-3141-CBAA-EBB9-BBCB2DEB2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592" y="1009858"/>
            <a:ext cx="7772400" cy="312378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319602E-BCA5-5025-D469-27783BD5C5D9}"/>
              </a:ext>
            </a:extLst>
          </p:cNvPr>
          <p:cNvSpPr txBox="1"/>
          <p:nvPr/>
        </p:nvSpPr>
        <p:spPr>
          <a:xfrm>
            <a:off x="3728500" y="121594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Top 5 </a:t>
            </a:r>
            <a:r>
              <a:rPr lang="pt-BR" dirty="0" err="1"/>
              <a:t>cosim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09026C3-692A-DCA1-861A-90EC248FB88A}"/>
              </a:ext>
            </a:extLst>
          </p:cNvPr>
          <p:cNvSpPr txBox="1"/>
          <p:nvPr/>
        </p:nvSpPr>
        <p:spPr>
          <a:xfrm rot="16200000">
            <a:off x="-511103" y="2417862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Tokens dos itens </a:t>
            </a:r>
          </a:p>
        </p:txBody>
      </p:sp>
      <p:sp>
        <p:nvSpPr>
          <p:cNvPr id="3" name="Semicírculos 2">
            <a:extLst>
              <a:ext uri="{FF2B5EF4-FFF2-40B4-BE49-F238E27FC236}">
                <a16:creationId xmlns:a16="http://schemas.microsoft.com/office/drawing/2014/main" id="{6D1A1BA6-2D70-6A4E-E91D-B68290440A32}"/>
              </a:ext>
            </a:extLst>
          </p:cNvPr>
          <p:cNvSpPr/>
          <p:nvPr/>
        </p:nvSpPr>
        <p:spPr>
          <a:xfrm>
            <a:off x="2425148" y="850790"/>
            <a:ext cx="4651513" cy="79513"/>
          </a:xfrm>
          <a:prstGeom prst="blockArc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A87ED2-03AA-7BDF-7914-BD32032E62A6}"/>
              </a:ext>
            </a:extLst>
          </p:cNvPr>
          <p:cNvSpPr txBox="1"/>
          <p:nvPr/>
        </p:nvSpPr>
        <p:spPr>
          <a:xfrm>
            <a:off x="4201783" y="543013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Soma</a:t>
            </a:r>
          </a:p>
        </p:txBody>
      </p:sp>
      <p:sp>
        <p:nvSpPr>
          <p:cNvPr id="6" name="Semicírculos 5">
            <a:extLst>
              <a:ext uri="{FF2B5EF4-FFF2-40B4-BE49-F238E27FC236}">
                <a16:creationId xmlns:a16="http://schemas.microsoft.com/office/drawing/2014/main" id="{214EC916-725F-4AA0-A073-771A0B12C469}"/>
              </a:ext>
            </a:extLst>
          </p:cNvPr>
          <p:cNvSpPr/>
          <p:nvPr/>
        </p:nvSpPr>
        <p:spPr>
          <a:xfrm rot="16200000">
            <a:off x="-458524" y="2451652"/>
            <a:ext cx="2536465" cy="50358"/>
          </a:xfrm>
          <a:prstGeom prst="blockArc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B9CFC8F-4793-7D96-6538-3281A0520FA7}"/>
              </a:ext>
            </a:extLst>
          </p:cNvPr>
          <p:cNvSpPr txBox="1"/>
          <p:nvPr/>
        </p:nvSpPr>
        <p:spPr>
          <a:xfrm rot="16200000">
            <a:off x="254332" y="2417861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Média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AC332EB-E16C-B3E1-02FD-63A0B9D52957}"/>
              </a:ext>
            </a:extLst>
          </p:cNvPr>
          <p:cNvSpPr txBox="1"/>
          <p:nvPr/>
        </p:nvSpPr>
        <p:spPr>
          <a:xfrm>
            <a:off x="3524919" y="4446598"/>
            <a:ext cx="2132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 escore por item (0 a 5)</a:t>
            </a:r>
          </a:p>
        </p:txBody>
      </p:sp>
    </p:spTree>
    <p:extLst>
      <p:ext uri="{BB962C8B-B14F-4D97-AF65-F5344CB8AC3E}">
        <p14:creationId xmlns:p14="http://schemas.microsoft.com/office/powerpoint/2010/main" val="2616112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CE83CDD4-6A7F-27A8-657E-3AC32ACD3D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F58A8C1-136D-8355-489C-A5D16F7A4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527" y="642977"/>
            <a:ext cx="6250651" cy="385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71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7021F-92AA-35A2-CFEB-6A9BA638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91" y="71314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pt-BR" dirty="0"/>
              <a:t>Resultados para o </a:t>
            </a:r>
            <a:r>
              <a:rPr lang="pt-BR" dirty="0" err="1"/>
              <a:t>layer</a:t>
            </a:r>
            <a:r>
              <a:rPr lang="pt-BR" dirty="0"/>
              <a:t> 6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829465-A313-E42F-BB14-160BE09B9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91" y="761101"/>
            <a:ext cx="3585707" cy="411567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B94039B-2763-B6BD-E363-AB2A049A1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61101"/>
            <a:ext cx="39243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78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461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 e códigos</a:t>
            </a:r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https://github.com/rprimi/colB5BERT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Cronograma</a:t>
            </a:r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Lista de atividades a serem feitas antes de cada entrega: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38761D"/>
              </a:buClr>
              <a:buSzPts val="1800"/>
              <a:buChar char="-"/>
            </a:pPr>
            <a:r>
              <a:rPr lang="pt-BR" dirty="0">
                <a:solidFill>
                  <a:srgbClr val="38761D"/>
                </a:solidFill>
              </a:rPr>
              <a:t>18 de maio - Escolha do Projeto</a:t>
            </a:r>
            <a:endParaRPr dirty="0"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-"/>
            </a:pPr>
            <a:r>
              <a:rPr lang="pt-BR" dirty="0">
                <a:solidFill>
                  <a:srgbClr val="38761D"/>
                </a:solidFill>
              </a:rPr>
              <a:t>25 de maio - Apresentação do Plano do Projeto</a:t>
            </a:r>
            <a:endParaRPr dirty="0"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>
                <a:solidFill>
                  <a:srgbClr val="38761D"/>
                </a:solidFill>
              </a:rPr>
              <a:t>15 de junho - Entrega </a:t>
            </a:r>
            <a:r>
              <a:rPr lang="pt-BR" dirty="0" err="1">
                <a:solidFill>
                  <a:srgbClr val="38761D"/>
                </a:solidFill>
              </a:rPr>
              <a:t>I</a:t>
            </a:r>
            <a:r>
              <a:rPr lang="pt-BR" dirty="0">
                <a:solidFill>
                  <a:srgbClr val="38761D"/>
                </a:solidFill>
              </a:rPr>
              <a:t>: base organizada </a:t>
            </a:r>
            <a:r>
              <a:rPr lang="pt-BR" dirty="0">
                <a:solidFill>
                  <a:srgbClr val="00B050"/>
                </a:solidFill>
              </a:rPr>
              <a:t>e resultados preliminares do modelo 0</a:t>
            </a:r>
            <a:endParaRPr dirty="0">
              <a:solidFill>
                <a:srgbClr val="00B05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>
                <a:solidFill>
                  <a:srgbClr val="FF0000"/>
                </a:solidFill>
              </a:rPr>
              <a:t>22 de junho - Entrega II: </a:t>
            </a:r>
            <a:r>
              <a:rPr lang="pt-BR" dirty="0" err="1">
                <a:solidFill>
                  <a:srgbClr val="FF0000"/>
                </a:solidFill>
              </a:rPr>
              <a:t>finetunning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29 de junho - Apresentação e Entrega Final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58D6B-8212-ECD6-A6FC-5CDEC71F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CDD769-7CD5-045D-B165-BF613BE6F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053765"/>
          </a:xfrm>
        </p:spPr>
        <p:txBody>
          <a:bodyPr>
            <a:normAutofit fontScale="55000" lnSpcReduction="20000"/>
          </a:bodyPr>
          <a:lstStyle/>
          <a:p>
            <a:pPr marL="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 err="1">
                <a:effectLst/>
              </a:rPr>
              <a:t>Hommel</a:t>
            </a:r>
            <a:r>
              <a:rPr lang="pt-BR" dirty="0">
                <a:effectLst/>
              </a:rPr>
              <a:t>, B. E., </a:t>
            </a:r>
            <a:r>
              <a:rPr lang="pt-BR" dirty="0" err="1">
                <a:effectLst/>
              </a:rPr>
              <a:t>Wollang</a:t>
            </a:r>
            <a:r>
              <a:rPr lang="pt-BR" dirty="0">
                <a:effectLst/>
              </a:rPr>
              <a:t>, F.-J. M., </a:t>
            </a:r>
            <a:r>
              <a:rPr lang="pt-BR" dirty="0" err="1">
                <a:effectLst/>
              </a:rPr>
              <a:t>Kotova</a:t>
            </a:r>
            <a:r>
              <a:rPr lang="pt-BR" dirty="0">
                <a:effectLst/>
              </a:rPr>
              <a:t>, V., </a:t>
            </a:r>
            <a:r>
              <a:rPr lang="pt-BR" dirty="0" err="1">
                <a:effectLst/>
              </a:rPr>
              <a:t>Zacher</a:t>
            </a:r>
            <a:r>
              <a:rPr lang="pt-BR" dirty="0">
                <a:effectLst/>
              </a:rPr>
              <a:t>, H., &amp; </a:t>
            </a:r>
            <a:r>
              <a:rPr lang="pt-BR" dirty="0" err="1">
                <a:effectLst/>
              </a:rPr>
              <a:t>Schmukle</a:t>
            </a:r>
            <a:r>
              <a:rPr lang="pt-BR" dirty="0">
                <a:effectLst/>
              </a:rPr>
              <a:t>, S. C. (2022). </a:t>
            </a:r>
            <a:r>
              <a:rPr lang="pt-BR" dirty="0" err="1">
                <a:effectLst/>
              </a:rPr>
              <a:t>Transformer-based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deep</a:t>
            </a:r>
            <a:r>
              <a:rPr lang="pt-BR" dirty="0">
                <a:effectLst/>
              </a:rPr>
              <a:t> neural </a:t>
            </a:r>
            <a:r>
              <a:rPr lang="pt-BR" dirty="0" err="1">
                <a:effectLst/>
              </a:rPr>
              <a:t>language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modeling</a:t>
            </a:r>
            <a:r>
              <a:rPr lang="pt-BR" dirty="0">
                <a:effectLst/>
              </a:rPr>
              <a:t> for </a:t>
            </a:r>
            <a:r>
              <a:rPr lang="pt-BR" dirty="0" err="1">
                <a:effectLst/>
              </a:rPr>
              <a:t>construct-specific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automatic</a:t>
            </a:r>
            <a:r>
              <a:rPr lang="pt-BR" dirty="0">
                <a:effectLst/>
              </a:rPr>
              <a:t> item </a:t>
            </a:r>
            <a:r>
              <a:rPr lang="pt-BR" dirty="0" err="1">
                <a:effectLst/>
              </a:rPr>
              <a:t>generation</a:t>
            </a:r>
            <a:r>
              <a:rPr lang="pt-BR" dirty="0">
                <a:effectLst/>
              </a:rPr>
              <a:t>. </a:t>
            </a:r>
            <a:r>
              <a:rPr lang="pt-BR" i="1" dirty="0" err="1">
                <a:effectLst/>
              </a:rPr>
              <a:t>Psychometrika</a:t>
            </a:r>
            <a:r>
              <a:rPr lang="pt-BR" dirty="0">
                <a:effectLst/>
              </a:rPr>
              <a:t>, </a:t>
            </a:r>
            <a:r>
              <a:rPr lang="pt-BR" i="1" dirty="0">
                <a:effectLst/>
              </a:rPr>
              <a:t>87</a:t>
            </a:r>
            <a:r>
              <a:rPr lang="pt-BR" dirty="0">
                <a:effectLst/>
              </a:rPr>
              <a:t>, 749–772. </a:t>
            </a:r>
            <a:r>
              <a:rPr lang="pt-BR" dirty="0">
                <a:effectLst/>
                <a:hlinkClick r:id="rId2"/>
              </a:rPr>
              <a:t>https://doi.org/10.1007/s11336-021-09823-9</a:t>
            </a:r>
            <a:endParaRPr lang="pt-BR" dirty="0">
              <a:effectLst/>
            </a:endParaRPr>
          </a:p>
          <a:p>
            <a:pPr marL="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 err="1">
                <a:effectLst/>
              </a:rPr>
              <a:t>Mehta</a:t>
            </a:r>
            <a:r>
              <a:rPr lang="pt-BR" dirty="0">
                <a:effectLst/>
              </a:rPr>
              <a:t>, </a:t>
            </a:r>
            <a:r>
              <a:rPr lang="pt-BR" dirty="0" err="1">
                <a:effectLst/>
              </a:rPr>
              <a:t>Y</a:t>
            </a:r>
            <a:r>
              <a:rPr lang="pt-BR" dirty="0">
                <a:effectLst/>
              </a:rPr>
              <a:t>., </a:t>
            </a:r>
            <a:r>
              <a:rPr lang="pt-BR" dirty="0" err="1">
                <a:effectLst/>
              </a:rPr>
              <a:t>Majumder</a:t>
            </a:r>
            <a:r>
              <a:rPr lang="pt-BR" dirty="0">
                <a:effectLst/>
              </a:rPr>
              <a:t>, N., </a:t>
            </a:r>
            <a:r>
              <a:rPr lang="pt-BR" dirty="0" err="1">
                <a:effectLst/>
              </a:rPr>
              <a:t>Gelbukh</a:t>
            </a:r>
            <a:r>
              <a:rPr lang="pt-BR" dirty="0">
                <a:effectLst/>
              </a:rPr>
              <a:t>, A., &amp; </a:t>
            </a:r>
            <a:r>
              <a:rPr lang="pt-BR" dirty="0" err="1">
                <a:effectLst/>
              </a:rPr>
              <a:t>Cambria</a:t>
            </a:r>
            <a:r>
              <a:rPr lang="pt-BR" dirty="0">
                <a:effectLst/>
              </a:rPr>
              <a:t>, E. (2020). </a:t>
            </a:r>
            <a:r>
              <a:rPr lang="pt-BR" dirty="0" err="1">
                <a:effectLst/>
              </a:rPr>
              <a:t>Recent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Trends</a:t>
            </a:r>
            <a:r>
              <a:rPr lang="pt-BR" dirty="0">
                <a:effectLst/>
              </a:rPr>
              <a:t> in </a:t>
            </a:r>
            <a:r>
              <a:rPr lang="pt-BR" dirty="0" err="1">
                <a:effectLst/>
              </a:rPr>
              <a:t>Deep</a:t>
            </a:r>
            <a:r>
              <a:rPr lang="pt-BR" dirty="0">
                <a:effectLst/>
              </a:rPr>
              <a:t> Learning </a:t>
            </a:r>
            <a:r>
              <a:rPr lang="pt-BR" dirty="0" err="1">
                <a:effectLst/>
              </a:rPr>
              <a:t>Based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Personality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Detection</a:t>
            </a:r>
            <a:r>
              <a:rPr lang="pt-BR" dirty="0">
                <a:effectLst/>
              </a:rPr>
              <a:t>. </a:t>
            </a:r>
            <a:r>
              <a:rPr lang="pt-BR" i="1" dirty="0">
                <a:effectLst/>
              </a:rPr>
              <a:t>Artificial </a:t>
            </a:r>
            <a:r>
              <a:rPr lang="pt-BR" i="1" dirty="0" err="1">
                <a:effectLst/>
              </a:rPr>
              <a:t>Intelligence</a:t>
            </a:r>
            <a:r>
              <a:rPr lang="pt-BR" i="1" dirty="0">
                <a:effectLst/>
              </a:rPr>
              <a:t> Review</a:t>
            </a:r>
            <a:r>
              <a:rPr lang="pt-BR" dirty="0">
                <a:effectLst/>
              </a:rPr>
              <a:t>, </a:t>
            </a:r>
            <a:r>
              <a:rPr lang="pt-BR" i="1" dirty="0">
                <a:effectLst/>
              </a:rPr>
              <a:t>53</a:t>
            </a:r>
            <a:r>
              <a:rPr lang="pt-BR" dirty="0">
                <a:effectLst/>
              </a:rPr>
              <a:t>(4), 2313–2339. </a:t>
            </a:r>
            <a:r>
              <a:rPr lang="pt-BR" dirty="0">
                <a:effectLst/>
                <a:hlinkClick r:id="rId3"/>
              </a:rPr>
              <a:t>https://doi.org/10.1007/s10462-019-09770-z</a:t>
            </a:r>
            <a:endParaRPr lang="pt-BR" dirty="0">
              <a:effectLst/>
            </a:endParaRPr>
          </a:p>
          <a:p>
            <a:pPr marL="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 err="1">
                <a:effectLst/>
              </a:rPr>
              <a:t>Plank</a:t>
            </a:r>
            <a:r>
              <a:rPr lang="pt-BR" dirty="0">
                <a:effectLst/>
              </a:rPr>
              <a:t>, B., &amp; </a:t>
            </a:r>
            <a:r>
              <a:rPr lang="pt-BR" dirty="0" err="1">
                <a:effectLst/>
              </a:rPr>
              <a:t>Hovy</a:t>
            </a:r>
            <a:r>
              <a:rPr lang="pt-BR" dirty="0">
                <a:effectLst/>
              </a:rPr>
              <a:t>, D. (2015). </a:t>
            </a:r>
            <a:r>
              <a:rPr lang="pt-BR" dirty="0" err="1">
                <a:effectLst/>
              </a:rPr>
              <a:t>Personality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Traits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on</a:t>
            </a:r>
            <a:r>
              <a:rPr lang="pt-BR" dirty="0">
                <a:effectLst/>
              </a:rPr>
              <a:t> Twitter—</a:t>
            </a:r>
            <a:r>
              <a:rPr lang="pt-BR" dirty="0" err="1">
                <a:effectLst/>
              </a:rPr>
              <a:t>Or</a:t>
            </a:r>
            <a:r>
              <a:rPr lang="pt-BR" dirty="0">
                <a:effectLst/>
              </a:rPr>
              <a:t>—</a:t>
            </a:r>
            <a:r>
              <a:rPr lang="pt-BR" dirty="0" err="1">
                <a:effectLst/>
              </a:rPr>
              <a:t>How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to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Get</a:t>
            </a:r>
            <a:r>
              <a:rPr lang="pt-BR" dirty="0">
                <a:effectLst/>
              </a:rPr>
              <a:t> 1,500 </a:t>
            </a:r>
            <a:r>
              <a:rPr lang="pt-BR" dirty="0" err="1">
                <a:effectLst/>
              </a:rPr>
              <a:t>Personality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Tests</a:t>
            </a:r>
            <a:r>
              <a:rPr lang="pt-BR" dirty="0">
                <a:effectLst/>
              </a:rPr>
              <a:t> in a Week. </a:t>
            </a:r>
            <a:r>
              <a:rPr lang="pt-BR" i="1" dirty="0" err="1">
                <a:effectLst/>
              </a:rPr>
              <a:t>Proceedings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of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the</a:t>
            </a:r>
            <a:r>
              <a:rPr lang="pt-BR" i="1" dirty="0">
                <a:effectLst/>
              </a:rPr>
              <a:t> 6th Workshop </a:t>
            </a:r>
            <a:r>
              <a:rPr lang="pt-BR" i="1" dirty="0" err="1">
                <a:effectLst/>
              </a:rPr>
              <a:t>on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Computational</a:t>
            </a:r>
            <a:r>
              <a:rPr lang="pt-BR" i="1" dirty="0">
                <a:effectLst/>
              </a:rPr>
              <a:t> Approaches </a:t>
            </a:r>
            <a:r>
              <a:rPr lang="pt-BR" i="1" dirty="0" err="1">
                <a:effectLst/>
              </a:rPr>
              <a:t>to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Subjectivity</a:t>
            </a:r>
            <a:r>
              <a:rPr lang="pt-BR" i="1" dirty="0">
                <a:effectLst/>
              </a:rPr>
              <a:t>, </a:t>
            </a:r>
            <a:r>
              <a:rPr lang="pt-BR" i="1" dirty="0" err="1">
                <a:effectLst/>
              </a:rPr>
              <a:t>Sentiment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and</a:t>
            </a:r>
            <a:r>
              <a:rPr lang="pt-BR" i="1" dirty="0">
                <a:effectLst/>
              </a:rPr>
              <a:t> Social Media </a:t>
            </a:r>
            <a:r>
              <a:rPr lang="pt-BR" i="1" dirty="0" err="1">
                <a:effectLst/>
              </a:rPr>
              <a:t>Analysis</a:t>
            </a:r>
            <a:r>
              <a:rPr lang="pt-BR" dirty="0">
                <a:effectLst/>
              </a:rPr>
              <a:t>, 92–98. </a:t>
            </a:r>
            <a:r>
              <a:rPr lang="pt-BR" dirty="0">
                <a:effectLst/>
                <a:hlinkClick r:id="rId4"/>
              </a:rPr>
              <a:t>https://doi.org/10.18653/v1/W15-2913</a:t>
            </a:r>
            <a:endParaRPr lang="pt-BR" dirty="0">
              <a:effectLst/>
            </a:endParaRPr>
          </a:p>
          <a:p>
            <a:pPr marL="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>
                <a:effectLst/>
              </a:rPr>
              <a:t>Santos, W. R. dos, &amp; </a:t>
            </a:r>
            <a:r>
              <a:rPr lang="pt-BR" dirty="0" err="1">
                <a:effectLst/>
              </a:rPr>
              <a:t>Paraboni</a:t>
            </a:r>
            <a:r>
              <a:rPr lang="pt-BR" dirty="0">
                <a:effectLst/>
              </a:rPr>
              <a:t>, I. (2019). </a:t>
            </a:r>
            <a:r>
              <a:rPr lang="pt-BR" i="1" dirty="0" err="1">
                <a:effectLst/>
              </a:rPr>
              <a:t>Personality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facets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recognition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from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text</a:t>
            </a:r>
            <a:r>
              <a:rPr lang="pt-BR" dirty="0">
                <a:effectLst/>
              </a:rPr>
              <a:t> (arXiv:1810.02980). </a:t>
            </a:r>
            <a:r>
              <a:rPr lang="pt-BR" dirty="0" err="1">
                <a:effectLst/>
              </a:rPr>
              <a:t>arXiv</a:t>
            </a:r>
            <a:r>
              <a:rPr lang="pt-BR" dirty="0">
                <a:effectLst/>
              </a:rPr>
              <a:t>. </a:t>
            </a:r>
            <a:r>
              <a:rPr lang="pt-BR" dirty="0">
                <a:effectLst/>
                <a:hlinkClick r:id="rId5"/>
              </a:rPr>
              <a:t>https://doi.org/10.48550/arXiv.1810.02980</a:t>
            </a:r>
            <a:endParaRPr lang="pt-BR" dirty="0">
              <a:effectLst/>
            </a:endParaRPr>
          </a:p>
          <a:p>
            <a:pPr marL="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>
                <a:effectLst/>
              </a:rPr>
              <a:t>Soto, C. J., &amp; John, O. P. (2017). The </a:t>
            </a:r>
            <a:r>
              <a:rPr lang="pt-BR" dirty="0" err="1">
                <a:effectLst/>
              </a:rPr>
              <a:t>next</a:t>
            </a:r>
            <a:r>
              <a:rPr lang="pt-BR" dirty="0">
                <a:effectLst/>
              </a:rPr>
              <a:t> Big Five </a:t>
            </a:r>
            <a:r>
              <a:rPr lang="pt-BR" dirty="0" err="1">
                <a:effectLst/>
              </a:rPr>
              <a:t>Inventory</a:t>
            </a:r>
            <a:r>
              <a:rPr lang="pt-BR" dirty="0">
                <a:effectLst/>
              </a:rPr>
              <a:t> (BFI-2): </a:t>
            </a:r>
            <a:r>
              <a:rPr lang="pt-BR" dirty="0" err="1">
                <a:effectLst/>
              </a:rPr>
              <a:t>Developing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and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assessing</a:t>
            </a:r>
            <a:r>
              <a:rPr lang="pt-BR" dirty="0">
                <a:effectLst/>
              </a:rPr>
              <a:t> a </a:t>
            </a:r>
            <a:r>
              <a:rPr lang="pt-BR" dirty="0" err="1">
                <a:effectLst/>
              </a:rPr>
              <a:t>hierarchical</a:t>
            </a:r>
            <a:r>
              <a:rPr lang="pt-BR" dirty="0">
                <a:effectLst/>
              </a:rPr>
              <a:t> model </a:t>
            </a:r>
            <a:r>
              <a:rPr lang="pt-BR" dirty="0" err="1">
                <a:effectLst/>
              </a:rPr>
              <a:t>with</a:t>
            </a:r>
            <a:r>
              <a:rPr lang="pt-BR" dirty="0">
                <a:effectLst/>
              </a:rPr>
              <a:t> 15 </a:t>
            </a:r>
            <a:r>
              <a:rPr lang="pt-BR" dirty="0" err="1">
                <a:effectLst/>
              </a:rPr>
              <a:t>facets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to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enhance</a:t>
            </a:r>
            <a:r>
              <a:rPr lang="pt-BR" dirty="0">
                <a:effectLst/>
              </a:rPr>
              <a:t> bandwidth, </a:t>
            </a:r>
            <a:r>
              <a:rPr lang="pt-BR" dirty="0" err="1">
                <a:effectLst/>
              </a:rPr>
              <a:t>fidelity</a:t>
            </a:r>
            <a:r>
              <a:rPr lang="pt-BR" dirty="0">
                <a:effectLst/>
              </a:rPr>
              <a:t>, </a:t>
            </a:r>
            <a:r>
              <a:rPr lang="pt-BR" dirty="0" err="1">
                <a:effectLst/>
              </a:rPr>
              <a:t>and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predictive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power</a:t>
            </a:r>
            <a:r>
              <a:rPr lang="pt-BR" dirty="0">
                <a:effectLst/>
              </a:rPr>
              <a:t>. </a:t>
            </a:r>
            <a:r>
              <a:rPr lang="pt-BR" i="1" dirty="0" err="1">
                <a:effectLst/>
              </a:rPr>
              <a:t>Journal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of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Personality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and</a:t>
            </a:r>
            <a:r>
              <a:rPr lang="pt-BR" i="1" dirty="0">
                <a:effectLst/>
              </a:rPr>
              <a:t> Social </a:t>
            </a:r>
            <a:r>
              <a:rPr lang="pt-BR" i="1" dirty="0" err="1">
                <a:effectLst/>
              </a:rPr>
              <a:t>Psychology</a:t>
            </a:r>
            <a:r>
              <a:rPr lang="pt-BR" dirty="0">
                <a:effectLst/>
              </a:rPr>
              <a:t>, </a:t>
            </a:r>
            <a:r>
              <a:rPr lang="pt-BR" i="1" dirty="0">
                <a:effectLst/>
              </a:rPr>
              <a:t>113</a:t>
            </a:r>
            <a:r>
              <a:rPr lang="pt-BR" dirty="0">
                <a:effectLst/>
              </a:rPr>
              <a:t>(1), 117–143. </a:t>
            </a:r>
            <a:r>
              <a:rPr lang="pt-BR" dirty="0">
                <a:effectLst/>
                <a:hlinkClick r:id="rId6"/>
              </a:rPr>
              <a:t>https://doi.org/10.1037/pspp0000096</a:t>
            </a:r>
            <a:endParaRPr lang="pt-BR" dirty="0">
              <a:effectLst/>
            </a:endParaRPr>
          </a:p>
          <a:p>
            <a:pPr marL="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>
                <a:effectLst/>
              </a:rPr>
              <a:t>Stajner</a:t>
            </a:r>
            <a:r>
              <a:rPr lang="pt-BR" dirty="0">
                <a:effectLst/>
              </a:rPr>
              <a:t>, S., &amp; </a:t>
            </a:r>
            <a:r>
              <a:rPr lang="pt-BR" dirty="0" err="1">
                <a:effectLst/>
              </a:rPr>
              <a:t>Yenikent</a:t>
            </a:r>
            <a:r>
              <a:rPr lang="pt-BR" dirty="0">
                <a:effectLst/>
              </a:rPr>
              <a:t>, S. (2020). A </a:t>
            </a:r>
            <a:r>
              <a:rPr lang="pt-BR" dirty="0" err="1">
                <a:effectLst/>
              </a:rPr>
              <a:t>Survey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of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Automatic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Personality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Detection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from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Texts</a:t>
            </a:r>
            <a:r>
              <a:rPr lang="pt-BR" dirty="0">
                <a:effectLst/>
              </a:rPr>
              <a:t>. </a:t>
            </a:r>
            <a:r>
              <a:rPr lang="pt-BR" i="1" dirty="0" err="1">
                <a:effectLst/>
              </a:rPr>
              <a:t>Proceedings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of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the</a:t>
            </a:r>
            <a:r>
              <a:rPr lang="pt-BR" i="1" dirty="0">
                <a:effectLst/>
              </a:rPr>
              <a:t> 28th </a:t>
            </a:r>
            <a:r>
              <a:rPr lang="pt-BR" i="1" dirty="0" err="1">
                <a:effectLst/>
              </a:rPr>
              <a:t>International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Conference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on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Computational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Linguistics</a:t>
            </a:r>
            <a:r>
              <a:rPr lang="pt-BR" dirty="0">
                <a:effectLst/>
              </a:rPr>
              <a:t>, 6284–6295. </a:t>
            </a:r>
            <a:r>
              <a:rPr lang="pt-BR" dirty="0">
                <a:effectLst/>
                <a:hlinkClick r:id="rId7"/>
              </a:rPr>
              <a:t>https://doi.org/10.18653/v1/2020.coling-main.553</a:t>
            </a:r>
            <a:endParaRPr lang="pt-BR" dirty="0">
              <a:effectLst/>
            </a:endParaRPr>
          </a:p>
          <a:p>
            <a:endParaRPr lang="pt-BR" dirty="0">
              <a:effectLst/>
            </a:endParaRPr>
          </a:p>
          <a:p>
            <a:endParaRPr lang="pt-BR" dirty="0">
              <a:effectLst/>
            </a:endParaRPr>
          </a:p>
          <a:p>
            <a:endParaRPr lang="pt-BR" dirty="0">
              <a:effectLst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429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64000" y="89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Aplicando o princípio de busca para avaliação da personalidade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877400" y="833375"/>
            <a:ext cx="4007100" cy="4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</a:t>
            </a:r>
            <a:r>
              <a:rPr lang="pt-BR">
                <a:solidFill>
                  <a:srgbClr val="6FA8DC"/>
                </a:solidFill>
              </a:rPr>
              <a:t>afirmações/itens</a:t>
            </a:r>
            <a:r>
              <a:rPr lang="pt-BR"/>
              <a:t> de um teste são como </a:t>
            </a:r>
            <a:r>
              <a:rPr lang="pt-BR" u="sng"/>
              <a:t>perguntas/query</a:t>
            </a:r>
            <a:endParaRPr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 </a:t>
            </a:r>
            <a:r>
              <a:rPr lang="pt-BR">
                <a:solidFill>
                  <a:srgbClr val="CC0000"/>
                </a:solidFill>
              </a:rPr>
              <a:t>história de vida</a:t>
            </a:r>
            <a:r>
              <a:rPr lang="pt-BR"/>
              <a:t> armazenada na memória de longo prazo são as </a:t>
            </a:r>
            <a:r>
              <a:rPr lang="pt-BR" u="sng"/>
              <a:t>passagens</a:t>
            </a:r>
            <a:r>
              <a:rPr lang="pt-BR"/>
              <a:t> de um documento amplo que representa a autobiografia completa e viva da pessoa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 resposta é o </a:t>
            </a:r>
            <a:r>
              <a:rPr lang="pt-BR" u="sng">
                <a:solidFill>
                  <a:srgbClr val="6AA84F"/>
                </a:solidFill>
              </a:rPr>
              <a:t>escore </a:t>
            </a:r>
            <a:r>
              <a:rPr lang="pt-BR">
                <a:solidFill>
                  <a:srgbClr val="6AA84F"/>
                </a:solidFill>
              </a:rPr>
              <a:t>de relevância</a:t>
            </a:r>
            <a:r>
              <a:rPr lang="pt-BR"/>
              <a:t> da query para descrever as passagens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 </a:t>
            </a:r>
            <a:r>
              <a:rPr lang="pt-BR">
                <a:solidFill>
                  <a:srgbClr val="EA9999"/>
                </a:solidFill>
              </a:rPr>
              <a:t>medida</a:t>
            </a:r>
            <a:r>
              <a:rPr lang="pt-BR"/>
              <a:t> da personalidade é uma </a:t>
            </a:r>
            <a:r>
              <a:rPr lang="pt-BR" u="sng"/>
              <a:t>agregação</a:t>
            </a:r>
            <a:r>
              <a:rPr lang="pt-BR"/>
              <a:t> desses escores de relevância por categoria das queries (extroversão, abertura, etc)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 idéia central desse trabalho é usar os textos (comportamentos diretos) produzidos da pessoa como passagens ! E evitar o bottleneck/gargalo da memória e recursos cognitivos do sujeito como observador de si mesmo (de sua memória) para ter as passagens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Mais perguntas da pesquisa: Será que os textos produzidos espontaneamente serão boas amostras da personalidade de uma pessoa? Qual o tamanho desse texto para se ter uma visão compreensiva da personalidade ? Quais tipos de textos serão mais informativos?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25" y="1023600"/>
            <a:ext cx="4615148" cy="309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5406" y="3136131"/>
            <a:ext cx="793200" cy="7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Método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346725" y="384925"/>
            <a:ext cx="40761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Query: Base de itens: 415 itens de 3 testes de personalidade em português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00" y="1152475"/>
            <a:ext cx="3574800" cy="269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2500" y="1715175"/>
            <a:ext cx="5001175" cy="239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2935125" y="0"/>
            <a:ext cx="52179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Documentos: Base de posts: posts de 1082 pessoas divididos em chunks de 250 tokens. Isso resultou 11537 posts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00" y="1152475"/>
            <a:ext cx="3574800" cy="269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8586" y="1152475"/>
            <a:ext cx="4203606" cy="217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136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72200" y="768700"/>
            <a:ext cx="8350500" cy="10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415 (de 0 a 14 tokens) </a:t>
            </a:r>
            <a:r>
              <a:rPr lang="pt-BR" dirty="0" err="1"/>
              <a:t>X</a:t>
            </a:r>
            <a:r>
              <a:rPr lang="pt-BR" dirty="0"/>
              <a:t> 11537 (até 512 tokens) = 4.787.855 interações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dirty="0"/>
              <a:t>Codifiquei os itens e os tokens usando os </a:t>
            </a:r>
            <a:r>
              <a:rPr lang="pt-BR" dirty="0" err="1"/>
              <a:t>embeddings</a:t>
            </a:r>
            <a:r>
              <a:rPr lang="pt-BR" dirty="0"/>
              <a:t> do </a:t>
            </a:r>
            <a:r>
              <a:rPr lang="pt-BR" dirty="0" err="1"/>
              <a:t>BERTimbau</a:t>
            </a:r>
            <a:r>
              <a:rPr lang="pt-BR" dirty="0"/>
              <a:t> base dos </a:t>
            </a:r>
            <a:r>
              <a:rPr lang="pt-BR" dirty="0" err="1"/>
              <a:t>layers</a:t>
            </a:r>
            <a:r>
              <a:rPr lang="pt-BR" dirty="0"/>
              <a:t> 6, 9, 11 e 12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421300" y="1714975"/>
            <a:ext cx="7992499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{</a:t>
            </a:r>
            <a:r>
              <a:rPr lang="pt-BR" dirty="0" err="1"/>
              <a:t>layer</a:t>
            </a:r>
            <a:r>
              <a:rPr lang="pt-BR" dirty="0"/>
              <a:t>: exemplos </a:t>
            </a:r>
            <a:r>
              <a:rPr lang="pt-BR" dirty="0" err="1"/>
              <a:t>X</a:t>
            </a:r>
            <a:r>
              <a:rPr lang="pt-BR" dirty="0"/>
              <a:t> tokens </a:t>
            </a:r>
            <a:r>
              <a:rPr lang="pt-BR" dirty="0" err="1"/>
              <a:t>X</a:t>
            </a:r>
            <a:r>
              <a:rPr lang="pt-BR" dirty="0"/>
              <a:t> </a:t>
            </a:r>
            <a:r>
              <a:rPr lang="pt-BR" dirty="0" err="1"/>
              <a:t>embedding</a:t>
            </a:r>
            <a:r>
              <a:rPr lang="pt-BR" dirty="0"/>
              <a:t> </a:t>
            </a:r>
            <a:r>
              <a:rPr lang="pt-BR" dirty="0" err="1"/>
              <a:t>dim</a:t>
            </a:r>
            <a:r>
              <a:rPr lang="pt-BR" dirty="0"/>
              <a:t>}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2176400" y="1626150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2176400" y="1854750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2176400" y="2083350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2176400" y="2311950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2176400" y="2540550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2176400" y="2769150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2176400" y="2997750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2176400" y="3226350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5257875" y="1359475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5257875" y="1588075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5257875" y="1816675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5257875" y="2045275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5257875" y="2919525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5257875" y="3148125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5257875" y="3376725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5257875" y="3605325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5522025" y="2421450"/>
            <a:ext cx="45300" cy="453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5522025" y="2520925"/>
            <a:ext cx="45300" cy="453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5522025" y="2620400"/>
            <a:ext cx="45300" cy="453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0" name="Google Shape;120;p19"/>
          <p:cNvCxnSpPr>
            <a:endCxn id="109" idx="1"/>
          </p:cNvCxnSpPr>
          <p:nvPr/>
        </p:nvCxnSpPr>
        <p:spPr>
          <a:xfrm rot="10800000" flipH="1">
            <a:off x="2749875" y="1445425"/>
            <a:ext cx="2508000" cy="26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" name="Google Shape;121;p19"/>
          <p:cNvCxnSpPr>
            <a:endCxn id="110" idx="1"/>
          </p:cNvCxnSpPr>
          <p:nvPr/>
        </p:nvCxnSpPr>
        <p:spPr>
          <a:xfrm rot="10800000" flipH="1">
            <a:off x="2749875" y="1674025"/>
            <a:ext cx="2508000" cy="3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Google Shape;122;p19"/>
          <p:cNvCxnSpPr>
            <a:stCxn id="101" idx="3"/>
            <a:endCxn id="111" idx="1"/>
          </p:cNvCxnSpPr>
          <p:nvPr/>
        </p:nvCxnSpPr>
        <p:spPr>
          <a:xfrm>
            <a:off x="2750000" y="1712100"/>
            <a:ext cx="2508000" cy="19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" name="Google Shape;123;p19"/>
          <p:cNvCxnSpPr>
            <a:stCxn id="101" idx="3"/>
            <a:endCxn id="112" idx="1"/>
          </p:cNvCxnSpPr>
          <p:nvPr/>
        </p:nvCxnSpPr>
        <p:spPr>
          <a:xfrm>
            <a:off x="2750000" y="1712100"/>
            <a:ext cx="2508000" cy="41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" name="Google Shape;124;p19"/>
          <p:cNvCxnSpPr>
            <a:stCxn id="101" idx="3"/>
            <a:endCxn id="113" idx="1"/>
          </p:cNvCxnSpPr>
          <p:nvPr/>
        </p:nvCxnSpPr>
        <p:spPr>
          <a:xfrm>
            <a:off x="2750000" y="1712100"/>
            <a:ext cx="2508000" cy="129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Google Shape;125;p19"/>
          <p:cNvCxnSpPr>
            <a:stCxn id="101" idx="3"/>
            <a:endCxn id="114" idx="1"/>
          </p:cNvCxnSpPr>
          <p:nvPr/>
        </p:nvCxnSpPr>
        <p:spPr>
          <a:xfrm>
            <a:off x="2750000" y="1712100"/>
            <a:ext cx="2508000" cy="15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p19"/>
          <p:cNvCxnSpPr>
            <a:stCxn id="101" idx="3"/>
            <a:endCxn id="115" idx="1"/>
          </p:cNvCxnSpPr>
          <p:nvPr/>
        </p:nvCxnSpPr>
        <p:spPr>
          <a:xfrm>
            <a:off x="2750000" y="1712100"/>
            <a:ext cx="2508000" cy="175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27;p19"/>
          <p:cNvCxnSpPr>
            <a:stCxn id="101" idx="3"/>
            <a:endCxn id="116" idx="1"/>
          </p:cNvCxnSpPr>
          <p:nvPr/>
        </p:nvCxnSpPr>
        <p:spPr>
          <a:xfrm>
            <a:off x="2750000" y="1712100"/>
            <a:ext cx="2508000" cy="197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" name="Google Shape;128;p19"/>
          <p:cNvSpPr txBox="1"/>
          <p:nvPr/>
        </p:nvSpPr>
        <p:spPr>
          <a:xfrm>
            <a:off x="1664700" y="1093625"/>
            <a:ext cx="188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item 1: 8 tokens </a:t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5218150" y="902575"/>
            <a:ext cx="192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posts: 512 tokens  </a:t>
            </a:r>
            <a:endParaRPr/>
          </a:p>
        </p:txBody>
      </p:sp>
      <p:cxnSp>
        <p:nvCxnSpPr>
          <p:cNvPr id="130" name="Google Shape;130;p19"/>
          <p:cNvCxnSpPr/>
          <p:nvPr/>
        </p:nvCxnSpPr>
        <p:spPr>
          <a:xfrm rot="10800000">
            <a:off x="2383825" y="3443475"/>
            <a:ext cx="70500" cy="7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131" name="Google Shape;131;p19"/>
          <p:cNvSpPr txBox="1"/>
          <p:nvPr/>
        </p:nvSpPr>
        <p:spPr>
          <a:xfrm>
            <a:off x="1594125" y="4074375"/>
            <a:ext cx="254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BERT embeddings (768)</a:t>
            </a:r>
            <a:endParaRPr/>
          </a:p>
        </p:txBody>
      </p:sp>
      <p:cxnSp>
        <p:nvCxnSpPr>
          <p:cNvPr id="132" name="Google Shape;132;p19"/>
          <p:cNvCxnSpPr/>
          <p:nvPr/>
        </p:nvCxnSpPr>
        <p:spPr>
          <a:xfrm rot="10800000" flipH="1">
            <a:off x="2463150" y="3783250"/>
            <a:ext cx="2779200" cy="35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p19"/>
          <p:cNvCxnSpPr/>
          <p:nvPr/>
        </p:nvCxnSpPr>
        <p:spPr>
          <a:xfrm>
            <a:off x="3883550" y="1026725"/>
            <a:ext cx="185100" cy="534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134" name="Google Shape;134;p19"/>
          <p:cNvSpPr txBox="1"/>
          <p:nvPr/>
        </p:nvSpPr>
        <p:spPr>
          <a:xfrm>
            <a:off x="3464475" y="668925"/>
            <a:ext cx="125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cosim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/>
          <p:nvPr/>
        </p:nvSpPr>
        <p:spPr>
          <a:xfrm>
            <a:off x="2176400" y="1626150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2176400" y="1854750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2176400" y="2083350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2176400" y="2311950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2176400" y="2540550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2176400" y="2769150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2176400" y="2997750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2176400" y="3226350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5257875" y="1359475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5257875" y="1588075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5257875" y="1816675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5257875" y="2045275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5257875" y="2919525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5257875" y="3148125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5257875" y="3376725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5257875" y="3605325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5522025" y="2421450"/>
            <a:ext cx="45300" cy="453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5522025" y="2520925"/>
            <a:ext cx="45300" cy="453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5522025" y="2620400"/>
            <a:ext cx="45300" cy="453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8" name="Google Shape;158;p20"/>
          <p:cNvCxnSpPr>
            <a:endCxn id="147" idx="1"/>
          </p:cNvCxnSpPr>
          <p:nvPr/>
        </p:nvCxnSpPr>
        <p:spPr>
          <a:xfrm rot="10800000" flipH="1">
            <a:off x="2749875" y="1445425"/>
            <a:ext cx="2508000" cy="2667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" name="Google Shape;159;p20"/>
          <p:cNvCxnSpPr>
            <a:endCxn id="148" idx="1"/>
          </p:cNvCxnSpPr>
          <p:nvPr/>
        </p:nvCxnSpPr>
        <p:spPr>
          <a:xfrm rot="10800000" flipH="1">
            <a:off x="2749875" y="1674025"/>
            <a:ext cx="2508000" cy="3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" name="Google Shape;160;p20"/>
          <p:cNvCxnSpPr>
            <a:stCxn id="139" idx="3"/>
            <a:endCxn id="149" idx="1"/>
          </p:cNvCxnSpPr>
          <p:nvPr/>
        </p:nvCxnSpPr>
        <p:spPr>
          <a:xfrm>
            <a:off x="2750000" y="1712100"/>
            <a:ext cx="2508000" cy="19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" name="Google Shape;161;p20"/>
          <p:cNvCxnSpPr>
            <a:stCxn id="139" idx="3"/>
            <a:endCxn id="150" idx="1"/>
          </p:cNvCxnSpPr>
          <p:nvPr/>
        </p:nvCxnSpPr>
        <p:spPr>
          <a:xfrm>
            <a:off x="2750000" y="1712100"/>
            <a:ext cx="2508000" cy="4191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" name="Google Shape;162;p20"/>
          <p:cNvCxnSpPr>
            <a:stCxn id="139" idx="3"/>
            <a:endCxn id="151" idx="1"/>
          </p:cNvCxnSpPr>
          <p:nvPr/>
        </p:nvCxnSpPr>
        <p:spPr>
          <a:xfrm>
            <a:off x="2750000" y="1712100"/>
            <a:ext cx="2508000" cy="129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" name="Google Shape;163;p20"/>
          <p:cNvCxnSpPr>
            <a:stCxn id="139" idx="3"/>
            <a:endCxn id="152" idx="1"/>
          </p:cNvCxnSpPr>
          <p:nvPr/>
        </p:nvCxnSpPr>
        <p:spPr>
          <a:xfrm>
            <a:off x="2750000" y="1712100"/>
            <a:ext cx="2508000" cy="1521900"/>
          </a:xfrm>
          <a:prstGeom prst="straightConnector1">
            <a:avLst/>
          </a:prstGeom>
          <a:noFill/>
          <a:ln w="9525" cap="flat" cmpd="sng">
            <a:solidFill>
              <a:srgbClr val="6FA8DC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" name="Google Shape;164;p20"/>
          <p:cNvCxnSpPr>
            <a:stCxn id="139" idx="3"/>
            <a:endCxn id="153" idx="1"/>
          </p:cNvCxnSpPr>
          <p:nvPr/>
        </p:nvCxnSpPr>
        <p:spPr>
          <a:xfrm>
            <a:off x="2750000" y="1712100"/>
            <a:ext cx="2508000" cy="1750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" name="Google Shape;165;p20"/>
          <p:cNvCxnSpPr>
            <a:stCxn id="139" idx="3"/>
            <a:endCxn id="154" idx="1"/>
          </p:cNvCxnSpPr>
          <p:nvPr/>
        </p:nvCxnSpPr>
        <p:spPr>
          <a:xfrm>
            <a:off x="2750000" y="1712100"/>
            <a:ext cx="2508000" cy="19791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6" name="Google Shape;166;p20"/>
          <p:cNvSpPr txBox="1"/>
          <p:nvPr/>
        </p:nvSpPr>
        <p:spPr>
          <a:xfrm>
            <a:off x="1664700" y="1093625"/>
            <a:ext cx="188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item 1: 8 tokens </a:t>
            </a:r>
            <a:endParaRPr/>
          </a:p>
        </p:txBody>
      </p:sp>
      <p:sp>
        <p:nvSpPr>
          <p:cNvPr id="167" name="Google Shape;167;p20"/>
          <p:cNvSpPr txBox="1"/>
          <p:nvPr/>
        </p:nvSpPr>
        <p:spPr>
          <a:xfrm>
            <a:off x="5218150" y="902575"/>
            <a:ext cx="192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posts: 512 tokens  </a:t>
            </a:r>
            <a:endParaRPr/>
          </a:p>
        </p:txBody>
      </p:sp>
      <p:cxnSp>
        <p:nvCxnSpPr>
          <p:cNvPr id="168" name="Google Shape;168;p20"/>
          <p:cNvCxnSpPr/>
          <p:nvPr/>
        </p:nvCxnSpPr>
        <p:spPr>
          <a:xfrm rot="10800000">
            <a:off x="2383825" y="3443475"/>
            <a:ext cx="70500" cy="7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169" name="Google Shape;169;p20"/>
          <p:cNvSpPr txBox="1"/>
          <p:nvPr/>
        </p:nvSpPr>
        <p:spPr>
          <a:xfrm>
            <a:off x="1594125" y="4074375"/>
            <a:ext cx="254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BERT embeddings (768)</a:t>
            </a:r>
            <a:endParaRPr/>
          </a:p>
        </p:txBody>
      </p:sp>
      <p:cxnSp>
        <p:nvCxnSpPr>
          <p:cNvPr id="170" name="Google Shape;170;p20"/>
          <p:cNvCxnSpPr/>
          <p:nvPr/>
        </p:nvCxnSpPr>
        <p:spPr>
          <a:xfrm rot="10800000" flipH="1">
            <a:off x="2463150" y="3783250"/>
            <a:ext cx="2779200" cy="35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171" name="Google Shape;171;p20"/>
          <p:cNvCxnSpPr/>
          <p:nvPr/>
        </p:nvCxnSpPr>
        <p:spPr>
          <a:xfrm>
            <a:off x="3883550" y="1026725"/>
            <a:ext cx="185100" cy="5340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172" name="Google Shape;172;p20"/>
          <p:cNvSpPr txBox="1"/>
          <p:nvPr/>
        </p:nvSpPr>
        <p:spPr>
          <a:xfrm>
            <a:off x="3464475" y="668925"/>
            <a:ext cx="125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</a:rPr>
              <a:t>top5 cosim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4C8AC-8C51-FEDA-450F-43D8B154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Scoring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8334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AA6891F-3141-CBAA-EBB9-BBCB2DEB2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592" y="1009858"/>
            <a:ext cx="7772400" cy="3123784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13BB479B-FD36-6258-A351-6EF9E80C0A97}"/>
              </a:ext>
            </a:extLst>
          </p:cNvPr>
          <p:cNvCxnSpPr>
            <a:cxnSpLocks/>
          </p:cNvCxnSpPr>
          <p:nvPr/>
        </p:nvCxnSpPr>
        <p:spPr>
          <a:xfrm>
            <a:off x="4047213" y="540689"/>
            <a:ext cx="0" cy="31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2319602E-BCA5-5025-D469-27783BD5C5D9}"/>
              </a:ext>
            </a:extLst>
          </p:cNvPr>
          <p:cNvSpPr txBox="1"/>
          <p:nvPr/>
        </p:nvSpPr>
        <p:spPr>
          <a:xfrm>
            <a:off x="3562185" y="232912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Top 5 </a:t>
            </a:r>
            <a:r>
              <a:rPr lang="pt-BR" dirty="0" err="1"/>
              <a:t>cosim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09026C3-692A-DCA1-861A-90EC248FB88A}"/>
              </a:ext>
            </a:extLst>
          </p:cNvPr>
          <p:cNvSpPr txBox="1"/>
          <p:nvPr/>
        </p:nvSpPr>
        <p:spPr>
          <a:xfrm rot="16200000">
            <a:off x="-423639" y="2417861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Tokens dos itens 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1BA97E31-883D-9E67-3066-A18CC2A872E3}"/>
              </a:ext>
            </a:extLst>
          </p:cNvPr>
          <p:cNvCxnSpPr>
            <a:cxnSpLocks/>
            <a:stCxn id="10" idx="2"/>
          </p:cNvCxnSpPr>
          <p:nvPr/>
        </p:nvCxnSpPr>
        <p:spPr>
          <a:xfrm flipV="1">
            <a:off x="523897" y="2571749"/>
            <a:ext cx="2632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2215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718</Words>
  <Application>Microsoft Macintosh PowerPoint</Application>
  <PresentationFormat>Apresentação na tela (16:9)</PresentationFormat>
  <Paragraphs>52</Paragraphs>
  <Slides>16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Avaliação da Personalidade (Big Five) a partir de posts no facebook usando ColB5ERT</vt:lpstr>
      <vt:lpstr>Aplicando o princípio de busca para avaliação da personalidade</vt:lpstr>
      <vt:lpstr>Método</vt:lpstr>
      <vt:lpstr>Método</vt:lpstr>
      <vt:lpstr>Método</vt:lpstr>
      <vt:lpstr>Apresentação do PowerPoint</vt:lpstr>
      <vt:lpstr>Apresentação do PowerPoint</vt:lpstr>
      <vt:lpstr>Scoring</vt:lpstr>
      <vt:lpstr>Apresentação do PowerPoint</vt:lpstr>
      <vt:lpstr>Apresentação do PowerPoint</vt:lpstr>
      <vt:lpstr>Apresentação do PowerPoint</vt:lpstr>
      <vt:lpstr>Resultados para o layer 6</vt:lpstr>
      <vt:lpstr>Apresentação do PowerPoint</vt:lpstr>
      <vt:lpstr>Dados e códigos</vt:lpstr>
      <vt:lpstr>Cronograma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Avaliação da Personalidade (Big Five) a partir de posts no facebook usando ColB5ERT</dc:title>
  <cp:lastModifiedBy>Ricardo Primi</cp:lastModifiedBy>
  <cp:revision>6</cp:revision>
  <dcterms:modified xsi:type="dcterms:W3CDTF">2023-06-22T05:07:47Z</dcterms:modified>
</cp:coreProperties>
</file>