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0"/>
  </p:notesMasterIdLst>
  <p:sldIdLst>
    <p:sldId id="281" r:id="rId2"/>
    <p:sldId id="265" r:id="rId3"/>
    <p:sldId id="266" r:id="rId4"/>
    <p:sldId id="279" r:id="rId5"/>
    <p:sldId id="278" r:id="rId6"/>
    <p:sldId id="277" r:id="rId7"/>
    <p:sldId id="269" r:id="rId8"/>
    <p:sldId id="267" r:id="rId9"/>
    <p:sldId id="270" r:id="rId10"/>
    <p:sldId id="268" r:id="rId11"/>
    <p:sldId id="276" r:id="rId12"/>
    <p:sldId id="280" r:id="rId13"/>
    <p:sldId id="271" r:id="rId14"/>
    <p:sldId id="282" r:id="rId15"/>
    <p:sldId id="284" r:id="rId16"/>
    <p:sldId id="285" r:id="rId17"/>
    <p:sldId id="286" r:id="rId18"/>
    <p:sldId id="283" r:id="rId1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8A0F90-7513-43BF-AC60-9EF4ACBF54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B23C8-3BA8-A477-1CFE-395E801A8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C52C90-ADF6-6D43-8039-F258C3BB7D3C}" type="datetime1">
              <a:rPr lang="pt-BR" altLang="pt-BR"/>
              <a:pPr>
                <a:defRPr/>
              </a:pPr>
              <a:t>07/11/2022</a:t>
            </a:fld>
            <a:endParaRPr lang="pt-BR" altLang="pt-B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886E451-50B0-496A-E3CB-EDD1397D7F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4AD21D8-2D89-6FA2-9D51-1441C84B0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altLang="pt-BR" noProof="0"/>
              <a:t>Click to edit Master text styles</a:t>
            </a:r>
          </a:p>
          <a:p>
            <a:pPr lvl="1"/>
            <a:r>
              <a:rPr lang="pt-BR" altLang="pt-BR" noProof="0"/>
              <a:t>Second level</a:t>
            </a:r>
          </a:p>
          <a:p>
            <a:pPr lvl="2"/>
            <a:r>
              <a:rPr lang="pt-BR" altLang="pt-BR" noProof="0"/>
              <a:t>Third level</a:t>
            </a:r>
          </a:p>
          <a:p>
            <a:pPr lvl="3"/>
            <a:r>
              <a:rPr lang="pt-BR" altLang="pt-BR" noProof="0"/>
              <a:t>Fourth level</a:t>
            </a:r>
          </a:p>
          <a:p>
            <a:pPr lvl="4"/>
            <a:r>
              <a:rPr lang="pt-BR" altLang="pt-BR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CBC03-8A93-53DC-24B2-5DF0945ED5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51B8-2088-63DB-EACF-8B39155EA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FB4C22-A768-EB49-93AF-34BA556855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ＭＳ Ｐゴシック" pitchFamily="-10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ço Reservado para Imagem de Slide 1">
            <a:extLst>
              <a:ext uri="{FF2B5EF4-FFF2-40B4-BE49-F238E27FC236}">
                <a16:creationId xmlns:a16="http://schemas.microsoft.com/office/drawing/2014/main" id="{992A441B-6767-86D3-F0E6-43DDD03816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Espaço Reservado para Anotações 2">
            <a:extLst>
              <a:ext uri="{FF2B5EF4-FFF2-40B4-BE49-F238E27FC236}">
                <a16:creationId xmlns:a16="http://schemas.microsoft.com/office/drawing/2014/main" id="{DEB0910A-3EF9-A474-521F-CD75B6D762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18435" name="Espaço Reservado para Número de Slide 3">
            <a:extLst>
              <a:ext uri="{FF2B5EF4-FFF2-40B4-BE49-F238E27FC236}">
                <a16:creationId xmlns:a16="http://schemas.microsoft.com/office/drawing/2014/main" id="{A71D11C0-68BB-BBF6-28D1-CA130C82E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490CA6-4C7F-AD4A-AAAC-AE97F6A7E260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ço Reservado para Imagem de Slide 1">
            <a:extLst>
              <a:ext uri="{FF2B5EF4-FFF2-40B4-BE49-F238E27FC236}">
                <a16:creationId xmlns:a16="http://schemas.microsoft.com/office/drawing/2014/main" id="{A450DB41-4B52-AE9C-55C5-5EABC26D7C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Espaço Reservado para Anotações 2">
            <a:extLst>
              <a:ext uri="{FF2B5EF4-FFF2-40B4-BE49-F238E27FC236}">
                <a16:creationId xmlns:a16="http://schemas.microsoft.com/office/drawing/2014/main" id="{CC1B3AA0-9F9A-EE03-E6F1-3A664326CD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20483" name="Espaço Reservado para Número de Slide 3">
            <a:extLst>
              <a:ext uri="{FF2B5EF4-FFF2-40B4-BE49-F238E27FC236}">
                <a16:creationId xmlns:a16="http://schemas.microsoft.com/office/drawing/2014/main" id="{F1F366DC-1987-24B2-900C-D8BF8D7AA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3C2CDD-A0E5-484D-942C-2BD00199BEE0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ço Reservado para Imagem de Slide 1">
            <a:extLst>
              <a:ext uri="{FF2B5EF4-FFF2-40B4-BE49-F238E27FC236}">
                <a16:creationId xmlns:a16="http://schemas.microsoft.com/office/drawing/2014/main" id="{FD692CFC-0A0B-9F6F-A0AC-64060D358F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Espaço Reservado para Anotações 2">
            <a:extLst>
              <a:ext uri="{FF2B5EF4-FFF2-40B4-BE49-F238E27FC236}">
                <a16:creationId xmlns:a16="http://schemas.microsoft.com/office/drawing/2014/main" id="{3FAE69CC-026A-99EA-AA60-176BB17556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>
              <a:ea typeface="ＭＳ Ｐゴシック" panose="020B0600070205080204" pitchFamily="34" charset="-128"/>
            </a:endParaRPr>
          </a:p>
        </p:txBody>
      </p:sp>
      <p:sp>
        <p:nvSpPr>
          <p:cNvPr id="22531" name="Espaço Reservado para Número de Slide 3">
            <a:extLst>
              <a:ext uri="{FF2B5EF4-FFF2-40B4-BE49-F238E27FC236}">
                <a16:creationId xmlns:a16="http://schemas.microsoft.com/office/drawing/2014/main" id="{0A59532E-13DE-9C80-7CBE-350762F31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D418E4-60D1-C346-86C0-A89A9301B14A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1E2C-EE3E-19AB-4205-19713A2B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A601-0433-D737-2594-6AF2B488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52CB-A435-3B6C-DF0C-2AE3CE9C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0C6CF-1AF9-464A-B447-746B96118E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3698589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F4D3-0DF0-4F89-7CAD-ADA6608E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0E72-29A7-F3D5-9A27-B15BE321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C140-720C-B384-F934-257162D8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178CF-CD5C-2344-A826-129F24F7CA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4405969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96DC-6937-547C-E366-6A1A0E41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F5DE-BFB7-AD49-B26C-733F07D4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EEED-9078-7A81-17DD-F7C86CEB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2A97C-826A-004A-875C-B7BA9DAD8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382570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2931-9A02-E311-B88B-BA9313E8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5699-748E-7CE2-1B8A-4F2208E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65EF-649D-F532-98B9-7A4AE9B6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07AFE-D41D-3242-BE1C-074290FA569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286312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50D5-7E89-8D1C-A2AF-E4B99E40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58B2-71AF-2E29-FE1D-D8D0B6CC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C2DE-967B-E96F-AB99-285650AC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C923F-1275-7A4C-84C8-414BCDD9FA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662500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EFE165-CFC7-C678-A938-4EFB3C2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20246B-4B01-7E5D-8BFC-2A05A19E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62A62A-5CFC-6067-53FD-F00AC85B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35055-896B-894F-B10E-75C2C31777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42093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F332EA5-3B7D-0FDB-5FC2-755338D0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4326E8-5637-5232-3099-544FFA21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FEA40D-2A72-BC5B-CBEC-BDBE79AA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DDC38-F925-C443-8BF0-43F99E19E2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44949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74A3272-0279-D9A5-55B0-2A41F75D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F3EF54-3F1B-3908-B2F8-D8FB025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A8B6C0-7071-6D01-F41B-1AC2DFF0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AE480-E23F-2D40-ACAC-87B5558166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24508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B4D0B5-57F9-FE19-4BEC-8CEAFEFB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FB027E-3E61-1A94-5B70-C8C8EFDC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AF974B-26A5-ADFA-C174-D3BB9327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333D-307B-C345-B075-18F9EB33F0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81162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4CEF9D-2E0D-53B6-C016-FB5F31FD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1E7F74-14B7-4F60-56A1-75C5238D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BEB62C-F5CF-8C73-AB72-D43CD214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AE8EA-DB9F-C248-8D1E-33621A66CBB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8102886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DB22B7-2820-B910-5C82-380A2580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F70094-DAF6-E0A5-FB34-A39FF4D8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13410C-BE42-C1D0-F6B1-FCE92063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1F0AA-7F93-984B-8616-A82A1A6D80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879744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25C69BE-E290-ED84-A3F8-E34D3CD577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6C6960D-18B5-8A3C-6C67-1A82A286C7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0D8E-39F8-3B62-3B0D-163234A78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FEB-EAFC-F573-191B-FC9F27926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1367-FC6C-DDA9-309E-4FDDC615B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CC4C72-3D87-B44D-83BD-152FC957536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>
    <p:fade thruBlk="1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ape.com.b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FE4197F3-19D3-1667-AD7C-AA0360BFBAFC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381000" y="1219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pt-BR">
                <a:ea typeface="ＭＳ Ｐゴシック" panose="020B0600070205080204" pitchFamily="34" charset="-128"/>
              </a:rPr>
              <a:t>Correlação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B749B5C-8575-7E01-A419-EA7D19A7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3535363"/>
            <a:ext cx="7358062" cy="15271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sz="3000">
                <a:ea typeface="ＭＳ Ｐゴシック" panose="020B0600070205080204" pitchFamily="34" charset="-128"/>
              </a:rPr>
              <a:t>Dr. Ricardo Primi</a:t>
            </a:r>
          </a:p>
          <a:p>
            <a:pPr marL="0" indent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sz="3000">
                <a:ea typeface="ＭＳ Ｐゴシック" panose="020B0600070205080204" pitchFamily="34" charset="-128"/>
              </a:rPr>
              <a:t>Universidade São Francisco</a:t>
            </a:r>
          </a:p>
          <a:p>
            <a:pPr marL="0" indent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sz="3000" u="sng">
                <a:ea typeface="ＭＳ Ｐゴシック" panose="020B0600070205080204" pitchFamily="34" charset="-128"/>
                <a:hlinkClick r:id="rId2"/>
              </a:rPr>
              <a:t>www.labape.com.br</a:t>
            </a:r>
            <a:endParaRPr lang="en-US" altLang="pt-BR" sz="3000" u="sng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>
            <a:extLst>
              <a:ext uri="{FF2B5EF4-FFF2-40B4-BE49-F238E27FC236}">
                <a16:creationId xmlns:a16="http://schemas.microsoft.com/office/drawing/2014/main" id="{C6784B88-D806-5802-7B3E-8144F7E0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i="1">
                <a:ea typeface="ＭＳ Ｐゴシック" panose="020B0600070205080204" pitchFamily="34" charset="-128"/>
              </a:rPr>
              <a:t>r</a:t>
            </a:r>
            <a:r>
              <a:rPr lang="pt-BR" altLang="pt-BR" sz="2800">
                <a:ea typeface="ＭＳ Ｐゴシック" panose="020B0600070205080204" pitchFamily="34" charset="-128"/>
              </a:rPr>
              <a:t> = 0,23; </a:t>
            </a:r>
            <a:r>
              <a:rPr lang="pt-BR" altLang="pt-BR" sz="2800" i="1">
                <a:ea typeface="ＭＳ Ｐゴシック" panose="020B0600070205080204" pitchFamily="34" charset="-128"/>
              </a:rPr>
              <a:t>N</a:t>
            </a:r>
            <a:r>
              <a:rPr lang="pt-BR" altLang="pt-BR" sz="2800">
                <a:ea typeface="ＭＳ Ｐゴシック" panose="020B0600070205080204" pitchFamily="34" charset="-128"/>
              </a:rPr>
              <a:t> = 787, </a:t>
            </a:r>
            <a:r>
              <a:rPr lang="pt-BR" altLang="pt-BR" sz="2800" i="1">
                <a:ea typeface="ＭＳ Ｐゴシック" panose="020B0600070205080204" pitchFamily="34" charset="-128"/>
              </a:rPr>
              <a:t>p</a:t>
            </a:r>
            <a:r>
              <a:rPr lang="pt-BR" altLang="pt-BR" sz="2800">
                <a:ea typeface="ＭＳ Ｐゴシック" panose="020B0600070205080204" pitchFamily="34" charset="-128"/>
              </a:rPr>
              <a:t> &lt; 0,001</a:t>
            </a:r>
          </a:p>
        </p:txBody>
      </p:sp>
      <p:pic>
        <p:nvPicPr>
          <p:cNvPr id="26626" name="Picture 5" descr="cl_x_prosel">
            <a:extLst>
              <a:ext uri="{FF2B5EF4-FFF2-40B4-BE49-F238E27FC236}">
                <a16:creationId xmlns:a16="http://schemas.microsoft.com/office/drawing/2014/main" id="{BA98C63E-E352-584F-CDFA-FAE744A014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88" r="-22688"/>
          <a:stretch>
            <a:fillRect/>
          </a:stretch>
        </p:blipFill>
        <p:spPr>
          <a:noFill/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Imagem 1">
            <a:extLst>
              <a:ext uri="{FF2B5EF4-FFF2-40B4-BE49-F238E27FC236}">
                <a16:creationId xmlns:a16="http://schemas.microsoft.com/office/drawing/2014/main" id="{994983BA-9CD2-E5D1-CBAA-83D169E6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0"/>
            <a:ext cx="6099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8542DE47-5B71-4F03-C6B0-578F20165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8958263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2">
            <a:extLst>
              <a:ext uri="{FF2B5EF4-FFF2-40B4-BE49-F238E27FC236}">
                <a16:creationId xmlns:a16="http://schemas.microsoft.com/office/drawing/2014/main" id="{2E5CEA2A-6A86-3126-6870-253487587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33400"/>
          <a:ext cx="7010400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4102100" imgH="3289300" progId="Excel.Chart.8">
                  <p:embed/>
                </p:oleObj>
              </mc:Choice>
              <mc:Fallback>
                <p:oleObj name="Gráfico" r:id="rId2" imgW="4102100" imgH="328930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7010400" cy="561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Line 6">
            <a:extLst>
              <a:ext uri="{FF2B5EF4-FFF2-40B4-BE49-F238E27FC236}">
                <a16:creationId xmlns:a16="http://schemas.microsoft.com/office/drawing/2014/main" id="{F4DDFE59-6CE0-6539-ED9D-12C41F77C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9718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699" name="Line 9">
            <a:extLst>
              <a:ext uri="{FF2B5EF4-FFF2-40B4-BE49-F238E27FC236}">
                <a16:creationId xmlns:a16="http://schemas.microsoft.com/office/drawing/2014/main" id="{434CA80A-D503-398A-CBFA-1613164DB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718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0" name="Line 10">
            <a:extLst>
              <a:ext uri="{FF2B5EF4-FFF2-40B4-BE49-F238E27FC236}">
                <a16:creationId xmlns:a16="http://schemas.microsoft.com/office/drawing/2014/main" id="{6642175A-379C-FB13-E442-0A6E8CEA05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057400"/>
            <a:ext cx="0" cy="2743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491B6-0DD9-895F-45A3-87B10ED6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pt-BR" dirty="0"/>
              <a:t>Magnitudes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860A5F-5AB4-8894-1666-A2794877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4114800" cy="55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221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491B6-0DD9-895F-45A3-87B10ED6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Magnitudes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8F4621-E742-63AE-FC80-238478A2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0"/>
            <a:ext cx="7010400" cy="52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749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779C6-40DA-8ACE-5ECF-668534B3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Magnitude da correlação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79E4B1-AB8F-57DE-09A2-5756C3AD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7802"/>
            <a:ext cx="7467600" cy="56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587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BA9CA7-EFAD-5CB5-D715-3E7CCDF3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199"/>
            <a:ext cx="7010400" cy="58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72063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779C6-40DA-8ACE-5ECF-668534B3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021"/>
            <a:ext cx="8229600" cy="1143000"/>
          </a:xfrm>
        </p:spPr>
        <p:txBody>
          <a:bodyPr/>
          <a:lstStyle/>
          <a:p>
            <a:r>
              <a:rPr lang="pt-BR" dirty="0"/>
              <a:t>Magnitude da correlação: 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DFD5B-8B12-DA52-9384-27F3DF0A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5117"/>
            <a:ext cx="8724900" cy="5181600"/>
          </a:xfrm>
        </p:spPr>
        <p:txBody>
          <a:bodyPr/>
          <a:lstStyle/>
          <a:p>
            <a:r>
              <a:rPr lang="pt-BR" sz="2000" dirty="0"/>
              <a:t>Relações teste-critério (métodos diferentes)</a:t>
            </a:r>
          </a:p>
          <a:p>
            <a:pPr lvl="1"/>
            <a:r>
              <a:rPr lang="pt-BR" sz="1800" b="1" dirty="0"/>
              <a:t>Baixa</a:t>
            </a:r>
            <a:r>
              <a:rPr lang="pt-BR" sz="1800" dirty="0"/>
              <a:t>: até .10</a:t>
            </a:r>
          </a:p>
          <a:p>
            <a:pPr lvl="1"/>
            <a:r>
              <a:rPr lang="pt-BR" sz="1800" b="1" dirty="0"/>
              <a:t>Média/típica</a:t>
            </a:r>
            <a:r>
              <a:rPr lang="pt-BR" sz="1800" dirty="0"/>
              <a:t>: entre .10 a .30</a:t>
            </a:r>
          </a:p>
          <a:p>
            <a:pPr lvl="1"/>
            <a:r>
              <a:rPr lang="pt-BR" sz="1800" b="1" dirty="0"/>
              <a:t>Alta</a:t>
            </a:r>
            <a:r>
              <a:rPr lang="pt-BR" sz="1800" dirty="0"/>
              <a:t>: acima de .30</a:t>
            </a:r>
          </a:p>
          <a:p>
            <a:r>
              <a:rPr lang="pt-BR" sz="2000" dirty="0"/>
              <a:t>Relações teste-teste mesmo método</a:t>
            </a:r>
          </a:p>
          <a:p>
            <a:pPr lvl="1"/>
            <a:r>
              <a:rPr lang="pt-BR" sz="1800" b="1" dirty="0"/>
              <a:t>Baixa</a:t>
            </a:r>
            <a:r>
              <a:rPr lang="pt-BR" sz="1800" dirty="0"/>
              <a:t>: até .10 a .30</a:t>
            </a:r>
          </a:p>
          <a:p>
            <a:pPr lvl="1"/>
            <a:r>
              <a:rPr lang="pt-BR" sz="1800" b="1" dirty="0"/>
              <a:t>Média/típica</a:t>
            </a:r>
            <a:r>
              <a:rPr lang="pt-BR" sz="1800" dirty="0"/>
              <a:t>: entre .30 a .50</a:t>
            </a:r>
          </a:p>
          <a:p>
            <a:pPr lvl="1"/>
            <a:r>
              <a:rPr lang="pt-BR" sz="1800" b="1" dirty="0"/>
              <a:t>Alta</a:t>
            </a:r>
            <a:r>
              <a:rPr lang="pt-BR" sz="1800" dirty="0"/>
              <a:t>: acima de .50</a:t>
            </a:r>
          </a:p>
          <a:p>
            <a:r>
              <a:rPr lang="pt-BR" sz="2000" dirty="0"/>
              <a:t>Coeficiente de precisão (correlação escore observado com escore verdadeiro)</a:t>
            </a:r>
          </a:p>
          <a:p>
            <a:pPr lvl="1"/>
            <a:r>
              <a:rPr lang="pt-BR" sz="1800" b="1" dirty="0"/>
              <a:t>Inaceitável</a:t>
            </a:r>
            <a:r>
              <a:rPr lang="pt-BR" sz="1800" dirty="0"/>
              <a:t>: &lt; .50</a:t>
            </a:r>
          </a:p>
          <a:p>
            <a:pPr lvl="1"/>
            <a:r>
              <a:rPr lang="pt-BR" sz="1800" b="1" dirty="0"/>
              <a:t>Baixa/pobre: </a:t>
            </a:r>
            <a:r>
              <a:rPr lang="pt-BR" sz="1800" dirty="0"/>
              <a:t>.50 a .60</a:t>
            </a:r>
          </a:p>
          <a:p>
            <a:pPr lvl="1"/>
            <a:r>
              <a:rPr lang="pt-BR" sz="1800" b="1" dirty="0"/>
              <a:t>Aceitável:</a:t>
            </a:r>
            <a:r>
              <a:rPr lang="pt-BR" sz="1800" dirty="0"/>
              <a:t> .60 a .70</a:t>
            </a:r>
          </a:p>
          <a:p>
            <a:pPr lvl="1"/>
            <a:r>
              <a:rPr lang="pt-BR" sz="1800" b="1" dirty="0"/>
              <a:t>Boa</a:t>
            </a:r>
            <a:r>
              <a:rPr lang="pt-BR" sz="1800" dirty="0"/>
              <a:t>: .70 a .80</a:t>
            </a:r>
          </a:p>
          <a:p>
            <a:pPr lvl="1"/>
            <a:r>
              <a:rPr lang="pt-BR" sz="1800" b="1" dirty="0"/>
              <a:t>Muito boa: </a:t>
            </a:r>
            <a:r>
              <a:rPr lang="pt-BR" sz="1800" dirty="0"/>
              <a:t>.80 a .90</a:t>
            </a:r>
          </a:p>
          <a:p>
            <a:pPr lvl="1"/>
            <a:r>
              <a:rPr lang="pt-BR" sz="1800" b="1" dirty="0"/>
              <a:t>Excelente</a:t>
            </a:r>
            <a:r>
              <a:rPr lang="pt-BR" sz="1800" dirty="0"/>
              <a:t>: acima de .90</a:t>
            </a:r>
          </a:p>
        </p:txBody>
      </p:sp>
    </p:spTree>
    <p:extLst>
      <p:ext uri="{BB962C8B-B14F-4D97-AF65-F5344CB8AC3E}">
        <p14:creationId xmlns:p14="http://schemas.microsoft.com/office/powerpoint/2010/main" val="46097450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33D46CF-EE9C-7E2F-8E6B-E9E8889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Pontos iniciais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1C330E1-952B-583C-DFE3-9E1F92EC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5525"/>
          </a:xfrm>
        </p:spPr>
        <p:txBody>
          <a:bodyPr/>
          <a:lstStyle/>
          <a:p>
            <a:pPr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FFMRF</a:t>
            </a:r>
          </a:p>
          <a:p>
            <a:pPr lvl="1"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Qual a relação entre a avaliação dos outros e a sua avaliação ?</a:t>
            </a:r>
          </a:p>
          <a:p>
            <a:pPr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Medidas de associação</a:t>
            </a:r>
          </a:p>
          <a:p>
            <a:pPr lvl="1"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Gráficos de dispersão</a:t>
            </a:r>
          </a:p>
          <a:p>
            <a:pPr lvl="1"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Coeficiente de correlação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77BC637-4288-825D-8A3F-B151E87C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Primeiras aproximações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DE6E8B2B-65C6-E4B0-A585-9A9BE564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Um número que varia de -1 a 1 indicando o grau de associação entre duas variáveis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“0” indica nenhuma associação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Previsão de uma variável por intermédio do conhecimento da outra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Variância &gt; Covariância &gt; Covariância padronizada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</a:rPr>
              <a:t>Interpretação gráfica dos diagramas de dispersão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>
              <a:latin typeface="Gill Sans" panose="020B0502020104020203" pitchFamily="34" charset="-79"/>
              <a:ea typeface="ＭＳ Ｐゴシック" panose="020B0600070205080204" pitchFamily="34" charset="-128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Imagem 5" descr="Corr-example.png">
            <a:extLst>
              <a:ext uri="{FF2B5EF4-FFF2-40B4-BE49-F238E27FC236}">
                <a16:creationId xmlns:a16="http://schemas.microsoft.com/office/drawing/2014/main" id="{E6850C85-CBEC-BE19-5E26-9744BB6B1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7525"/>
            <a:ext cx="617220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tângulo 3">
            <a:extLst>
              <a:ext uri="{FF2B5EF4-FFF2-40B4-BE49-F238E27FC236}">
                <a16:creationId xmlns:a16="http://schemas.microsoft.com/office/drawing/2014/main" id="{6D6122E6-07AB-267D-4351-B3EEB64B6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90875"/>
            <a:ext cx="4572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>
              <a:latin typeface="Arial" panose="020B0604020202020204" pitchFamily="34" charset="0"/>
            </a:endParaRP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73ED29A9-DD90-198D-B06D-EFCD3E39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201863"/>
            <a:ext cx="4341813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2">
            <a:extLst>
              <a:ext uri="{FF2B5EF4-FFF2-40B4-BE49-F238E27FC236}">
                <a16:creationId xmlns:a16="http://schemas.microsoft.com/office/drawing/2014/main" id="{8ACE1497-33E8-CB9B-C6F6-E3E537E1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654050"/>
            <a:ext cx="35734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tângulo 3">
            <a:extLst>
              <a:ext uri="{FF2B5EF4-FFF2-40B4-BE49-F238E27FC236}">
                <a16:creationId xmlns:a16="http://schemas.microsoft.com/office/drawing/2014/main" id="{8EF71957-00EE-94F8-C895-3A0BDFB0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90875"/>
            <a:ext cx="4572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>
              <a:latin typeface="Arial" panose="020B0604020202020204" pitchFamily="34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F657C1E-D57A-D458-2B95-75D832D1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393700"/>
            <a:ext cx="3475037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>
            <a:extLst>
              <a:ext uri="{FF2B5EF4-FFF2-40B4-BE49-F238E27FC236}">
                <a16:creationId xmlns:a16="http://schemas.microsoft.com/office/drawing/2014/main" id="{0E3A5924-832F-F344-931E-55D8FE3F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266950"/>
            <a:ext cx="536257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>
            <a:extLst>
              <a:ext uri="{FF2B5EF4-FFF2-40B4-BE49-F238E27FC236}">
                <a16:creationId xmlns:a16="http://schemas.microsoft.com/office/drawing/2014/main" id="{A3BA6C6A-E19B-EEE5-753D-B2C86EA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3600" i="1">
                <a:ea typeface="ＭＳ Ｐゴシック" panose="020B0600070205080204" pitchFamily="34" charset="-128"/>
              </a:rPr>
              <a:t>r</a:t>
            </a:r>
            <a:r>
              <a:rPr lang="pt-BR" altLang="pt-BR" sz="3600">
                <a:ea typeface="ＭＳ Ｐゴシック" panose="020B0600070205080204" pitchFamily="34" charset="-128"/>
              </a:rPr>
              <a:t> = 0,31; </a:t>
            </a:r>
            <a:r>
              <a:rPr lang="pt-BR" altLang="pt-BR" sz="3600" i="1">
                <a:ea typeface="ＭＳ Ｐゴシック" panose="020B0600070205080204" pitchFamily="34" charset="-128"/>
              </a:rPr>
              <a:t>N</a:t>
            </a:r>
            <a:r>
              <a:rPr lang="pt-BR" altLang="pt-BR" sz="3600">
                <a:ea typeface="ＭＳ Ｐゴシック" panose="020B0600070205080204" pitchFamily="34" charset="-128"/>
              </a:rPr>
              <a:t>= 804, </a:t>
            </a:r>
            <a:r>
              <a:rPr lang="pt-BR" altLang="pt-BR" sz="3600" i="1">
                <a:ea typeface="ＭＳ Ｐゴシック" panose="020B0600070205080204" pitchFamily="34" charset="-128"/>
              </a:rPr>
              <a:t>p</a:t>
            </a:r>
            <a:r>
              <a:rPr lang="pt-BR" altLang="pt-BR" sz="3600">
                <a:ea typeface="ＭＳ Ｐゴシック" panose="020B0600070205080204" pitchFamily="34" charset="-128"/>
              </a:rPr>
              <a:t> &lt; 0,001</a:t>
            </a:r>
          </a:p>
        </p:txBody>
      </p:sp>
      <p:pic>
        <p:nvPicPr>
          <p:cNvPr id="23554" name="Picture 5" descr="ri_x_prosel">
            <a:extLst>
              <a:ext uri="{FF2B5EF4-FFF2-40B4-BE49-F238E27FC236}">
                <a16:creationId xmlns:a16="http://schemas.microsoft.com/office/drawing/2014/main" id="{44DA1593-E99F-55A6-E8F5-3C0361579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990600"/>
            <a:ext cx="6934200" cy="5535613"/>
          </a:xfrm>
          <a:noFill/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CFBECDB-830F-D5BF-7059-72A924B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 i="1">
                <a:ea typeface="ＭＳ Ｐゴシック" panose="020B0600070205080204" pitchFamily="34" charset="-128"/>
              </a:rPr>
              <a:t>r</a:t>
            </a:r>
            <a:r>
              <a:rPr lang="pt-BR" altLang="pt-BR" sz="3200">
                <a:ea typeface="ＭＳ Ｐゴシック" panose="020B0600070205080204" pitchFamily="34" charset="-128"/>
              </a:rPr>
              <a:t> = 0,55; </a:t>
            </a:r>
            <a:r>
              <a:rPr lang="pt-BR" altLang="pt-BR" sz="3200" i="1">
                <a:ea typeface="ＭＳ Ｐゴシック" panose="020B0600070205080204" pitchFamily="34" charset="-128"/>
              </a:rPr>
              <a:t>N</a:t>
            </a:r>
            <a:r>
              <a:rPr lang="pt-BR" altLang="pt-BR" sz="3200">
                <a:ea typeface="ＭＳ Ｐゴシック" panose="020B0600070205080204" pitchFamily="34" charset="-128"/>
              </a:rPr>
              <a:t> = 744, </a:t>
            </a:r>
            <a:r>
              <a:rPr lang="pt-BR" altLang="pt-BR" sz="3200" i="1">
                <a:ea typeface="ＭＳ Ｐゴシック" panose="020B0600070205080204" pitchFamily="34" charset="-128"/>
              </a:rPr>
              <a:t>p</a:t>
            </a:r>
            <a:r>
              <a:rPr lang="pt-BR" altLang="pt-BR" sz="3200">
                <a:ea typeface="ＭＳ Ｐゴシック" panose="020B0600070205080204" pitchFamily="34" charset="-128"/>
              </a:rPr>
              <a:t> &lt; 0,001</a:t>
            </a:r>
          </a:p>
        </p:txBody>
      </p:sp>
      <p:pic>
        <p:nvPicPr>
          <p:cNvPr id="24578" name="Picture 4" descr="ri_x_prosel">
            <a:extLst>
              <a:ext uri="{FF2B5EF4-FFF2-40B4-BE49-F238E27FC236}">
                <a16:creationId xmlns:a16="http://schemas.microsoft.com/office/drawing/2014/main" id="{5FEB88F8-8ED6-CB33-F615-6E6A47490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95400"/>
            <a:ext cx="6248400" cy="4987925"/>
          </a:xfrm>
          <a:noFill/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2">
            <a:extLst>
              <a:ext uri="{FF2B5EF4-FFF2-40B4-BE49-F238E27FC236}">
                <a16:creationId xmlns:a16="http://schemas.microsoft.com/office/drawing/2014/main" id="{08A25191-22A2-D6AC-3DA5-A0EA70E633CC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0" y="762000"/>
          <a:ext cx="39624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2" imgW="5308600" imgH="4254500" progId="StaticEnhancedMetafile">
                  <p:embed/>
                </p:oleObj>
              </mc:Choice>
              <mc:Fallback>
                <p:oleObj name="Imagem" r:id="rId2" imgW="5308600" imgH="4254500" progId="StaticEnhancedMetafil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3962400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Object 3">
            <a:extLst>
              <a:ext uri="{FF2B5EF4-FFF2-40B4-BE49-F238E27FC236}">
                <a16:creationId xmlns:a16="http://schemas.microsoft.com/office/drawing/2014/main" id="{A052303E-DC4F-73FB-0D0D-6385B57C9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762000"/>
          <a:ext cx="4495800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4" imgW="5168900" imgH="4127500" progId="StaticEnhancedMetafile">
                  <p:embed/>
                </p:oleObj>
              </mc:Choice>
              <mc:Fallback>
                <p:oleObj name="Imagem" r:id="rId4" imgW="5168900" imgH="4127500" progId="StaticEnhancedMetafil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762000"/>
                        <a:ext cx="4495800" cy="397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241</Words>
  <Application>Microsoft Macintosh PowerPoint</Application>
  <PresentationFormat>Apresentação na tela (4:3)</PresentationFormat>
  <Paragraphs>41</Paragraphs>
  <Slides>18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ＭＳ Ｐゴシック</vt:lpstr>
      <vt:lpstr>Calibri</vt:lpstr>
      <vt:lpstr>Gill Sans</vt:lpstr>
      <vt:lpstr>Office Theme</vt:lpstr>
      <vt:lpstr>Imagem (metarquivo avançado)</vt:lpstr>
      <vt:lpstr>Gráfico do Microsoft Excel</vt:lpstr>
      <vt:lpstr>Correlação</vt:lpstr>
      <vt:lpstr>Pontos iniciais</vt:lpstr>
      <vt:lpstr>Primeiras aproximações</vt:lpstr>
      <vt:lpstr>Apresentação do PowerPoint</vt:lpstr>
      <vt:lpstr>Apresentação do PowerPoint</vt:lpstr>
      <vt:lpstr>Apresentação do PowerPoint</vt:lpstr>
      <vt:lpstr>r = 0,31; N= 804, p &lt; 0,001</vt:lpstr>
      <vt:lpstr>r = 0,55; N = 744, p &lt; 0,001</vt:lpstr>
      <vt:lpstr>Apresentação do PowerPoint</vt:lpstr>
      <vt:lpstr>r = 0,23; N = 787, p &lt; 0,001</vt:lpstr>
      <vt:lpstr>Apresentação do PowerPoint</vt:lpstr>
      <vt:lpstr>Apresentação do PowerPoint</vt:lpstr>
      <vt:lpstr>Apresentação do PowerPoint</vt:lpstr>
      <vt:lpstr>Magnitudes</vt:lpstr>
      <vt:lpstr>Magnitudes</vt:lpstr>
      <vt:lpstr>Magnitude da correlação</vt:lpstr>
      <vt:lpstr>Apresentação do PowerPoint</vt:lpstr>
      <vt:lpstr>Magnitude da correlação: resumo</vt:lpstr>
    </vt:vector>
  </TitlesOfParts>
  <Company>USF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Labape</dc:creator>
  <cp:lastModifiedBy>Ricardo Primi</cp:lastModifiedBy>
  <cp:revision>85</cp:revision>
  <dcterms:created xsi:type="dcterms:W3CDTF">2004-08-19T18:58:13Z</dcterms:created>
  <dcterms:modified xsi:type="dcterms:W3CDTF">2022-11-07T13:41:26Z</dcterms:modified>
</cp:coreProperties>
</file>