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3" r:id="rId1"/>
  </p:sldMasterIdLst>
  <p:sldIdLst>
    <p:sldId id="256" r:id="rId2"/>
    <p:sldId id="260" r:id="rId3"/>
    <p:sldId id="261" r:id="rId4"/>
    <p:sldId id="262" r:id="rId5"/>
    <p:sldId id="263" r:id="rId6"/>
    <p:sldId id="266" r:id="rId7"/>
    <p:sldId id="267" r:id="rId8"/>
    <p:sldId id="268" r:id="rId9"/>
    <p:sldId id="270" r:id="rId10"/>
    <p:sldId id="273" r:id="rId11"/>
    <p:sldId id="274" r:id="rId12"/>
    <p:sldId id="275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7D1D1-5135-6261-A945-31AF98D5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61B58-D6C6-2F49-AFA5-8F30ACA7E88F}" type="datetime2">
              <a:rPr lang="en-US" altLang="pt-BR"/>
              <a:pPr>
                <a:defRPr/>
              </a:pPr>
              <a:t>Wednesday, March 22, 2023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56AE-591B-660D-1C43-8276B16B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24302-FAB8-3E47-8154-4CF340E7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B0B82-4F90-4F44-9E5B-16786A5DC20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4576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1AD1D-9176-39AD-061A-17696339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25B66-87F0-1941-98B7-EACBEF50CAB7}" type="datetime2">
              <a:rPr lang="en-US" altLang="pt-BR"/>
              <a:pPr>
                <a:defRPr/>
              </a:pPr>
              <a:t>Wednesday, March 22, 2023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E8727-73AB-5C82-DC98-D31312F2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C4F11-4C57-B5C8-B206-878340EC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8BFB-3840-ED4C-A6AF-C3E0D393DCE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5032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A71A8-B0A0-06BE-72D9-EDFCCCC7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C05F7-FD7F-4348-90A8-6EC51277D432}" type="datetime2">
              <a:rPr lang="en-US" altLang="pt-BR"/>
              <a:pPr>
                <a:defRPr/>
              </a:pPr>
              <a:t>Wednesday, March 22, 2023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10FA-5967-9D44-D7AF-E6554353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E39F1-FEE9-7E22-4990-9A7F327D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B8332-6E0D-EB4A-9B35-FCE5E644F68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6597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A630E-C964-1A25-8488-3BF5F3A3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A95ED-2749-3E44-8A75-733C6F2132A4}" type="datetime2">
              <a:rPr lang="en-US" altLang="pt-BR"/>
              <a:pPr>
                <a:defRPr/>
              </a:pPr>
              <a:t>Wednesday, March 22, 2023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4D273-EAF8-AE60-8128-6AAD1895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4487A-325A-6F8C-4E52-D485E0DD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9D056-FA6E-C64F-BF1F-97197A31DB9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9567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5D5FC-5041-2DCE-284E-0B2A6B0D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79FEF-980D-6A46-ABBB-51D5936386C5}" type="datetime2">
              <a:rPr lang="en-US" altLang="pt-BR"/>
              <a:pPr>
                <a:defRPr/>
              </a:pPr>
              <a:t>Wednesday, March 22, 2023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C6272-EE5B-EB47-B596-57FE8FD1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8A07-428D-ED0D-3165-CAC45FC6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F6999-0C2B-C44B-B057-2A4F8643922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9705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FBB2EC-49E5-1E57-B956-40CB6430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DEA4E-C95B-784F-9A4A-ECCD3B3A7D8B}" type="datetime2">
              <a:rPr lang="en-US" altLang="pt-BR"/>
              <a:pPr>
                <a:defRPr/>
              </a:pPr>
              <a:t>Wednesday, March 22, 2023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E2041D0-4F3D-C75B-11E5-91B62DCD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749794-A11E-0880-B715-403E9032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FFDBC-6689-8443-9129-02DA1485C1B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679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C78DFBC-DF1A-574E-D131-9B925AD8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2284E-89E0-E64D-8F79-845C3C807F9A}" type="datetime2">
              <a:rPr lang="en-US" altLang="pt-BR"/>
              <a:pPr>
                <a:defRPr/>
              </a:pPr>
              <a:t>Wednesday, March 22, 2023</a:t>
            </a:fld>
            <a:endParaRPr lang="en-US" alt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569AFDB-D4A4-96E8-890C-91441BFB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2EDD119-AE78-CFB0-42D2-959E7C3A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8B435-44A8-8E48-AD6A-978980B4EB7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6651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F13A32F-BCD1-3039-1EA6-19E0B063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39ED3-B9CD-5D4D-85AD-8791F87951A7}" type="datetime2">
              <a:rPr lang="en-US" altLang="pt-BR"/>
              <a:pPr>
                <a:defRPr/>
              </a:pPr>
              <a:t>Wednesday, March 22, 2023</a:t>
            </a:fld>
            <a:endParaRPr lang="en-US" alt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EC7301-E1B1-B30B-5124-C60B405E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FF4C32-6215-25ED-A964-17C4FFB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BD512-0479-884A-ABFB-7E0557EFFBC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4508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35ABF20-1067-BAF9-BA22-66727B58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BC29D-9DD6-664C-8365-8A08D102F33B}" type="datetime2">
              <a:rPr lang="en-US" altLang="pt-BR"/>
              <a:pPr>
                <a:defRPr/>
              </a:pPr>
              <a:t>Wednesday, March 22, 2023</a:t>
            </a:fld>
            <a:endParaRPr lang="en-US" alt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0A77BB0-4252-3C72-3364-41A9902B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C31DBE-C12B-99CD-1BA0-CFE6E71B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4E449-3020-5D47-B847-1817F9BC6DB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3349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3FDA6AD-8E4E-C7AE-D9C3-5421AC45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FA7B4-3AF5-1242-BD44-C2E92046CFE4}" type="datetime2">
              <a:rPr lang="en-US" altLang="pt-BR"/>
              <a:pPr>
                <a:defRPr/>
              </a:pPr>
              <a:t>Wednesday, March 22, 2023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3464AF-4F47-24C6-A772-842A3CFE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98FF73-258D-6218-9371-DD553D6D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65EBE-3429-804B-B278-82DEA469E4F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8263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3EFD76-D5DD-D5DA-B08B-650E889C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8C88C-A6C7-EF47-8509-3323C7E99491}" type="datetime2">
              <a:rPr lang="en-US" altLang="pt-BR"/>
              <a:pPr>
                <a:defRPr/>
              </a:pPr>
              <a:t>Wednesday, March 22, 2023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40328F-D690-0F6B-4D2F-36E9EC75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44EC95-1AD8-6EDA-69DF-16916D80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FC075-52A1-2F48-8FE6-A74A87B048D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9889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4E745E9-2ED7-317E-7279-648CFCD7719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title style</a:t>
            </a:r>
            <a:endParaRPr lang="en-US" altLang="pt-B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555C985-2741-0C8C-348A-E46692116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text styles</a:t>
            </a:r>
          </a:p>
          <a:p>
            <a:pPr lvl="1"/>
            <a:r>
              <a:rPr lang="pt-BR" altLang="pt-BR"/>
              <a:t>Second level</a:t>
            </a:r>
          </a:p>
          <a:p>
            <a:pPr lvl="2"/>
            <a:r>
              <a:rPr lang="pt-BR" altLang="pt-BR"/>
              <a:t>Third level</a:t>
            </a:r>
          </a:p>
          <a:p>
            <a:pPr lvl="3"/>
            <a:r>
              <a:rPr lang="pt-BR" altLang="pt-BR"/>
              <a:t>Fourth level</a:t>
            </a:r>
          </a:p>
          <a:p>
            <a:pPr lvl="4"/>
            <a:r>
              <a:rPr lang="pt-BR" altLang="pt-BR"/>
              <a:t>Fifth level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5DD09-9E1E-5A8C-77B7-4AA099757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AD23DD7-925B-FD4F-9A0D-A35439BEC9AE}" type="datetime2">
              <a:rPr lang="en-US" altLang="pt-BR"/>
              <a:pPr>
                <a:defRPr/>
              </a:pPr>
              <a:t>Wednesday, March 22, 2023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DAB4-5A22-D8E4-5AAF-89398EC05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Corbe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DB18-3C04-8AC7-842C-4FC1B74E9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705BEDB-A7F6-2846-BB96-CF571496F0A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2D0B4636-1531-878B-BD10-50D59F89D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solidFill>
                  <a:srgbClr val="191919"/>
                </a:solidFill>
              </a:rPr>
              <a:t>Revisão de conceitos de Estatística</a:t>
            </a:r>
          </a:p>
        </p:txBody>
      </p:sp>
      <p:sp>
        <p:nvSpPr>
          <p:cNvPr id="13314" name="Subtitle 2">
            <a:extLst>
              <a:ext uri="{FF2B5EF4-FFF2-40B4-BE49-F238E27FC236}">
                <a16:creationId xmlns:a16="http://schemas.microsoft.com/office/drawing/2014/main" id="{28659CE8-5667-3F67-30AE-FB9628C60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solidFill>
                  <a:srgbClr val="174576"/>
                </a:solidFill>
                <a:latin typeface="Corbel" panose="020B0503020204020204" pitchFamily="34" charset="0"/>
              </a:rPr>
              <a:t>Psicometria</a:t>
            </a:r>
          </a:p>
          <a:p>
            <a:pPr eaLnBrk="1" hangingPunct="1"/>
            <a:r>
              <a:rPr lang="en-US" altLang="pt-BR">
                <a:solidFill>
                  <a:srgbClr val="174576"/>
                </a:solidFill>
                <a:latin typeface="Corbel" panose="020B0503020204020204" pitchFamily="34" charset="0"/>
              </a:rPr>
              <a:t>Dr. Ricardo Primi, Universidade São Francisco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B887E3CB-C744-6605-799F-0D6BB7A86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orbel" charset="0"/>
                <a:ea typeface="+mj-ea"/>
              </a:rPr>
              <a:t>Dispersão: Variância e Desvio Padrão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AE9FE9E0-E7CB-4E0F-6FCF-DA46E1AB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Variância: mede quão distantes, </a:t>
            </a:r>
            <a:r>
              <a:rPr lang="ja-JP" altLang="en-US">
                <a:latin typeface="Corbel" panose="020B0503020204020204" pitchFamily="34" charset="0"/>
                <a:ea typeface="メイリオ" panose="020B0604030504040204" pitchFamily="34" charset="-128"/>
              </a:rPr>
              <a:t>“</a:t>
            </a:r>
            <a:r>
              <a:rPr lang="en-US" altLang="ja-JP">
                <a:latin typeface="Corbel" panose="020B0503020204020204" pitchFamily="34" charset="0"/>
              </a:rPr>
              <a:t>em média</a:t>
            </a:r>
            <a:r>
              <a:rPr lang="ja-JP" altLang="en-US">
                <a:latin typeface="Corbel" panose="020B0503020204020204" pitchFamily="34" charset="0"/>
                <a:ea typeface="メイリオ" panose="020B0604030504040204" pitchFamily="34" charset="-128"/>
              </a:rPr>
              <a:t>”</a:t>
            </a:r>
            <a:r>
              <a:rPr lang="en-US" altLang="ja-JP">
                <a:latin typeface="Corbel" panose="020B0503020204020204" pitchFamily="34" charset="0"/>
              </a:rPr>
              <a:t>, cada escore está  da média das pontuações. </a:t>
            </a: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É a média das distâncias ao quadrado entre cada escoe e a média</a:t>
            </a: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Desvio padrão: escala original</a:t>
            </a: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Exemplo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9013A400-2AF3-E688-88D5-DDC6418E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Fórmulas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37D55D02-5CB2-FA3F-485F-721B78A1C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2322513"/>
            <a:ext cx="1951038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>
            <a:extLst>
              <a:ext uri="{FF2B5EF4-FFF2-40B4-BE49-F238E27FC236}">
                <a16:creationId xmlns:a16="http://schemas.microsoft.com/office/drawing/2014/main" id="{EC0CE6E2-7944-F4E3-8237-D9FBBA6B7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2295525"/>
            <a:ext cx="21463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FBD00528-C9AC-FA5B-8D73-9E08704C0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4330700"/>
            <a:ext cx="1951038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>
            <a:extLst>
              <a:ext uri="{FF2B5EF4-FFF2-40B4-BE49-F238E27FC236}">
                <a16:creationId xmlns:a16="http://schemas.microsoft.com/office/drawing/2014/main" id="{AC3A029B-EB1A-4CF2-1EFE-04F21DFD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4303713"/>
            <a:ext cx="21463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437F4462-8EAE-792F-CF9B-08D6900A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Passos do cálculo da variância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8F224F9C-FC70-4736-021A-271761626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Calcular a média</a:t>
            </a: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Para cada sujeito, calcular os desvios em relação a média</a:t>
            </a: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Elevar os desvios ao quadrado</a:t>
            </a: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Somar os desvios</a:t>
            </a: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Dividir a soma por N-1 </a:t>
            </a: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Desvio padrão: raiz quadrada da variância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B19DCE33-4506-3C72-A29C-C043A610B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3938588"/>
            <a:ext cx="102552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55D2C04A-CD04-D610-9CDC-34C7E25F5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238" y="3249613"/>
            <a:ext cx="13319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>
            <a:extLst>
              <a:ext uri="{FF2B5EF4-FFF2-40B4-BE49-F238E27FC236}">
                <a16:creationId xmlns:a16="http://schemas.microsoft.com/office/drawing/2014/main" id="{276B958B-0330-5A94-146A-EA36B964F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256" y="1173957"/>
            <a:ext cx="1951038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>
            <a:extLst>
              <a:ext uri="{FF2B5EF4-FFF2-40B4-BE49-F238E27FC236}">
                <a16:creationId xmlns:a16="http://schemas.microsoft.com/office/drawing/2014/main" id="{0954B637-0CE0-7914-E917-B78694C9D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88" y="4329469"/>
            <a:ext cx="1322387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7">
            <a:extLst>
              <a:ext uri="{FF2B5EF4-FFF2-40B4-BE49-F238E27FC236}">
                <a16:creationId xmlns:a16="http://schemas.microsoft.com/office/drawing/2014/main" id="{227A5999-F30F-ABD1-D2BC-9B61EBAA6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2660650"/>
            <a:ext cx="280987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8">
            <a:extLst>
              <a:ext uri="{FF2B5EF4-FFF2-40B4-BE49-F238E27FC236}">
                <a16:creationId xmlns:a16="http://schemas.microsoft.com/office/drawing/2014/main" id="{B137DB7B-CCB3-9605-97AF-DAE5FFC1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5724525"/>
            <a:ext cx="10842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6B230815-8FA7-C540-CCD6-79AEB973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Curva normal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EC566CCE-50A8-5100-8970-CE171A4BB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1687513"/>
            <a:ext cx="4643438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>
            <a:extLst>
              <a:ext uri="{FF2B5EF4-FFF2-40B4-BE49-F238E27FC236}">
                <a16:creationId xmlns:a16="http://schemas.microsoft.com/office/drawing/2014/main" id="{86AD7991-D97F-A469-7C6A-9B1F136FE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4133850"/>
            <a:ext cx="3921125" cy="250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39AE41D2-44EC-B3BA-F154-8916A3CB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Nota padronizada z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226CA36-8616-B8CB-9350-D3908CF4C78D}"/>
              </a:ext>
            </a:extLst>
          </p:cNvPr>
          <p:cNvSpPr>
            <a:spLocks/>
          </p:cNvSpPr>
          <p:nvPr/>
        </p:nvSpPr>
        <p:spPr bwMode="auto">
          <a:xfrm>
            <a:off x="9525" y="1438275"/>
            <a:ext cx="912495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077913" indent="-10779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975"/>
              </a:spcBef>
              <a:buSzPct val="155000"/>
              <a:buFontTx/>
              <a:buBlip>
                <a:blip r:embed="rId2"/>
              </a:buBlip>
            </a:pPr>
            <a:r>
              <a:rPr lang="en-US" altLang="pt-BR" sz="2500">
                <a:latin typeface="Corbel" panose="020B0503020204020204" pitchFamily="34" charset="0"/>
              </a:rPr>
              <a:t>Métrica uniforme aproximada entre -4 a +4</a:t>
            </a:r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7E6031B9-8979-CBA9-9625-4A8956EB1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554413"/>
            <a:ext cx="1787525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>
            <a:extLst>
              <a:ext uri="{FF2B5EF4-FFF2-40B4-BE49-F238E27FC236}">
                <a16:creationId xmlns:a16="http://schemas.microsoft.com/office/drawing/2014/main" id="{6651426A-23A3-F8A3-C08A-EB2F63BA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3536950"/>
            <a:ext cx="1862138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85EA086F-624E-ACD8-4498-A9AFF0FC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Exemplos</a:t>
            </a:r>
          </a:p>
        </p:txBody>
      </p:sp>
    </p:spTree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0EA0C2B0-78C1-3EA6-CC5F-0BCEF3B9F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pt-BR" sz="4000">
                <a:solidFill>
                  <a:srgbClr val="191919"/>
                </a:solidFill>
              </a:rPr>
              <a:t>Exemplo: cálculo da variância e do desvio padrão passo a passo 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811F8084-5BE6-AA2F-C73E-2515BE69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1. Calcular a média</a:t>
            </a:r>
          </a:p>
        </p:txBody>
      </p:sp>
      <p:graphicFrame>
        <p:nvGraphicFramePr>
          <p:cNvPr id="32771" name="Group 3">
            <a:extLst>
              <a:ext uri="{FF2B5EF4-FFF2-40B4-BE49-F238E27FC236}">
                <a16:creationId xmlns:a16="http://schemas.microsoft.com/office/drawing/2014/main" id="{28AB1F10-6BFD-D8F8-06F9-2028D19E4E03}"/>
              </a:ext>
            </a:extLst>
          </p:cNvPr>
          <p:cNvGraphicFramePr>
            <a:graphicFrameLocks noGrp="1"/>
          </p:cNvGraphicFramePr>
          <p:nvPr/>
        </p:nvGraphicFramePr>
        <p:xfrm>
          <a:off x="3786188" y="2089150"/>
          <a:ext cx="2054225" cy="2670174"/>
        </p:xfrm>
        <a:graphic>
          <a:graphicData uri="http://schemas.openxmlformats.org/drawingml/2006/table">
            <a:tbl>
              <a:tblPr/>
              <a:tblGrid>
                <a:gridCol w="919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Suj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Esc.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8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2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8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3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5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6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7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13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8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12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9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13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10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12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11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11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12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5</a:t>
                      </a:r>
                    </a:p>
                  </a:txBody>
                  <a:tcPr marL="17862" marR="17862" marT="17860" marB="17860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8732" name="Picture 97">
            <a:extLst>
              <a:ext uri="{FF2B5EF4-FFF2-40B4-BE49-F238E27FC236}">
                <a16:creationId xmlns:a16="http://schemas.microsoft.com/office/drawing/2014/main" id="{BD923CB9-5EB4-C361-754B-3611C3C5B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4632325"/>
            <a:ext cx="7608887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33" name="Picture 98">
            <a:extLst>
              <a:ext uri="{FF2B5EF4-FFF2-40B4-BE49-F238E27FC236}">
                <a16:creationId xmlns:a16="http://schemas.microsoft.com/office/drawing/2014/main" id="{F77669CF-9742-A392-EF4F-909D85E92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88" y="2268538"/>
            <a:ext cx="129698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34" name="Picture 99">
            <a:extLst>
              <a:ext uri="{FF2B5EF4-FFF2-40B4-BE49-F238E27FC236}">
                <a16:creationId xmlns:a16="http://schemas.microsoft.com/office/drawing/2014/main" id="{EEBDCA4A-CABB-A4F5-88A1-3E3DD9072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5703888"/>
            <a:ext cx="66103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35" name="Picture 100">
            <a:extLst>
              <a:ext uri="{FF2B5EF4-FFF2-40B4-BE49-F238E27FC236}">
                <a16:creationId xmlns:a16="http://schemas.microsoft.com/office/drawing/2014/main" id="{B6E04D0E-B08B-FC6C-0986-43CFA3A7B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2447925"/>
            <a:ext cx="19526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36" name="Oval 101">
            <a:extLst>
              <a:ext uri="{FF2B5EF4-FFF2-40B4-BE49-F238E27FC236}">
                <a16:creationId xmlns:a16="http://schemas.microsoft.com/office/drawing/2014/main" id="{9559DAD1-4BB5-1904-12B7-7F10092D58C8}"/>
              </a:ext>
            </a:extLst>
          </p:cNvPr>
          <p:cNvSpPr>
            <a:spLocks/>
          </p:cNvSpPr>
          <p:nvPr/>
        </p:nvSpPr>
        <p:spPr bwMode="auto">
          <a:xfrm>
            <a:off x="2368550" y="2603500"/>
            <a:ext cx="438150" cy="438150"/>
          </a:xfrm>
          <a:prstGeom prst="ellipse">
            <a:avLst/>
          </a:prstGeom>
          <a:solidFill>
            <a:schemeClr val="accent1">
              <a:alpha val="32941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Corbel" panose="020B0503020204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163FA1A0-965C-86E4-20D8-A78876608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pt-BR" sz="4000">
                <a:solidFill>
                  <a:srgbClr val="191919"/>
                </a:solidFill>
              </a:rPr>
              <a:t>Exemplo: cálculo da variância e do desvio padrão passo a passo 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D60C9095-3B02-A355-F573-3A270527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2. Calcular os desvios</a:t>
            </a: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61E7FBC5-D488-465A-DAD4-9B04302DA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2944813"/>
            <a:ext cx="19526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AutoShape 4">
            <a:extLst>
              <a:ext uri="{FF2B5EF4-FFF2-40B4-BE49-F238E27FC236}">
                <a16:creationId xmlns:a16="http://schemas.microsoft.com/office/drawing/2014/main" id="{D00D6930-6C75-96AD-34EA-B8B623C3BB49}"/>
              </a:ext>
            </a:extLst>
          </p:cNvPr>
          <p:cNvSpPr>
            <a:spLocks/>
          </p:cNvSpPr>
          <p:nvPr/>
        </p:nvSpPr>
        <p:spPr bwMode="auto">
          <a:xfrm>
            <a:off x="1652588" y="3187700"/>
            <a:ext cx="884237" cy="322263"/>
          </a:xfrm>
          <a:prstGeom prst="roundRect">
            <a:avLst>
              <a:gd name="adj" fmla="val 41667"/>
            </a:avLst>
          </a:prstGeom>
          <a:solidFill>
            <a:schemeClr val="accent1">
              <a:alpha val="32941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Corbel" panose="020B0503020204020204" pitchFamily="34" charset="0"/>
            </a:endParaRPr>
          </a:p>
        </p:txBody>
      </p:sp>
      <p:pic>
        <p:nvPicPr>
          <p:cNvPr id="29701" name="Picture 5">
            <a:extLst>
              <a:ext uri="{FF2B5EF4-FFF2-40B4-BE49-F238E27FC236}">
                <a16:creationId xmlns:a16="http://schemas.microsoft.com/office/drawing/2014/main" id="{DC54D2E1-2FE7-83E5-6D31-89A986A26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4795838"/>
            <a:ext cx="41656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>
            <a:extLst>
              <a:ext uri="{FF2B5EF4-FFF2-40B4-BE49-F238E27FC236}">
                <a16:creationId xmlns:a16="http://schemas.microsoft.com/office/drawing/2014/main" id="{5E5F7250-C64A-E31B-ECBC-3DE160CEE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2944813"/>
            <a:ext cx="7810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7">
            <a:extLst>
              <a:ext uri="{FF2B5EF4-FFF2-40B4-BE49-F238E27FC236}">
                <a16:creationId xmlns:a16="http://schemas.microsoft.com/office/drawing/2014/main" id="{47BDE0B5-B7C9-BB46-EF46-E8E02E75E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5295900"/>
            <a:ext cx="41862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8">
            <a:extLst>
              <a:ext uri="{FF2B5EF4-FFF2-40B4-BE49-F238E27FC236}">
                <a16:creationId xmlns:a16="http://schemas.microsoft.com/office/drawing/2014/main" id="{96F16EE7-FC15-A37A-2F56-512F0FFBA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6153150"/>
            <a:ext cx="42306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801" name="Group 9">
            <a:extLst>
              <a:ext uri="{FF2B5EF4-FFF2-40B4-BE49-F238E27FC236}">
                <a16:creationId xmlns:a16="http://schemas.microsoft.com/office/drawing/2014/main" id="{6573C682-116C-7189-8714-F446E70744AF}"/>
              </a:ext>
            </a:extLst>
          </p:cNvPr>
          <p:cNvGraphicFramePr>
            <a:graphicFrameLocks noGrp="1"/>
          </p:cNvGraphicFramePr>
          <p:nvPr/>
        </p:nvGraphicFramePr>
        <p:xfrm>
          <a:off x="4051300" y="2381250"/>
          <a:ext cx="2625725" cy="2454275"/>
        </p:xfrm>
        <a:graphic>
          <a:graphicData uri="http://schemas.openxmlformats.org/drawingml/2006/table">
            <a:tbl>
              <a:tblPr/>
              <a:tblGrid>
                <a:gridCol w="875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6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Suj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Esc.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Desvio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8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-0,167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2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8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-0,167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3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-4,167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-4,167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5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-4,167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6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-4,167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7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13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4,833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8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12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3,833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9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13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4,833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10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12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3,833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11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11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2,833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12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5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-3,167</a:t>
                      </a:r>
                    </a:p>
                  </a:txBody>
                  <a:tcPr marL="17862" marR="17862" marT="17862" marB="17862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B7D3DC55-3A23-2B94-8602-8E6CC7221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pt-BR" sz="4000">
                <a:solidFill>
                  <a:srgbClr val="191919"/>
                </a:solidFill>
              </a:rPr>
              <a:t>Exemplo: cálculo da variância e do desvio padrão passo a passo 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011E73F2-12B3-4A67-34C0-C8B1F9DDFC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0050" y="1774825"/>
            <a:ext cx="3297238" cy="715963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 pitchFamily="18" charset="2"/>
              <a:buChar char=""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</a:rPr>
              <a:t>3.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</a:rPr>
              <a:t>Calcular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</a:rPr>
              <a:t> a soma dos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</a:rPr>
              <a:t>desvios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</a:rPr>
              <a:t>ao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</a:rPr>
              <a:t>quadrado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ea typeface="+mn-ea"/>
            </a:endParaRP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3ECEB9CF-14B3-FA68-B614-0EB834DAE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2490788"/>
            <a:ext cx="1951038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AutoShape 4">
            <a:extLst>
              <a:ext uri="{FF2B5EF4-FFF2-40B4-BE49-F238E27FC236}">
                <a16:creationId xmlns:a16="http://schemas.microsoft.com/office/drawing/2014/main" id="{8D193063-B546-E4C3-88F5-EAD2D234F76B}"/>
              </a:ext>
            </a:extLst>
          </p:cNvPr>
          <p:cNvSpPr>
            <a:spLocks/>
          </p:cNvSpPr>
          <p:nvPr/>
        </p:nvSpPr>
        <p:spPr bwMode="auto">
          <a:xfrm>
            <a:off x="1316038" y="2490788"/>
            <a:ext cx="1428750" cy="687387"/>
          </a:xfrm>
          <a:prstGeom prst="roundRect">
            <a:avLst>
              <a:gd name="adj" fmla="val 19477"/>
            </a:avLst>
          </a:prstGeom>
          <a:solidFill>
            <a:schemeClr val="accent1">
              <a:alpha val="32941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Corbel" panose="020B0503020204020204" pitchFamily="34" charset="0"/>
            </a:endParaRPr>
          </a:p>
        </p:txBody>
      </p:sp>
      <p:pic>
        <p:nvPicPr>
          <p:cNvPr id="30725" name="Picture 5">
            <a:extLst>
              <a:ext uri="{FF2B5EF4-FFF2-40B4-BE49-F238E27FC236}">
                <a16:creationId xmlns:a16="http://schemas.microsoft.com/office/drawing/2014/main" id="{DF9313D5-3D3A-4589-908C-29035E4EC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50" y="2479675"/>
            <a:ext cx="136525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22" name="Group 6">
            <a:extLst>
              <a:ext uri="{FF2B5EF4-FFF2-40B4-BE49-F238E27FC236}">
                <a16:creationId xmlns:a16="http://schemas.microsoft.com/office/drawing/2014/main" id="{1C1DE6A3-FFE3-C69D-B43A-536B09173EAA}"/>
              </a:ext>
            </a:extLst>
          </p:cNvPr>
          <p:cNvGraphicFramePr>
            <a:graphicFrameLocks noGrp="1"/>
          </p:cNvGraphicFramePr>
          <p:nvPr/>
        </p:nvGraphicFramePr>
        <p:xfrm>
          <a:off x="3697288" y="1466850"/>
          <a:ext cx="3509964" cy="2454275"/>
        </p:xfrm>
        <a:graphic>
          <a:graphicData uri="http://schemas.openxmlformats.org/drawingml/2006/table">
            <a:tbl>
              <a:tblPr/>
              <a:tblGrid>
                <a:gridCol w="877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Suj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Esc.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x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x 2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88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8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-0,167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0,0278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4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2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8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-0,167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0,0278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3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-4,167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17,361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-4,167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17,361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5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-4,167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17,361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6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-4,167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17,361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7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13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4,833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23,361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8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12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3,833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14,694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9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13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4,833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23,361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10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12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3,833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14,694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11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11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2,833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8,0278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12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5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-3,167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10,028</a:t>
                      </a:r>
                    </a:p>
                  </a:txBody>
                  <a:tcPr marL="17862" marR="17862" marT="17855" marB="17855" horzOverflow="overflow">
                    <a:lnL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BF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0803" name="Picture 180">
            <a:extLst>
              <a:ext uri="{FF2B5EF4-FFF2-40B4-BE49-F238E27FC236}">
                <a16:creationId xmlns:a16="http://schemas.microsoft.com/office/drawing/2014/main" id="{9540B331-E34B-94BA-CAD6-56CB710CE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3960813"/>
            <a:ext cx="3600450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4" name="Picture 181">
            <a:extLst>
              <a:ext uri="{FF2B5EF4-FFF2-40B4-BE49-F238E27FC236}">
                <a16:creationId xmlns:a16="http://schemas.microsoft.com/office/drawing/2014/main" id="{6B8D03CC-48E3-B4FB-698C-C75AC94AA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4173538"/>
            <a:ext cx="36734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5" name="Picture 182">
            <a:extLst>
              <a:ext uri="{FF2B5EF4-FFF2-40B4-BE49-F238E27FC236}">
                <a16:creationId xmlns:a16="http://schemas.microsoft.com/office/drawing/2014/main" id="{D80C6E5A-719C-B364-3521-3D2BE0228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4694238"/>
            <a:ext cx="6564312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6" name="Picture 183">
            <a:extLst>
              <a:ext uri="{FF2B5EF4-FFF2-40B4-BE49-F238E27FC236}">
                <a16:creationId xmlns:a16="http://schemas.microsoft.com/office/drawing/2014/main" id="{0CBC5BF6-F47F-D48D-089D-8C8D484EA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367338"/>
            <a:ext cx="617696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52BA0459-6726-738F-C908-77042A452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pt-BR" sz="4000">
                <a:solidFill>
                  <a:srgbClr val="191919"/>
                </a:solidFill>
              </a:rPr>
              <a:t>Exemplo: cálculo da variância e do desvio padrão passo a passo 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44AD85B1-27EF-A02E-0B06-0C66C97D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4. Efetuar a divisão da soma dos desvios ao quadrado por N-1 (graus de liberdade)</a:t>
            </a:r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795DA8BC-012C-9827-2A83-5563AFE7A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3" y="2863850"/>
            <a:ext cx="195262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AutoShape 4">
            <a:extLst>
              <a:ext uri="{FF2B5EF4-FFF2-40B4-BE49-F238E27FC236}">
                <a16:creationId xmlns:a16="http://schemas.microsoft.com/office/drawing/2014/main" id="{344CA2DE-B657-AC83-E969-8F5C3D384873}"/>
              </a:ext>
            </a:extLst>
          </p:cNvPr>
          <p:cNvSpPr>
            <a:spLocks/>
          </p:cNvSpPr>
          <p:nvPr/>
        </p:nvSpPr>
        <p:spPr bwMode="auto">
          <a:xfrm>
            <a:off x="3297238" y="2913063"/>
            <a:ext cx="1428750" cy="1222375"/>
          </a:xfrm>
          <a:prstGeom prst="roundRect">
            <a:avLst>
              <a:gd name="adj" fmla="val 10944"/>
            </a:avLst>
          </a:prstGeom>
          <a:solidFill>
            <a:schemeClr val="accent1">
              <a:alpha val="32941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Corbel" panose="020B0503020204020204" pitchFamily="34" charset="0"/>
            </a:endParaRPr>
          </a:p>
        </p:txBody>
      </p:sp>
      <p:pic>
        <p:nvPicPr>
          <p:cNvPr id="31749" name="Picture 5">
            <a:extLst>
              <a:ext uri="{FF2B5EF4-FFF2-40B4-BE49-F238E27FC236}">
                <a16:creationId xmlns:a16="http://schemas.microsoft.com/office/drawing/2014/main" id="{F9760499-5280-0A00-4B96-7AE9E53F4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4429125"/>
            <a:ext cx="48609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8506A4EB-8CA7-18D2-1F7C-CFABC28E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Estatísticas Descritivas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8D06C20D-C7B2-D750-9DA3-4DADF9A0D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Histograma</a:t>
            </a: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Atributos para descrição da forma das distribuições</a:t>
            </a: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Medidas de assimetria, curtose, tendência central (média, moda e mediana) e dispersão (desvio padrão e variância).</a:t>
            </a:r>
          </a:p>
        </p:txBody>
      </p:sp>
    </p:spTree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0665B4A9-7035-8C06-99B1-36BAA659C9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pt-BR" sz="4000">
                <a:solidFill>
                  <a:srgbClr val="191919"/>
                </a:solidFill>
              </a:rPr>
              <a:t>Exemplo: cálculo da variância e do desvio padrão passo a passo 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DB32DBFB-3B03-1FBB-2E81-F8C0CBDFA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5. Calcular o desvio padrão</a:t>
            </a:r>
          </a:p>
        </p:txBody>
      </p:sp>
      <p:pic>
        <p:nvPicPr>
          <p:cNvPr id="32771" name="Picture 3">
            <a:extLst>
              <a:ext uri="{FF2B5EF4-FFF2-40B4-BE49-F238E27FC236}">
                <a16:creationId xmlns:a16="http://schemas.microsoft.com/office/drawing/2014/main" id="{3DA16748-CADC-3E53-411A-74A2B926F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3160713"/>
            <a:ext cx="529272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5166DD92-D52A-36AB-3292-6CEBF9A1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sz="2800">
                <a:latin typeface="Corbel" panose="020B0503020204020204" pitchFamily="34" charset="0"/>
              </a:rPr>
              <a:t>Forma das distribuições: unimodal, bimodal retângular aproximada (uniforme)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3493520-6D3A-23F1-6096-C2CD4B3A9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3322638"/>
            <a:ext cx="2124075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76E1951D-8A42-7B03-3F54-F6E7651B0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560513"/>
            <a:ext cx="3125787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B6D6600B-E8D2-FD9B-7E8B-CD4FB89FB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1900238"/>
            <a:ext cx="3281362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>
            <a:extLst>
              <a:ext uri="{FF2B5EF4-FFF2-40B4-BE49-F238E27FC236}">
                <a16:creationId xmlns:a16="http://schemas.microsoft.com/office/drawing/2014/main" id="{E7EA41E1-7DD3-A1AA-C9FC-A9530D81E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1900238"/>
            <a:ext cx="15208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50262265-A76D-CEA6-9742-76AB7D3EF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3" y="3705225"/>
            <a:ext cx="3678237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">
            <a:extLst>
              <a:ext uri="{FF2B5EF4-FFF2-40B4-BE49-F238E27FC236}">
                <a16:creationId xmlns:a16="http://schemas.microsoft.com/office/drawing/2014/main" id="{F92AD6E8-D36A-9E1F-BF68-4E94FEB6B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pt-BR" sz="4000">
                <a:solidFill>
                  <a:srgbClr val="191919"/>
                </a:solidFill>
              </a:rPr>
              <a:t>Forma das distribuições: simétrica, assimétrica positiva e negativa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D8BE2C34-B77A-FD36-CBF3-DC308A2B6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997075"/>
            <a:ext cx="56705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>
            <a:extLst>
              <a:ext uri="{FF2B5EF4-FFF2-40B4-BE49-F238E27FC236}">
                <a16:creationId xmlns:a16="http://schemas.microsoft.com/office/drawing/2014/main" id="{84D079E2-7DD0-3C13-20C5-F7FE1A72DFA5}"/>
              </a:ext>
            </a:extLst>
          </p:cNvPr>
          <p:cNvSpPr>
            <a:spLocks/>
          </p:cNvSpPr>
          <p:nvPr/>
        </p:nvSpPr>
        <p:spPr bwMode="auto">
          <a:xfrm>
            <a:off x="268288" y="3411538"/>
            <a:ext cx="4375150" cy="2266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Corbel" panose="020B0503020204020204" pitchFamily="34" charset="0"/>
            </a:endParaRP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84EA849D-49B9-D658-52F8-4533B4733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3768725"/>
            <a:ext cx="37592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6">
            <a:extLst>
              <a:ext uri="{FF2B5EF4-FFF2-40B4-BE49-F238E27FC236}">
                <a16:creationId xmlns:a16="http://schemas.microsoft.com/office/drawing/2014/main" id="{DD92B084-F66F-C5B5-A5F0-7990D6B45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3411538"/>
            <a:ext cx="32067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">
            <a:extLst>
              <a:ext uri="{FF2B5EF4-FFF2-40B4-BE49-F238E27FC236}">
                <a16:creationId xmlns:a16="http://schemas.microsoft.com/office/drawing/2014/main" id="{678B6423-5014-11EC-9FAD-67DC896FE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pt-BR" sz="3200">
                <a:solidFill>
                  <a:srgbClr val="191919"/>
                </a:solidFill>
              </a:rPr>
              <a:t>Forma</a:t>
            </a:r>
            <a:r>
              <a:rPr lang="en-US" altLang="pt-BR" sz="4000">
                <a:solidFill>
                  <a:srgbClr val="191919"/>
                </a:solidFill>
              </a:rPr>
              <a:t> das distribuições: curtose (medida do </a:t>
            </a:r>
            <a:r>
              <a:rPr lang="ja-JP" altLang="en-US" sz="4000">
                <a:solidFill>
                  <a:srgbClr val="191919"/>
                </a:solidFill>
              </a:rPr>
              <a:t>“</a:t>
            </a:r>
            <a:r>
              <a:rPr lang="en-US" altLang="ja-JP" sz="4000">
                <a:solidFill>
                  <a:srgbClr val="191919"/>
                </a:solidFill>
              </a:rPr>
              <a:t>achatamento</a:t>
            </a:r>
            <a:r>
              <a:rPr lang="ja-JP" altLang="en-US" sz="4000">
                <a:solidFill>
                  <a:srgbClr val="191919"/>
                </a:solidFill>
              </a:rPr>
              <a:t>”</a:t>
            </a:r>
            <a:r>
              <a:rPr lang="en-US" altLang="ja-JP" sz="4000">
                <a:solidFill>
                  <a:srgbClr val="191919"/>
                </a:solidFill>
              </a:rPr>
              <a:t> das distribuições)</a:t>
            </a:r>
            <a:endParaRPr lang="en-US" altLang="pt-BR" sz="4000">
              <a:solidFill>
                <a:srgbClr val="191919"/>
              </a:solidFill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D57D1963-0D6C-29FE-31AC-7E27A7456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1784350"/>
            <a:ext cx="55626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>
            <a:extLst>
              <a:ext uri="{FF2B5EF4-FFF2-40B4-BE49-F238E27FC236}">
                <a16:creationId xmlns:a16="http://schemas.microsoft.com/office/drawing/2014/main" id="{666E40F2-04DF-908A-5F39-DD1423148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3535363"/>
            <a:ext cx="38004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4">
            <a:extLst>
              <a:ext uri="{FF2B5EF4-FFF2-40B4-BE49-F238E27FC236}">
                <a16:creationId xmlns:a16="http://schemas.microsoft.com/office/drawing/2014/main" id="{16BA5BAB-09CE-709E-8A13-671A0E316C99}"/>
              </a:ext>
            </a:extLst>
          </p:cNvPr>
          <p:cNvSpPr>
            <a:spLocks/>
          </p:cNvSpPr>
          <p:nvPr/>
        </p:nvSpPr>
        <p:spPr bwMode="auto">
          <a:xfrm>
            <a:off x="5037138" y="4311650"/>
            <a:ext cx="3911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latin typeface="Corbel" panose="020B0503020204020204" pitchFamily="34" charset="0"/>
              </a:rPr>
              <a:t>Positiva: Platicúrtica (mais achatada e caudas leves)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latin typeface="Corbel" panose="020B0503020204020204" pitchFamily="34" charset="0"/>
              </a:rPr>
              <a:t>Negativa Leptocúrtica (menos achatada e caudas mais afinadas)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latin typeface="Corbel" panose="020B0503020204020204" pitchFamily="34" charset="0"/>
              </a:rPr>
              <a:t>Normal: Mesocúrtica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700">
              <a:latin typeface="Corbel" panose="020B05030202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latin typeface="Corbel" panose="020B0503020204020204" pitchFamily="34" charset="0"/>
              </a:rPr>
              <a:t>Há relação com a variância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700">
              <a:latin typeface="Corbel" panose="020B0503020204020204" pitchFamily="34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>
            <a:extLst>
              <a:ext uri="{FF2B5EF4-FFF2-40B4-BE49-F238E27FC236}">
                <a16:creationId xmlns:a16="http://schemas.microsoft.com/office/drawing/2014/main" id="{1B816DFF-61E6-09E8-B3FD-8C187838F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943100"/>
            <a:ext cx="599281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>
            <a:extLst>
              <a:ext uri="{FF2B5EF4-FFF2-40B4-BE49-F238E27FC236}">
                <a16:creationId xmlns:a16="http://schemas.microsoft.com/office/drawing/2014/main" id="{7C4D757C-7E7C-3895-0336-AF267EC0D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970088"/>
            <a:ext cx="6472238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7524F62B-844C-3D5B-6F8C-B923C1F1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Medidas descritivas das variáveis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105B2F6-009E-58EC-59FB-42BA621E2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Tendência central: Média, Mediana e Moda</a:t>
            </a: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Assimetria e Curtose</a:t>
            </a: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Dispersão: Variância e Desvio Padrão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8CA4705A-BC23-D8A8-E099-D9D76036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Média, Mediana e Moda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9A175A6-EA57-8A18-DA2F-8DA92990C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Média</a:t>
            </a:r>
          </a:p>
          <a:p>
            <a:pPr lvl="1" eaLnBrk="1" hangingPunct="1"/>
            <a:endParaRPr lang="en-US" altLang="pt-BR">
              <a:latin typeface="Corbel" panose="020B0503020204020204" pitchFamily="34" charset="0"/>
            </a:endParaRPr>
          </a:p>
          <a:p>
            <a:pPr eaLnBrk="1" hangingPunct="1"/>
            <a:endParaRPr lang="en-US" altLang="pt-BR">
              <a:latin typeface="Corbel" panose="020B0503020204020204" pitchFamily="34" charset="0"/>
            </a:endParaRPr>
          </a:p>
          <a:p>
            <a:pPr eaLnBrk="1" hangingPunct="1"/>
            <a:endParaRPr lang="en-US" altLang="pt-BR">
              <a:latin typeface="Corbel" panose="020B0503020204020204" pitchFamily="34" charset="0"/>
            </a:endParaRPr>
          </a:p>
          <a:p>
            <a:pPr eaLnBrk="1" hangingPunct="1"/>
            <a:r>
              <a:rPr lang="en-US" altLang="pt-BR">
                <a:latin typeface="Corbel" panose="020B0503020204020204" pitchFamily="34" charset="0"/>
              </a:rPr>
              <a:t>Notação</a:t>
            </a:r>
          </a:p>
          <a:p>
            <a:pPr eaLnBrk="1" hangingPunct="1"/>
            <a:endParaRPr lang="en-US" altLang="pt-BR">
              <a:latin typeface="Corbel" panose="020B0503020204020204" pitchFamily="34" charset="0"/>
            </a:endParaRPr>
          </a:p>
          <a:p>
            <a:pPr eaLnBrk="1" hangingPunct="1"/>
            <a:endParaRPr lang="en-US" altLang="pt-BR">
              <a:latin typeface="Corbel" panose="020B0503020204020204" pitchFamily="34" charset="0"/>
            </a:endParaRPr>
          </a:p>
          <a:p>
            <a:pPr eaLnBrk="1" hangingPunct="1"/>
            <a:endParaRPr lang="en-US" altLang="pt-BR">
              <a:latin typeface="Corbel" panose="020B0503020204020204" pitchFamily="34" charset="0"/>
            </a:endParaRPr>
          </a:p>
          <a:p>
            <a:pPr eaLnBrk="1" hangingPunct="1"/>
            <a:endParaRPr lang="en-US" altLang="pt-BR">
              <a:latin typeface="Corbel" panose="020B0503020204020204" pitchFamily="34" charset="0"/>
            </a:endParaRPr>
          </a:p>
          <a:p>
            <a:pPr eaLnBrk="1" hangingPunct="1"/>
            <a:endParaRPr lang="en-US" altLang="pt-BR">
              <a:latin typeface="Corbel" panose="020B0503020204020204" pitchFamily="34" charset="0"/>
            </a:endParaRP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ED1870B2-73D1-7C3C-D76B-DE65D6738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1657350"/>
            <a:ext cx="1711325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FB865D33-CFAF-47E4-9A44-7F78DC599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3811588"/>
            <a:ext cx="5256212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476</Words>
  <Application>Microsoft Macintosh PowerPoint</Application>
  <PresentationFormat>Apresentação na tela (4:3)</PresentationFormat>
  <Paragraphs>172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Corbel</vt:lpstr>
      <vt:lpstr>ＭＳ Ｐゴシック</vt:lpstr>
      <vt:lpstr>Arial</vt:lpstr>
      <vt:lpstr>Calibri</vt:lpstr>
      <vt:lpstr>メイリオ</vt:lpstr>
      <vt:lpstr>Helvetica Neue</vt:lpstr>
      <vt:lpstr>ヒラギノ角ゴ ProN W3</vt:lpstr>
      <vt:lpstr>Wingdings 2</vt:lpstr>
      <vt:lpstr>Office Theme</vt:lpstr>
      <vt:lpstr>Revisão de conceitos de Estatística</vt:lpstr>
      <vt:lpstr>Estatísticas Descritivas</vt:lpstr>
      <vt:lpstr>Forma das distribuições: unimodal, bimodal retângular aproximada (uniforme)</vt:lpstr>
      <vt:lpstr>Forma das distribuições: simétrica, assimétrica positiva e negativa</vt:lpstr>
      <vt:lpstr>Forma das distribuições: curtose (medida do “achatamento” das distribuições)</vt:lpstr>
      <vt:lpstr>Apresentação do PowerPoint</vt:lpstr>
      <vt:lpstr>Apresentação do PowerPoint</vt:lpstr>
      <vt:lpstr>Medidas descritivas das variáveis</vt:lpstr>
      <vt:lpstr>Média, Mediana e Moda</vt:lpstr>
      <vt:lpstr>Dispersão: Variância e Desvio Padrão</vt:lpstr>
      <vt:lpstr>Fórmulas</vt:lpstr>
      <vt:lpstr>Passos do cálculo da variância</vt:lpstr>
      <vt:lpstr>Curva normal</vt:lpstr>
      <vt:lpstr>Nota padronizada z</vt:lpstr>
      <vt:lpstr>Exemplos</vt:lpstr>
      <vt:lpstr>Exemplo: cálculo da variância e do desvio padrão passo a passo </vt:lpstr>
      <vt:lpstr>Exemplo: cálculo da variância e do desvio padrão passo a passo </vt:lpstr>
      <vt:lpstr>Exemplo: cálculo da variância e do desvio padrão passo a passo </vt:lpstr>
      <vt:lpstr>Exemplo: cálculo da variância e do desvio padrão passo a passo </vt:lpstr>
      <vt:lpstr>Exemplo: cálculo da variância e do desvio padrão passo a passo </vt:lpstr>
    </vt:vector>
  </TitlesOfParts>
  <Company>USF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Primi</dc:creator>
  <cp:lastModifiedBy>Ricardo Primi</cp:lastModifiedBy>
  <cp:revision>19</cp:revision>
  <dcterms:created xsi:type="dcterms:W3CDTF">2011-04-19T01:47:54Z</dcterms:created>
  <dcterms:modified xsi:type="dcterms:W3CDTF">2023-03-22T12:18:25Z</dcterms:modified>
</cp:coreProperties>
</file>