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20"/>
  </p:notesMasterIdLst>
  <p:sldIdLst>
    <p:sldId id="281" r:id="rId2"/>
    <p:sldId id="265" r:id="rId3"/>
    <p:sldId id="266" r:id="rId4"/>
    <p:sldId id="279" r:id="rId5"/>
    <p:sldId id="278" r:id="rId6"/>
    <p:sldId id="277" r:id="rId7"/>
    <p:sldId id="269" r:id="rId8"/>
    <p:sldId id="267" r:id="rId9"/>
    <p:sldId id="270" r:id="rId10"/>
    <p:sldId id="268" r:id="rId11"/>
    <p:sldId id="276" r:id="rId12"/>
    <p:sldId id="280" r:id="rId13"/>
    <p:sldId id="271" r:id="rId14"/>
    <p:sldId id="282" r:id="rId15"/>
    <p:sldId id="284" r:id="rId16"/>
    <p:sldId id="286" r:id="rId17"/>
    <p:sldId id="285" r:id="rId18"/>
    <p:sldId id="283" r:id="rId19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0"/>
    <p:restoredTop sz="94662"/>
  </p:normalViewPr>
  <p:slideViewPr>
    <p:cSldViewPr>
      <p:cViewPr varScale="1">
        <p:scale>
          <a:sx n="140" d="100"/>
          <a:sy n="140" d="100"/>
        </p:scale>
        <p:origin x="192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8A0F90-7513-43BF-AC60-9EF4ACBF54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B23C8-3BA8-A477-1CFE-395E801A8D9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6C52C90-ADF6-6D43-8039-F258C3BB7D3C}" type="datetime1">
              <a:rPr lang="pt-BR" altLang="pt-BR"/>
              <a:pPr>
                <a:defRPr/>
              </a:pPr>
              <a:t>07/11/2022</a:t>
            </a:fld>
            <a:endParaRPr lang="pt-BR" altLang="pt-BR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886E451-50B0-496A-E3CB-EDD1397D7F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4AD21D8-2D89-6FA2-9D51-1441C84B0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altLang="pt-BR" noProof="0"/>
              <a:t>Click to edit Master text styles</a:t>
            </a:r>
          </a:p>
          <a:p>
            <a:pPr lvl="1"/>
            <a:r>
              <a:rPr lang="pt-BR" altLang="pt-BR" noProof="0"/>
              <a:t>Second level</a:t>
            </a:r>
          </a:p>
          <a:p>
            <a:pPr lvl="2"/>
            <a:r>
              <a:rPr lang="pt-BR" altLang="pt-BR" noProof="0"/>
              <a:t>Third level</a:t>
            </a:r>
          </a:p>
          <a:p>
            <a:pPr lvl="3"/>
            <a:r>
              <a:rPr lang="pt-BR" altLang="pt-BR" noProof="0"/>
              <a:t>Fourth level</a:t>
            </a:r>
          </a:p>
          <a:p>
            <a:pPr lvl="4"/>
            <a:r>
              <a:rPr lang="pt-BR" altLang="pt-BR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CBC03-8A93-53DC-24B2-5DF0945ED5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451B8-2088-63DB-EACF-8B39155EA0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FB4C22-A768-EB49-93AF-34BA556855C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ＭＳ Ｐゴシック" pitchFamily="-10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Espaço Reservado para Imagem de Slide 1">
            <a:extLst>
              <a:ext uri="{FF2B5EF4-FFF2-40B4-BE49-F238E27FC236}">
                <a16:creationId xmlns:a16="http://schemas.microsoft.com/office/drawing/2014/main" id="{992A441B-6767-86D3-F0E6-43DDD03816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Espaço Reservado para Anotações 2">
            <a:extLst>
              <a:ext uri="{FF2B5EF4-FFF2-40B4-BE49-F238E27FC236}">
                <a16:creationId xmlns:a16="http://schemas.microsoft.com/office/drawing/2014/main" id="{DEB0910A-3EF9-A474-521F-CD75B6D762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altLang="pt-BR">
              <a:ea typeface="ＭＳ Ｐゴシック" panose="020B0600070205080204" pitchFamily="34" charset="-128"/>
            </a:endParaRPr>
          </a:p>
        </p:txBody>
      </p:sp>
      <p:sp>
        <p:nvSpPr>
          <p:cNvPr id="18435" name="Espaço Reservado para Número de Slide 3">
            <a:extLst>
              <a:ext uri="{FF2B5EF4-FFF2-40B4-BE49-F238E27FC236}">
                <a16:creationId xmlns:a16="http://schemas.microsoft.com/office/drawing/2014/main" id="{A71D11C0-68BB-BBF6-28D1-CA130C82E3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5490CA6-4C7F-AD4A-AAAC-AE97F6A7E260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Espaço Reservado para Imagem de Slide 1">
            <a:extLst>
              <a:ext uri="{FF2B5EF4-FFF2-40B4-BE49-F238E27FC236}">
                <a16:creationId xmlns:a16="http://schemas.microsoft.com/office/drawing/2014/main" id="{A450DB41-4B52-AE9C-55C5-5EABC26D7C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Espaço Reservado para Anotações 2">
            <a:extLst>
              <a:ext uri="{FF2B5EF4-FFF2-40B4-BE49-F238E27FC236}">
                <a16:creationId xmlns:a16="http://schemas.microsoft.com/office/drawing/2014/main" id="{CC1B3AA0-9F9A-EE03-E6F1-3A664326CD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altLang="pt-BR">
              <a:ea typeface="ＭＳ Ｐゴシック" panose="020B0600070205080204" pitchFamily="34" charset="-128"/>
            </a:endParaRPr>
          </a:p>
        </p:txBody>
      </p:sp>
      <p:sp>
        <p:nvSpPr>
          <p:cNvPr id="20483" name="Espaço Reservado para Número de Slide 3">
            <a:extLst>
              <a:ext uri="{FF2B5EF4-FFF2-40B4-BE49-F238E27FC236}">
                <a16:creationId xmlns:a16="http://schemas.microsoft.com/office/drawing/2014/main" id="{F1F366DC-1987-24B2-900C-D8BF8D7AA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53C2CDD-A0E5-484D-942C-2BD00199BEE0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Espaço Reservado para Imagem de Slide 1">
            <a:extLst>
              <a:ext uri="{FF2B5EF4-FFF2-40B4-BE49-F238E27FC236}">
                <a16:creationId xmlns:a16="http://schemas.microsoft.com/office/drawing/2014/main" id="{FD692CFC-0A0B-9F6F-A0AC-64060D358F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Espaço Reservado para Anotações 2">
            <a:extLst>
              <a:ext uri="{FF2B5EF4-FFF2-40B4-BE49-F238E27FC236}">
                <a16:creationId xmlns:a16="http://schemas.microsoft.com/office/drawing/2014/main" id="{3FAE69CC-026A-99EA-AA60-176BB17556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altLang="pt-BR">
              <a:ea typeface="ＭＳ Ｐゴシック" panose="020B0600070205080204" pitchFamily="34" charset="-128"/>
            </a:endParaRPr>
          </a:p>
        </p:txBody>
      </p:sp>
      <p:sp>
        <p:nvSpPr>
          <p:cNvPr id="22531" name="Espaço Reservado para Número de Slide 3">
            <a:extLst>
              <a:ext uri="{FF2B5EF4-FFF2-40B4-BE49-F238E27FC236}">
                <a16:creationId xmlns:a16="http://schemas.microsoft.com/office/drawing/2014/main" id="{0A59532E-13DE-9C80-7CBE-350762F31F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DD418E4-60D1-C346-86C0-A89A9301B14A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A1E2C-EE3E-19AB-4205-19713A2B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BA601-0433-D737-2594-6AF2B488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552CB-A435-3B6C-DF0C-2AE3CE9C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0C6CF-1AF9-464A-B447-746B96118EC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43698589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AF4D3-0DF0-4F89-7CAD-ADA6608E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E0E72-29A7-F3D5-9A27-B15BE321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4C140-720C-B384-F934-257162D8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178CF-CD5C-2344-A826-129F24F7CA2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54405969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196DC-6937-547C-E366-6A1A0E417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EF5DE-BFB7-AD49-B26C-733F07D4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BEEED-9078-7A81-17DD-F7C86CEB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2A97C-826A-004A-875C-B7BA9DAD8FF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33825700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82931-9A02-E311-B88B-BA9313E84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B5699-748E-7CE2-1B8A-4F2208EAD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665EF-649D-F532-98B9-7A4AE9B6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07AFE-D41D-3242-BE1C-074290FA569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32863129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450D5-7E89-8D1C-A2AF-E4B99E401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658B2-71AF-2E29-FE1D-D8D0B6CC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7C2DE-967B-E96F-AB99-285650AC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C923F-1275-7A4C-84C8-414BCDD9FAE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26625001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8EFE165-CFC7-C678-A938-4EFB3C22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120246B-4B01-7E5D-8BFC-2A05A19E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62A62A-5CFC-6067-53FD-F00AC85B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35055-896B-894F-B10E-75C2C317779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0420936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F332EA5-3B7D-0FDB-5FC2-755338D0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E4326E8-5637-5232-3099-544FFA216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FFEA40D-2A72-BC5B-CBEC-BDBE79AA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DDC38-F925-C443-8BF0-43F99E19E27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8744949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74A3272-0279-D9A5-55B0-2A41F75D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4F3EF54-3F1B-3908-B2F8-D8FB025E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1A8B6C0-7071-6D01-F41B-1AC2DFF0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AE480-E23F-2D40-ACAC-87B5558166F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6245081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DB4D0B5-57F9-FE19-4BEC-8CEAFEFBF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8FB027E-3E61-1A94-5B70-C8C8EFDC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0AF974B-26A5-ADFA-C174-D3BB9327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D333D-307B-C345-B075-18F9EB33F02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1811621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34CEF9D-2E0D-53B6-C016-FB5F31FD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81E7F74-14B7-4F60-56A1-75C5238D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BEB62C-F5CF-8C73-AB72-D43CD214F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AE8EA-DB9F-C248-8D1E-33621A66CBB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88102886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FDB22B7-2820-B910-5C82-380A2580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1F70094-DAF6-E0A5-FB34-A39FF4D8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13410C-BE42-C1D0-F6B1-FCE92063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1F0AA-7F93-984B-8616-A82A1A6D807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98797447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25C69BE-E290-ED84-A3F8-E34D3CD5771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6C6960D-18B5-8A3C-6C67-1A82A286C7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text styles</a:t>
            </a:r>
          </a:p>
          <a:p>
            <a:pPr lvl="1"/>
            <a:r>
              <a:rPr lang="pt-BR" altLang="pt-BR"/>
              <a:t>Second level</a:t>
            </a:r>
          </a:p>
          <a:p>
            <a:pPr lvl="2"/>
            <a:r>
              <a:rPr lang="pt-BR" altLang="pt-BR"/>
              <a:t>Third level</a:t>
            </a:r>
          </a:p>
          <a:p>
            <a:pPr lvl="3"/>
            <a:r>
              <a:rPr lang="pt-BR" altLang="pt-BR"/>
              <a:t>Fourth level</a:t>
            </a:r>
          </a:p>
          <a:p>
            <a:pPr lvl="4"/>
            <a:r>
              <a:rPr lang="pt-BR" altLang="pt-B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50D8E-39F8-3B62-3B0D-163234A78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6BFEB-EAFC-F573-191B-FC9F27926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01367-FC6C-DDA9-309E-4FDDC615B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4CC4C72-3D87-B44D-83BD-152FC957536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ransition>
    <p:fade thruBlk="1"/>
  </p:transition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0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0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0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0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abape.com.br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FE4197F3-19D3-1667-AD7C-AA0360BFB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219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ea typeface="ＭＳ Ｐゴシック" panose="020B0600070205080204" pitchFamily="34" charset="-128"/>
              </a:rPr>
              <a:t>Correlação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6B749B5C-8575-7E01-A419-EA7D19A71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63" y="3535363"/>
            <a:ext cx="7358062" cy="1527175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pt-BR" sz="3000">
                <a:ea typeface="ＭＳ Ｐゴシック" panose="020B0600070205080204" pitchFamily="34" charset="-128"/>
              </a:rPr>
              <a:t>Dr. Ricardo Primi</a:t>
            </a:r>
          </a:p>
          <a:p>
            <a:pPr marL="0" indent="0"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pt-BR" sz="3000">
                <a:ea typeface="ＭＳ Ｐゴシック" panose="020B0600070205080204" pitchFamily="34" charset="-128"/>
              </a:rPr>
              <a:t>Universidade São Francisco</a:t>
            </a:r>
          </a:p>
          <a:p>
            <a:pPr marL="0" indent="0"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pt-BR" sz="3000" u="sng">
                <a:ea typeface="ＭＳ Ｐゴシック" panose="020B0600070205080204" pitchFamily="34" charset="-128"/>
                <a:hlinkClick r:id="rId2"/>
              </a:rPr>
              <a:t>www.labape.com.br</a:t>
            </a:r>
            <a:endParaRPr lang="en-US" altLang="pt-BR" sz="3000" u="sng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6">
            <a:extLst>
              <a:ext uri="{FF2B5EF4-FFF2-40B4-BE49-F238E27FC236}">
                <a16:creationId xmlns:a16="http://schemas.microsoft.com/office/drawing/2014/main" id="{C6784B88-D806-5802-7B3E-8144F7E0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2800" i="1">
                <a:ea typeface="ＭＳ Ｐゴシック" panose="020B0600070205080204" pitchFamily="34" charset="-128"/>
              </a:rPr>
              <a:t>r</a:t>
            </a:r>
            <a:r>
              <a:rPr lang="pt-BR" altLang="pt-BR" sz="2800">
                <a:ea typeface="ＭＳ Ｐゴシック" panose="020B0600070205080204" pitchFamily="34" charset="-128"/>
              </a:rPr>
              <a:t> = 0,23; </a:t>
            </a:r>
            <a:r>
              <a:rPr lang="pt-BR" altLang="pt-BR" sz="2800" i="1">
                <a:ea typeface="ＭＳ Ｐゴシック" panose="020B0600070205080204" pitchFamily="34" charset="-128"/>
              </a:rPr>
              <a:t>N</a:t>
            </a:r>
            <a:r>
              <a:rPr lang="pt-BR" altLang="pt-BR" sz="2800">
                <a:ea typeface="ＭＳ Ｐゴシック" panose="020B0600070205080204" pitchFamily="34" charset="-128"/>
              </a:rPr>
              <a:t> = 787, </a:t>
            </a:r>
            <a:r>
              <a:rPr lang="pt-BR" altLang="pt-BR" sz="2800" i="1">
                <a:ea typeface="ＭＳ Ｐゴシック" panose="020B0600070205080204" pitchFamily="34" charset="-128"/>
              </a:rPr>
              <a:t>p</a:t>
            </a:r>
            <a:r>
              <a:rPr lang="pt-BR" altLang="pt-BR" sz="2800">
                <a:ea typeface="ＭＳ Ｐゴシック" panose="020B0600070205080204" pitchFamily="34" charset="-128"/>
              </a:rPr>
              <a:t> &lt; 0,001</a:t>
            </a:r>
          </a:p>
        </p:txBody>
      </p:sp>
      <p:pic>
        <p:nvPicPr>
          <p:cNvPr id="26626" name="Picture 5" descr="cl_x_prosel">
            <a:extLst>
              <a:ext uri="{FF2B5EF4-FFF2-40B4-BE49-F238E27FC236}">
                <a16:creationId xmlns:a16="http://schemas.microsoft.com/office/drawing/2014/main" id="{BA98C63E-E352-584F-CDFA-FAE744A014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688" r="-22688"/>
          <a:stretch>
            <a:fillRect/>
          </a:stretch>
        </p:blipFill>
        <p:spPr>
          <a:noFill/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Imagem 1">
            <a:extLst>
              <a:ext uri="{FF2B5EF4-FFF2-40B4-BE49-F238E27FC236}">
                <a16:creationId xmlns:a16="http://schemas.microsoft.com/office/drawing/2014/main" id="{994983BA-9CD2-E5D1-CBAA-83D169E66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0"/>
            <a:ext cx="6099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>
            <a:extLst>
              <a:ext uri="{FF2B5EF4-FFF2-40B4-BE49-F238E27FC236}">
                <a16:creationId xmlns:a16="http://schemas.microsoft.com/office/drawing/2014/main" id="{8542DE47-5B71-4F03-C6B0-578F20165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8958263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7" name="Object 2">
            <a:extLst>
              <a:ext uri="{FF2B5EF4-FFF2-40B4-BE49-F238E27FC236}">
                <a16:creationId xmlns:a16="http://schemas.microsoft.com/office/drawing/2014/main" id="{2E5CEA2A-6A86-3126-6870-253487587F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533400"/>
          <a:ext cx="7010400" cy="561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áfico" r:id="rId2" imgW="4102100" imgH="3289300" progId="Excel.Chart.8">
                  <p:embed/>
                </p:oleObj>
              </mc:Choice>
              <mc:Fallback>
                <p:oleObj name="Gráfico" r:id="rId2" imgW="4102100" imgH="3289300" progId="Excel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33400"/>
                        <a:ext cx="7010400" cy="561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8" name="Line 6">
            <a:extLst>
              <a:ext uri="{FF2B5EF4-FFF2-40B4-BE49-F238E27FC236}">
                <a16:creationId xmlns:a16="http://schemas.microsoft.com/office/drawing/2014/main" id="{F4DDFE59-6CE0-6539-ED9D-12C41F77C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971800"/>
            <a:ext cx="0" cy="1295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9699" name="Line 9">
            <a:extLst>
              <a:ext uri="{FF2B5EF4-FFF2-40B4-BE49-F238E27FC236}">
                <a16:creationId xmlns:a16="http://schemas.microsoft.com/office/drawing/2014/main" id="{434CA80A-D503-398A-CBFA-1613164DB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971800"/>
            <a:ext cx="0" cy="1295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9700" name="Line 10">
            <a:extLst>
              <a:ext uri="{FF2B5EF4-FFF2-40B4-BE49-F238E27FC236}">
                <a16:creationId xmlns:a16="http://schemas.microsoft.com/office/drawing/2014/main" id="{6642175A-379C-FB13-E442-0A6E8CEA05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2057400"/>
            <a:ext cx="0" cy="2743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491B6-0DD9-895F-45A3-87B10ED6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pt-BR" dirty="0"/>
              <a:t>Magnitudes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C860A5F-5AB4-8894-1666-A27948776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4114800" cy="557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82215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491B6-0DD9-895F-45A3-87B10ED6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6200"/>
            <a:ext cx="8229600" cy="1143000"/>
          </a:xfrm>
        </p:spPr>
        <p:txBody>
          <a:bodyPr/>
          <a:lstStyle/>
          <a:p>
            <a:r>
              <a:rPr lang="pt-BR" dirty="0"/>
              <a:t>Magnitudes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E8F4621-E742-63AE-FC80-238478A27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91" y="1096962"/>
            <a:ext cx="732541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87494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ABA9CA7-EFAD-5CB5-D715-3E7CCDF3D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8600"/>
            <a:ext cx="7772400" cy="650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72063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779C6-40DA-8ACE-5ECF-668534B3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Magnitude da correlação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79E4B1-AB8F-57DE-09A2-5756C3ADD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7802"/>
            <a:ext cx="7467600" cy="564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95878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779C6-40DA-8ACE-5ECF-668534B3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021"/>
            <a:ext cx="8229600" cy="1143000"/>
          </a:xfrm>
        </p:spPr>
        <p:txBody>
          <a:bodyPr/>
          <a:lstStyle/>
          <a:p>
            <a:r>
              <a:rPr lang="pt-BR" dirty="0"/>
              <a:t>Magnitude da correlação: 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3DFD5B-8B12-DA52-9384-27F3DF0A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35117"/>
            <a:ext cx="8686800" cy="5418084"/>
          </a:xfrm>
        </p:spPr>
        <p:txBody>
          <a:bodyPr/>
          <a:lstStyle/>
          <a:p>
            <a:r>
              <a:rPr lang="pt-BR" sz="2000"/>
              <a:t>Relações teste-critério, teste-teste </a:t>
            </a:r>
            <a:r>
              <a:rPr lang="pt-BR" sz="2000" dirty="0"/>
              <a:t>(métodos </a:t>
            </a:r>
            <a:r>
              <a:rPr lang="pt-BR" sz="2000"/>
              <a:t>diferentes)</a:t>
            </a:r>
            <a:endParaRPr lang="pt-BR" sz="2000" dirty="0"/>
          </a:p>
          <a:p>
            <a:pPr lvl="1"/>
            <a:r>
              <a:rPr lang="pt-BR" sz="1800" b="1" dirty="0"/>
              <a:t>Baixa</a:t>
            </a:r>
            <a:r>
              <a:rPr lang="pt-BR" sz="1800" dirty="0"/>
              <a:t>: até .10</a:t>
            </a:r>
          </a:p>
          <a:p>
            <a:pPr lvl="1"/>
            <a:r>
              <a:rPr lang="pt-BR" sz="1800" b="1" dirty="0"/>
              <a:t>Média/típica</a:t>
            </a:r>
            <a:r>
              <a:rPr lang="pt-BR" sz="1800" dirty="0"/>
              <a:t>: entre .10 a .30</a:t>
            </a:r>
          </a:p>
          <a:p>
            <a:pPr lvl="1"/>
            <a:r>
              <a:rPr lang="pt-BR" sz="1800" b="1" dirty="0"/>
              <a:t>Alta</a:t>
            </a:r>
            <a:r>
              <a:rPr lang="pt-BR" sz="1800" dirty="0"/>
              <a:t>: acima de .30</a:t>
            </a:r>
          </a:p>
          <a:p>
            <a:r>
              <a:rPr lang="pt-BR" sz="2000" dirty="0"/>
              <a:t>Relações teste-teste mesmo método</a:t>
            </a:r>
          </a:p>
          <a:p>
            <a:pPr lvl="1"/>
            <a:r>
              <a:rPr lang="pt-BR" sz="1800" b="1" dirty="0"/>
              <a:t>Baixa</a:t>
            </a:r>
            <a:r>
              <a:rPr lang="pt-BR" sz="1800" dirty="0"/>
              <a:t>: até .10 a .30</a:t>
            </a:r>
          </a:p>
          <a:p>
            <a:pPr lvl="1"/>
            <a:r>
              <a:rPr lang="pt-BR" sz="1800" b="1" dirty="0"/>
              <a:t>Média/típica</a:t>
            </a:r>
            <a:r>
              <a:rPr lang="pt-BR" sz="1800" dirty="0"/>
              <a:t>: entre .30 a .50</a:t>
            </a:r>
          </a:p>
          <a:p>
            <a:pPr lvl="1"/>
            <a:r>
              <a:rPr lang="pt-BR" sz="1800" b="1" dirty="0"/>
              <a:t>Alta</a:t>
            </a:r>
            <a:r>
              <a:rPr lang="pt-BR" sz="1800" dirty="0"/>
              <a:t>: acima de .50</a:t>
            </a:r>
          </a:p>
          <a:p>
            <a:r>
              <a:rPr lang="pt-BR" sz="2000" dirty="0"/>
              <a:t>Coeficiente de precisão (definição teórica: correlação escore observado com escore verdadeiro)</a:t>
            </a:r>
          </a:p>
          <a:p>
            <a:pPr lvl="1"/>
            <a:r>
              <a:rPr lang="pt-BR" sz="1600" dirty="0"/>
              <a:t>(teste-reteste, alfa, split-</a:t>
            </a:r>
            <a:r>
              <a:rPr lang="pt-BR" sz="1600" dirty="0" err="1"/>
              <a:t>half</a:t>
            </a:r>
            <a:r>
              <a:rPr lang="pt-BR" sz="1600" dirty="0"/>
              <a:t> ou metades, precisão de avaliadores)</a:t>
            </a:r>
          </a:p>
          <a:p>
            <a:pPr lvl="1"/>
            <a:r>
              <a:rPr lang="pt-BR" sz="1800" b="1" dirty="0"/>
              <a:t>Inaceitável</a:t>
            </a:r>
            <a:r>
              <a:rPr lang="pt-BR" sz="1800" dirty="0"/>
              <a:t>: &lt; .50</a:t>
            </a:r>
          </a:p>
          <a:p>
            <a:pPr lvl="1"/>
            <a:r>
              <a:rPr lang="pt-BR" sz="1800" b="1" dirty="0"/>
              <a:t>Baixa/pobre: </a:t>
            </a:r>
            <a:r>
              <a:rPr lang="pt-BR" sz="1800" dirty="0"/>
              <a:t>.50 a .60</a:t>
            </a:r>
          </a:p>
          <a:p>
            <a:pPr lvl="1"/>
            <a:r>
              <a:rPr lang="pt-BR" sz="1800" b="1" dirty="0"/>
              <a:t>Aceitável:</a:t>
            </a:r>
            <a:r>
              <a:rPr lang="pt-BR" sz="1800" dirty="0"/>
              <a:t> .60 a .70</a:t>
            </a:r>
          </a:p>
          <a:p>
            <a:pPr lvl="1"/>
            <a:r>
              <a:rPr lang="pt-BR" sz="1800" b="1" dirty="0"/>
              <a:t>Boa</a:t>
            </a:r>
            <a:r>
              <a:rPr lang="pt-BR" sz="1800" dirty="0"/>
              <a:t>: .70 a .80</a:t>
            </a:r>
          </a:p>
          <a:p>
            <a:pPr lvl="1"/>
            <a:r>
              <a:rPr lang="pt-BR" sz="1800" b="1" dirty="0"/>
              <a:t>Muito boa: </a:t>
            </a:r>
            <a:r>
              <a:rPr lang="pt-BR" sz="1800" dirty="0"/>
              <a:t>.80 a .90</a:t>
            </a:r>
          </a:p>
          <a:p>
            <a:pPr lvl="1"/>
            <a:r>
              <a:rPr lang="pt-BR" sz="1800" b="1" dirty="0"/>
              <a:t>Excelente</a:t>
            </a:r>
            <a:r>
              <a:rPr lang="pt-BR" sz="1800" dirty="0"/>
              <a:t>: acima de .90</a:t>
            </a:r>
          </a:p>
        </p:txBody>
      </p:sp>
    </p:spTree>
    <p:extLst>
      <p:ext uri="{BB962C8B-B14F-4D97-AF65-F5344CB8AC3E}">
        <p14:creationId xmlns:p14="http://schemas.microsoft.com/office/powerpoint/2010/main" val="460974507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F33D46CF-EE9C-7E2F-8E6B-E9E8889F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</a:rPr>
              <a:t>Pontos iniciais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91C330E1-952B-583C-DFE3-9E1F92ECE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35525"/>
          </a:xfrm>
        </p:spPr>
        <p:txBody>
          <a:bodyPr/>
          <a:lstStyle/>
          <a:p>
            <a:pPr eaLnBrk="1" hangingPunct="1"/>
            <a:r>
              <a:rPr lang="pt-BR" altLang="pt-BR"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</a:rPr>
              <a:t>FFMRF</a:t>
            </a:r>
          </a:p>
          <a:p>
            <a:pPr lvl="1" eaLnBrk="1" hangingPunct="1"/>
            <a:r>
              <a:rPr lang="pt-BR" altLang="pt-BR"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</a:rPr>
              <a:t>Qual a relação entre a avaliação dos outros e a sua avaliação ?</a:t>
            </a:r>
          </a:p>
          <a:p>
            <a:pPr eaLnBrk="1" hangingPunct="1"/>
            <a:r>
              <a:rPr lang="pt-BR" altLang="pt-BR"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</a:rPr>
              <a:t>Medidas de associação</a:t>
            </a:r>
          </a:p>
          <a:p>
            <a:pPr lvl="1" eaLnBrk="1" hangingPunct="1"/>
            <a:r>
              <a:rPr lang="pt-BR" altLang="pt-BR"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</a:rPr>
              <a:t>Gráficos de dispersão</a:t>
            </a:r>
          </a:p>
          <a:p>
            <a:pPr lvl="1" eaLnBrk="1" hangingPunct="1"/>
            <a:r>
              <a:rPr lang="pt-BR" altLang="pt-BR"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</a:rPr>
              <a:t>Coeficiente de correlação</a:t>
            </a: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377BC637-4288-825D-8A3F-B151E87C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</a:rPr>
              <a:t>Primeiras aproximações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DE6E8B2B-65C6-E4B0-A585-9A9BE564A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800"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</a:rPr>
              <a:t>Um número que varia de -1 a 1 indicando o grau de associação entre duas variáveis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</a:rPr>
              <a:t>“0” indica nenhuma associação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</a:rPr>
              <a:t>Previsão de uma variável por intermédio do conhecimento da outra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</a:rPr>
              <a:t>Variância &gt; Covariância &gt; Covariância padronizada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</a:rPr>
              <a:t>Interpretação gráfica dos diagramas de dispersão</a:t>
            </a:r>
          </a:p>
          <a:p>
            <a:pPr eaLnBrk="1" hangingPunct="1">
              <a:lnSpc>
                <a:spcPct val="90000"/>
              </a:lnSpc>
            </a:pPr>
            <a:endParaRPr lang="pt-BR" altLang="pt-BR" sz="2800">
              <a:latin typeface="Gill Sans" panose="020B0502020104020203" pitchFamily="34" charset="-79"/>
              <a:ea typeface="ＭＳ Ｐゴシック" panose="020B0600070205080204" pitchFamily="34" charset="-128"/>
              <a:cs typeface="Gill Sans" panose="020B0502020104020203" pitchFamily="34" charset="-79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Imagem 5" descr="Corr-example.png">
            <a:extLst>
              <a:ext uri="{FF2B5EF4-FFF2-40B4-BE49-F238E27FC236}">
                <a16:creationId xmlns:a16="http://schemas.microsoft.com/office/drawing/2014/main" id="{E6850C85-CBEC-BE19-5E26-9744BB6B1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17525"/>
            <a:ext cx="6172200" cy="619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tângulo 3">
            <a:extLst>
              <a:ext uri="{FF2B5EF4-FFF2-40B4-BE49-F238E27FC236}">
                <a16:creationId xmlns:a16="http://schemas.microsoft.com/office/drawing/2014/main" id="{6D6122E6-07AB-267D-4351-B3EEB64B6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190875"/>
            <a:ext cx="4572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479" tIns="41239" rIns="82479" bIns="4123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4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400">
              <a:latin typeface="Arial" panose="020B0604020202020204" pitchFamily="34" charset="0"/>
            </a:endParaRPr>
          </a:p>
        </p:txBody>
      </p:sp>
      <p:pic>
        <p:nvPicPr>
          <p:cNvPr id="19458" name="Picture 1">
            <a:extLst>
              <a:ext uri="{FF2B5EF4-FFF2-40B4-BE49-F238E27FC236}">
                <a16:creationId xmlns:a16="http://schemas.microsoft.com/office/drawing/2014/main" id="{73ED29A9-DD90-198D-B06D-EFCD3E390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2201863"/>
            <a:ext cx="4341813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2">
            <a:extLst>
              <a:ext uri="{FF2B5EF4-FFF2-40B4-BE49-F238E27FC236}">
                <a16:creationId xmlns:a16="http://schemas.microsoft.com/office/drawing/2014/main" id="{8ACE1497-33E8-CB9B-C6F6-E3E537E10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654050"/>
            <a:ext cx="3573463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tângulo 3">
            <a:extLst>
              <a:ext uri="{FF2B5EF4-FFF2-40B4-BE49-F238E27FC236}">
                <a16:creationId xmlns:a16="http://schemas.microsoft.com/office/drawing/2014/main" id="{8EF71957-00EE-94F8-C895-3A0BDFB0E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190875"/>
            <a:ext cx="4572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479" tIns="41239" rIns="82479" bIns="4123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4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400">
              <a:latin typeface="Arial" panose="020B0604020202020204" pitchFamily="34" charset="0"/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FF657C1E-D57A-D458-2B95-75D832D11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393700"/>
            <a:ext cx="3475037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5">
            <a:extLst>
              <a:ext uri="{FF2B5EF4-FFF2-40B4-BE49-F238E27FC236}">
                <a16:creationId xmlns:a16="http://schemas.microsoft.com/office/drawing/2014/main" id="{0E3A5924-832F-F344-931E-55D8FE3FB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450" y="2266950"/>
            <a:ext cx="5362575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4">
            <a:extLst>
              <a:ext uri="{FF2B5EF4-FFF2-40B4-BE49-F238E27FC236}">
                <a16:creationId xmlns:a16="http://schemas.microsoft.com/office/drawing/2014/main" id="{A3BA6C6A-E19B-EEE5-753D-B2C86EAAA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3600" i="1">
                <a:ea typeface="ＭＳ Ｐゴシック" panose="020B0600070205080204" pitchFamily="34" charset="-128"/>
              </a:rPr>
              <a:t>r</a:t>
            </a:r>
            <a:r>
              <a:rPr lang="pt-BR" altLang="pt-BR" sz="3600">
                <a:ea typeface="ＭＳ Ｐゴシック" panose="020B0600070205080204" pitchFamily="34" charset="-128"/>
              </a:rPr>
              <a:t> = 0,31; </a:t>
            </a:r>
            <a:r>
              <a:rPr lang="pt-BR" altLang="pt-BR" sz="3600" i="1">
                <a:ea typeface="ＭＳ Ｐゴシック" panose="020B0600070205080204" pitchFamily="34" charset="-128"/>
              </a:rPr>
              <a:t>N</a:t>
            </a:r>
            <a:r>
              <a:rPr lang="pt-BR" altLang="pt-BR" sz="3600">
                <a:ea typeface="ＭＳ Ｐゴシック" panose="020B0600070205080204" pitchFamily="34" charset="-128"/>
              </a:rPr>
              <a:t>= 804, </a:t>
            </a:r>
            <a:r>
              <a:rPr lang="pt-BR" altLang="pt-BR" sz="3600" i="1">
                <a:ea typeface="ＭＳ Ｐゴシック" panose="020B0600070205080204" pitchFamily="34" charset="-128"/>
              </a:rPr>
              <a:t>p</a:t>
            </a:r>
            <a:r>
              <a:rPr lang="pt-BR" altLang="pt-BR" sz="3600">
                <a:ea typeface="ＭＳ Ｐゴシック" panose="020B0600070205080204" pitchFamily="34" charset="-128"/>
              </a:rPr>
              <a:t> &lt; 0,001</a:t>
            </a:r>
          </a:p>
        </p:txBody>
      </p:sp>
      <p:pic>
        <p:nvPicPr>
          <p:cNvPr id="23554" name="Picture 5" descr="ri_x_prosel">
            <a:extLst>
              <a:ext uri="{FF2B5EF4-FFF2-40B4-BE49-F238E27FC236}">
                <a16:creationId xmlns:a16="http://schemas.microsoft.com/office/drawing/2014/main" id="{44DA1593-E99F-55A6-E8F5-3C0361579B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990600"/>
            <a:ext cx="6934200" cy="5535613"/>
          </a:xfrm>
          <a:noFill/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BCFBECDB-830F-D5BF-7059-72A924BC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200" i="1">
                <a:ea typeface="ＭＳ Ｐゴシック" panose="020B0600070205080204" pitchFamily="34" charset="-128"/>
              </a:rPr>
              <a:t>r</a:t>
            </a:r>
            <a:r>
              <a:rPr lang="pt-BR" altLang="pt-BR" sz="3200">
                <a:ea typeface="ＭＳ Ｐゴシック" panose="020B0600070205080204" pitchFamily="34" charset="-128"/>
              </a:rPr>
              <a:t> = 0,55; </a:t>
            </a:r>
            <a:r>
              <a:rPr lang="pt-BR" altLang="pt-BR" sz="3200" i="1">
                <a:ea typeface="ＭＳ Ｐゴシック" panose="020B0600070205080204" pitchFamily="34" charset="-128"/>
              </a:rPr>
              <a:t>N</a:t>
            </a:r>
            <a:r>
              <a:rPr lang="pt-BR" altLang="pt-BR" sz="3200">
                <a:ea typeface="ＭＳ Ｐゴシック" panose="020B0600070205080204" pitchFamily="34" charset="-128"/>
              </a:rPr>
              <a:t> = 744, </a:t>
            </a:r>
            <a:r>
              <a:rPr lang="pt-BR" altLang="pt-BR" sz="3200" i="1">
                <a:ea typeface="ＭＳ Ｐゴシック" panose="020B0600070205080204" pitchFamily="34" charset="-128"/>
              </a:rPr>
              <a:t>p</a:t>
            </a:r>
            <a:r>
              <a:rPr lang="pt-BR" altLang="pt-BR" sz="3200">
                <a:ea typeface="ＭＳ Ｐゴシック" panose="020B0600070205080204" pitchFamily="34" charset="-128"/>
              </a:rPr>
              <a:t> &lt; 0,001</a:t>
            </a:r>
          </a:p>
        </p:txBody>
      </p:sp>
      <p:pic>
        <p:nvPicPr>
          <p:cNvPr id="24578" name="Picture 4" descr="ri_x_prosel">
            <a:extLst>
              <a:ext uri="{FF2B5EF4-FFF2-40B4-BE49-F238E27FC236}">
                <a16:creationId xmlns:a16="http://schemas.microsoft.com/office/drawing/2014/main" id="{5FEB88F8-8ED6-CB33-F615-6E6A474905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295400"/>
            <a:ext cx="6248400" cy="4987925"/>
          </a:xfrm>
          <a:noFill/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1" name="Object 2">
            <a:extLst>
              <a:ext uri="{FF2B5EF4-FFF2-40B4-BE49-F238E27FC236}">
                <a16:creationId xmlns:a16="http://schemas.microsoft.com/office/drawing/2014/main" id="{08A25191-22A2-D6AC-3DA5-A0EA70E633CC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0" y="762000"/>
          <a:ext cx="3962400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" r:id="rId2" imgW="5308600" imgH="4254500" progId="StaticEnhancedMetafile">
                  <p:embed/>
                </p:oleObj>
              </mc:Choice>
              <mc:Fallback>
                <p:oleObj name="Imagem" r:id="rId2" imgW="5308600" imgH="4254500" progId="StaticEnhancedMetafil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62000"/>
                        <a:ext cx="3962400" cy="393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2" name="Object 3">
            <a:extLst>
              <a:ext uri="{FF2B5EF4-FFF2-40B4-BE49-F238E27FC236}">
                <a16:creationId xmlns:a16="http://schemas.microsoft.com/office/drawing/2014/main" id="{A052303E-DC4F-73FB-0D0D-6385B57C98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762000"/>
          <a:ext cx="4495800" cy="397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" r:id="rId4" imgW="5168900" imgH="4127500" progId="StaticEnhancedMetafile">
                  <p:embed/>
                </p:oleObj>
              </mc:Choice>
              <mc:Fallback>
                <p:oleObj name="Imagem" r:id="rId4" imgW="5168900" imgH="4127500" progId="StaticEnhancedMetafil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762000"/>
                        <a:ext cx="4495800" cy="397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</TotalTime>
  <Words>259</Words>
  <Application>Microsoft Macintosh PowerPoint</Application>
  <PresentationFormat>Apresentação na tela (4:3)</PresentationFormat>
  <Paragraphs>42</Paragraphs>
  <Slides>18</Slides>
  <Notes>3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Gill Sans</vt:lpstr>
      <vt:lpstr>Office Theme</vt:lpstr>
      <vt:lpstr>Imagem</vt:lpstr>
      <vt:lpstr>Gráfico</vt:lpstr>
      <vt:lpstr>Correlação</vt:lpstr>
      <vt:lpstr>Pontos iniciais</vt:lpstr>
      <vt:lpstr>Primeiras aproximações</vt:lpstr>
      <vt:lpstr>Apresentação do PowerPoint</vt:lpstr>
      <vt:lpstr>Apresentação do PowerPoint</vt:lpstr>
      <vt:lpstr>Apresentação do PowerPoint</vt:lpstr>
      <vt:lpstr>r = 0,31; N= 804, p &lt; 0,001</vt:lpstr>
      <vt:lpstr>r = 0,55; N = 744, p &lt; 0,001</vt:lpstr>
      <vt:lpstr>Apresentação do PowerPoint</vt:lpstr>
      <vt:lpstr>r = 0,23; N = 787, p &lt; 0,001</vt:lpstr>
      <vt:lpstr>Apresentação do PowerPoint</vt:lpstr>
      <vt:lpstr>Apresentação do PowerPoint</vt:lpstr>
      <vt:lpstr>Apresentação do PowerPoint</vt:lpstr>
      <vt:lpstr>Magnitudes</vt:lpstr>
      <vt:lpstr>Magnitudes</vt:lpstr>
      <vt:lpstr>Apresentação do PowerPoint</vt:lpstr>
      <vt:lpstr>Magnitude da correlação</vt:lpstr>
      <vt:lpstr>Magnitude da correlação: resumo</vt:lpstr>
    </vt:vector>
  </TitlesOfParts>
  <Company>USF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Labape</dc:creator>
  <cp:lastModifiedBy>Ricardo Primi</cp:lastModifiedBy>
  <cp:revision>86</cp:revision>
  <dcterms:created xsi:type="dcterms:W3CDTF">2004-08-19T18:58:13Z</dcterms:created>
  <dcterms:modified xsi:type="dcterms:W3CDTF">2022-11-07T18:26:14Z</dcterms:modified>
</cp:coreProperties>
</file>