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2" r:id="rId2"/>
    <p:sldId id="311" r:id="rId3"/>
    <p:sldId id="315" r:id="rId4"/>
    <p:sldId id="317" r:id="rId5"/>
    <p:sldId id="310" r:id="rId6"/>
    <p:sldId id="319" r:id="rId7"/>
    <p:sldId id="318" r:id="rId8"/>
    <p:sldId id="320" r:id="rId9"/>
    <p:sldId id="263" r:id="rId10"/>
    <p:sldId id="286" r:id="rId11"/>
    <p:sldId id="287" r:id="rId12"/>
    <p:sldId id="288" r:id="rId13"/>
    <p:sldId id="313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7"/>
    <p:restoredTop sz="95588"/>
  </p:normalViewPr>
  <p:slideViewPr>
    <p:cSldViewPr snapToGrid="0" snapToObjects="1">
      <p:cViewPr varScale="1">
        <p:scale>
          <a:sx n="103" d="100"/>
          <a:sy n="103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31-9669-694D-A637-9F8DA08A6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1F9926-789A-CF45-9F7B-D3277FCDB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1B381E-54F0-9840-A880-E917FCABC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D0B3-9BE6-C144-82C6-2CBC926DDAA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9DED62-D415-9F4B-9253-D27ED6FD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64F36C-B63F-954F-8899-A3A53326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1908-6164-0A48-A45E-95F0204CB9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0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FE193-510B-C84A-A7BE-EB5AA7D4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10072D-17BA-5D4B-909C-D4E2EAC27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71D689-3733-D24C-9523-EE49A50F7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D0B3-9BE6-C144-82C6-2CBC926DDAA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F0915E-1960-EE4A-807C-C647F6F9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092EE2-68F7-134B-AD3A-465F598C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1908-6164-0A48-A45E-95F0204CB9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6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C37C10-AF5F-A24D-9862-3407D638F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F696BC-82AF-BD4E-AF64-9BD062CEC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881B05-EA09-724E-9456-D611955C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D0B3-9BE6-C144-82C6-2CBC926DDAA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56802B-F9AD-B549-B1FC-D356D506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0C1C8B-CF4E-C549-9A06-D43A0825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1908-6164-0A48-A45E-95F0204CB9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1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32F7F-6F8F-7C45-9024-A0BE0CE04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AEC966-734D-244B-8A56-C5A70C552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4B5649-142E-234B-8F15-FC681EBD5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D0B3-9BE6-C144-82C6-2CBC926DDAA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70AFB2-F47C-8C4C-A703-5BA0AAD9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D72B7A-D7E6-1A40-AD1F-E4391D35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1908-6164-0A48-A45E-95F0204CB9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7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9BE67-DE50-824C-B2D7-52303608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B8572E-90A9-1340-BEF0-3B1F3A4ED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91CE79-7F4C-8848-A949-D14402DD3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D0B3-9BE6-C144-82C6-2CBC926DDAA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D4002F-8DBC-884B-B50F-53DDE2CE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AC8060-AF4C-1544-8AF0-B32EC931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1908-6164-0A48-A45E-95F0204CB9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5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441C4-3487-0347-9747-C7914E6F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D57820-7676-2843-B25E-DDC727A6A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71B9D4-EE83-764A-A720-D3E209C7B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5032FC-B2FD-5F43-A87B-AF115F41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D0B3-9BE6-C144-82C6-2CBC926DDAA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71187F-0E5B-044B-B414-13FCD1C22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07CFCA-85C4-AA44-9D6D-6783F62E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1908-6164-0A48-A45E-95F0204CB9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8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FCF15-5F27-AF42-AD1E-A81BCC855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0EAD1B-8E8F-5E47-9C69-F3F0D359B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25C4D1-22C9-D243-B3C4-6E7B6D91C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5EC221B-EA70-684D-A2CF-BB3E1DF43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5A7834-F01D-8841-BB27-E7F810821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C83DF4D-B2C5-3741-AAF5-6C718255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D0B3-9BE6-C144-82C6-2CBC926DDAA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8B01332-E369-0244-B38F-63F7A9A2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E109839-9051-504D-8E37-A2DEC68B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1908-6164-0A48-A45E-95F0204CB9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31F6F-45ED-2340-90AF-3ECC623E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67C3285-2763-334E-B8FD-628D8A7D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D0B3-9BE6-C144-82C6-2CBC926DDAA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8CADAB8-9310-4E4D-A447-F8063B1C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7A73E0D-77A4-9C44-BB63-4C5A7BF9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1908-6164-0A48-A45E-95F0204CB9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1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5E7E0C-380E-5A46-8896-26425B04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D0B3-9BE6-C144-82C6-2CBC926DDAA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303E147-A176-8C44-B009-A47AB5853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835279-A9E0-5244-9429-910760D4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1908-6164-0A48-A45E-95F0204CB9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9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8F19C-3E31-5A40-99BD-F41DC53A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66E722-67E5-B94D-81B3-660AF0C1A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5086D5-80F2-B54F-9937-BE50AFDD3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AE219E-D75B-CB46-8713-CB2B98B6D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D0B3-9BE6-C144-82C6-2CBC926DDAA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99B94C-CB74-7748-83F5-89120AD4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006834-DEE1-7548-BF3C-B3739367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1908-6164-0A48-A45E-95F0204CB9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7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F68BF-B2F9-574F-8E1B-68B76EFA5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DEE1C95-7F6C-A54B-9A56-7B2C2EA34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0E93E2-1778-664D-85A3-05C5EF3E4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2309AC-7A31-0A46-93AA-0E43B94C9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D0B3-9BE6-C144-82C6-2CBC926DDAA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7437F2-445A-7E40-8C92-B45C3BCB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6F5975-FAC5-1F42-84EE-5A8C6274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1908-6164-0A48-A45E-95F0204CB9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0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AD10D0-23B2-CE46-B225-503732519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B5D6C1-9C0B-1E4A-B8A2-3FC1AF5B6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38B137-47BC-A04D-AC1D-D97397D79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DD0B3-9BE6-C144-82C6-2CBC926DDAA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EB70F4-2592-E240-8652-43C9E81A2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5A6078-13F0-534F-B103-38A6AD621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91908-6164-0A48-A45E-95F0204CB9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1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2C063-AFF9-EC4F-A943-17AED607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503" y="2520857"/>
            <a:ext cx="7886700" cy="1325563"/>
          </a:xfrm>
        </p:spPr>
        <p:txBody>
          <a:bodyPr/>
          <a:lstStyle/>
          <a:p>
            <a:r>
              <a:rPr lang="en-US" dirty="0" err="1"/>
              <a:t>Exemplos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68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31A5925-4FBA-5F49-8B7E-3AE7EF0CC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416" y="537828"/>
            <a:ext cx="6484382" cy="515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31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748090A-204C-1441-9DD7-BD05D70A3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323" y="410766"/>
            <a:ext cx="3571355" cy="644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58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D3C8116-6E30-EA44-99B1-00B30197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161" y="270162"/>
            <a:ext cx="6090917" cy="604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38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DEA2406-AEB6-E543-B886-A0233AEE6190}"/>
              </a:ext>
            </a:extLst>
          </p:cNvPr>
          <p:cNvSpPr/>
          <p:nvPr/>
        </p:nvSpPr>
        <p:spPr>
          <a:xfrm>
            <a:off x="2021305" y="1395663"/>
            <a:ext cx="7415175" cy="1374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9945" marR="631753" algn="just"/>
            <a:endParaRPr lang="pt-BR" sz="738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79945" marR="631753" algn="just"/>
            <a:r>
              <a:rPr lang="pt-BR" sz="1266" dirty="0"/>
              <a:t>Após uma primeira identificação dos itens com DIF, eles serão considerados distintos para os grupos analisados em uma nova calibração e </a:t>
            </a:r>
            <a:r>
              <a:rPr lang="pt-BR" sz="1266" dirty="0" err="1"/>
              <a:t>re-estimação</a:t>
            </a:r>
            <a:r>
              <a:rPr lang="pt-BR" sz="1266" dirty="0"/>
              <a:t> das medidas latentes por meio da TRI. Posteriormente, o procedimento será repetido a fim de identificar novos itens com DIF utilizando essas novas medidas. Caso sejam os mesmos identificados na etapa anterior, o processo cessa e verifica-se o ajuste do modelo; se os itens identificados forem diferentes, retorna-se à etapa de nova calibração.</a:t>
            </a:r>
          </a:p>
        </p:txBody>
      </p:sp>
    </p:spTree>
    <p:extLst>
      <p:ext uri="{BB962C8B-B14F-4D97-AF65-F5344CB8AC3E}">
        <p14:creationId xmlns:p14="http://schemas.microsoft.com/office/powerpoint/2010/main" val="274734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F46E1-85FB-5D4B-A5BC-B648DDCB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Sumário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0A6EFB-C606-0B4A-BAD2-DF50A96A7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49" y="1825625"/>
            <a:ext cx="8101693" cy="3813175"/>
          </a:xfrm>
        </p:spPr>
        <p:txBody>
          <a:bodyPr>
            <a:normAutofit/>
          </a:bodyPr>
          <a:lstStyle/>
          <a:p>
            <a:pPr lvl="1"/>
            <a:r>
              <a:rPr lang="pt-BR" dirty="0"/>
              <a:t>Corte palavras e frases desnecessárias</a:t>
            </a:r>
          </a:p>
          <a:p>
            <a:pPr lvl="1"/>
            <a:r>
              <a:rPr lang="pt-BR" dirty="0"/>
              <a:t>Use a voz ativa (sujeito + verbo + objeto)</a:t>
            </a:r>
          </a:p>
          <a:p>
            <a:pPr lvl="1"/>
            <a:r>
              <a:rPr lang="pt-BR" dirty="0"/>
              <a:t>Escolha de verbos mais adequados</a:t>
            </a:r>
          </a:p>
          <a:p>
            <a:pPr lvl="1"/>
            <a:r>
              <a:rPr lang="pt-BR" dirty="0"/>
              <a:t>Evite transformar verbos em substantivos. </a:t>
            </a:r>
          </a:p>
          <a:p>
            <a:pPr lvl="1"/>
            <a:r>
              <a:rPr lang="pt-BR" dirty="0"/>
              <a:t>Deixe sujeito/verbo/predicado próximos!</a:t>
            </a:r>
          </a:p>
          <a:p>
            <a:pPr lvl="1"/>
            <a:r>
              <a:rPr lang="pt-BR" dirty="0"/>
              <a:t>Uso correto de pontuação </a:t>
            </a:r>
          </a:p>
          <a:p>
            <a:pPr lvl="1"/>
            <a:r>
              <a:rPr lang="pt-BR" dirty="0"/>
              <a:t>Organização lógica de </a:t>
            </a:r>
            <a:r>
              <a:rPr lang="pt-BR" dirty="0" err="1"/>
              <a:t>idéias</a:t>
            </a:r>
            <a:r>
              <a:rPr lang="pt-BR" dirty="0"/>
              <a:t> em parágrafos (mapa conceitual)</a:t>
            </a:r>
          </a:p>
          <a:p>
            <a:pPr lvl="1"/>
            <a:r>
              <a:rPr lang="pt-BR" dirty="0"/>
              <a:t>Uso de conectivos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3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C02709-663A-BC42-B5AD-800144262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05" y="515395"/>
            <a:ext cx="10952748" cy="57249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A idade moderna inaugura-se com um fenômeno de amplas e penetrantes repercussões no surgimento da psicologia contem­porânea</a:t>
            </a:r>
            <a:r>
              <a:rPr lang="pt-BR" dirty="0">
                <a:solidFill>
                  <a:srgbClr val="FF0000"/>
                </a:solidFill>
              </a:rPr>
              <a:t>:</a:t>
            </a:r>
            <a:r>
              <a:rPr lang="pt-BR" dirty="0"/>
              <a:t> a partir do século XVII pode-se observar claramente uma redefinição das relações sujeito/objeto, seja no plano da ação, seja no do conhecimento. 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A razão contemplativa, orientada desinteressadamente para a verdade e concebida sob o modo receptivo de uma apreensão empírica ou racional da essência das coisas, cede lugar, progressivamente, à razão e à ação instrumental</a:t>
            </a:r>
            <a:r>
              <a:rPr lang="pt-BR" baseline="30000" dirty="0">
                <a:solidFill>
                  <a:srgbClr val="FF0000"/>
                </a:solidFill>
              </a:rPr>
              <a:t>1</a:t>
            </a:r>
            <a:r>
              <a:rPr lang="pt-BR" dirty="0"/>
              <a:t>. </a:t>
            </a:r>
          </a:p>
          <a:p>
            <a:pPr marL="0" indent="0">
              <a:buNone/>
            </a:pPr>
            <a:r>
              <a:rPr lang="pt-BR" dirty="0"/>
              <a:t>Efetivamente, ao longo da Idade Média já se podiam vislumbrar os primeiros sinais da mudança nas obras de Roger Bacon,  Robert  </a:t>
            </a:r>
            <a:r>
              <a:rPr lang="pt-BR" dirty="0" err="1"/>
              <a:t>Grosseteste</a:t>
            </a:r>
            <a:r>
              <a:rPr lang="pt-BR" dirty="0"/>
              <a:t>  e  Jean  </a:t>
            </a:r>
            <a:r>
              <a:rPr lang="pt-BR" dirty="0" err="1"/>
              <a:t>Buridan</a:t>
            </a:r>
            <a:r>
              <a:rPr lang="pt-BR" dirty="0"/>
              <a:t>,  por  exemplo</a:t>
            </a:r>
            <a:r>
              <a:rPr lang="pt-BR" baseline="30000" dirty="0"/>
              <a:t>2</a:t>
            </a:r>
          </a:p>
          <a:p>
            <a:pPr marL="0" indent="0">
              <a:buNone/>
            </a:pPr>
            <a:r>
              <a:rPr lang="pt-BR" dirty="0"/>
              <a:t>O experimento, um procedimento ativo, </a:t>
            </a:r>
            <a:r>
              <a:rPr lang="pt-BR" dirty="0">
                <a:solidFill>
                  <a:srgbClr val="0070C0"/>
                </a:solidFill>
              </a:rPr>
              <a:t>acrescenta-se</a:t>
            </a:r>
            <a:r>
              <a:rPr lang="pt-BR" dirty="0"/>
              <a:t> à mera ob­servação, e a finalidade utilitária </a:t>
            </a:r>
            <a:r>
              <a:rPr lang="pt-BR" dirty="0">
                <a:solidFill>
                  <a:srgbClr val="0070C0"/>
                </a:solidFill>
              </a:rPr>
              <a:t>emerge</a:t>
            </a:r>
            <a:r>
              <a:rPr lang="pt-BR" dirty="0"/>
              <a:t> como justificativa e legitimação da ciência, ao lado da tradicional busca da verdade objetiva. </a:t>
            </a:r>
          </a:p>
          <a:p>
            <a:pPr marL="0" indent="0">
              <a:buNone/>
            </a:pPr>
            <a:r>
              <a:rPr lang="pt-BR" dirty="0"/>
              <a:t>Contudo, é na obra do filósofo Francis Bacon - um espírito de transição entre a Renascença e a Idade Moderna - que </a:t>
            </a:r>
            <a:r>
              <a:rPr lang="pt-BR" dirty="0">
                <a:solidFill>
                  <a:srgbClr val="FF0000"/>
                </a:solidFill>
              </a:rPr>
              <a:t>este</a:t>
            </a:r>
            <a:r>
              <a:rPr lang="pt-BR" dirty="0"/>
              <a:t> novo modo de existência prático-teórico aparece de forma suficientemente sistematizada e nítida para caracterizar a al­vorada de uma nova era.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801126-258C-3147-9BEF-6011BE0D1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135" y="948295"/>
            <a:ext cx="10950146" cy="4847024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Ao se considerar como objeto de estudo do cientista social a variabilidade do comportamento e dos estados subjetivos, </a:t>
            </a:r>
            <a:r>
              <a:rPr lang="pt-BR" dirty="0" err="1"/>
              <a:t>i.e</a:t>
            </a:r>
            <a:r>
              <a:rPr lang="pt-BR" dirty="0"/>
              <a:t>́, pensamentos, sentimentos, atitudes, segue-se a pergunta: a que atribuir esta variabilidade? Sob a </a:t>
            </a:r>
            <a:r>
              <a:rPr lang="pt-BR" dirty="0" err="1"/>
              <a:t>ótica</a:t>
            </a:r>
            <a:r>
              <a:rPr lang="pt-BR" dirty="0"/>
              <a:t> das </a:t>
            </a:r>
            <a:r>
              <a:rPr lang="pt-BR" dirty="0" err="1"/>
              <a:t>ciências</a:t>
            </a:r>
            <a:r>
              <a:rPr lang="pt-BR" dirty="0"/>
              <a:t> sociais </a:t>
            </a:r>
            <a:r>
              <a:rPr lang="pt-BR" dirty="0" err="1"/>
              <a:t>empíricas</a:t>
            </a:r>
            <a:r>
              <a:rPr lang="pt-BR" dirty="0"/>
              <a:t> existem </a:t>
            </a:r>
            <a:r>
              <a:rPr lang="pt-BR" dirty="0" err="1"/>
              <a:t>três</a:t>
            </a:r>
            <a:r>
              <a:rPr lang="pt-BR" dirty="0"/>
              <a:t> </a:t>
            </a:r>
            <a:r>
              <a:rPr lang="pt-BR" dirty="0" err="1"/>
              <a:t>aproximações</a:t>
            </a:r>
            <a:r>
              <a:rPr lang="pt-BR" dirty="0"/>
              <a:t> principais para compreender o comportamento e os estados subjetivos : a) observar o comportamento que ocorre naturalmente no </a:t>
            </a:r>
            <a:r>
              <a:rPr lang="pt-BR" dirty="0" err="1"/>
              <a:t>âmbito</a:t>
            </a:r>
            <a:r>
              <a:rPr lang="pt-BR" dirty="0"/>
              <a:t> real; </a:t>
            </a:r>
            <a:r>
              <a:rPr lang="pt-BR" dirty="0" err="1"/>
              <a:t>b</a:t>
            </a:r>
            <a:r>
              <a:rPr lang="pt-BR" dirty="0"/>
              <a:t>) criar </a:t>
            </a:r>
            <a:r>
              <a:rPr lang="pt-BR" dirty="0" err="1"/>
              <a:t>situações</a:t>
            </a:r>
            <a:r>
              <a:rPr lang="pt-BR" dirty="0"/>
              <a:t> artificiais e observar o comportamento diante das tarefas definidas para essas </a:t>
            </a:r>
            <a:r>
              <a:rPr lang="pt-BR" dirty="0" err="1"/>
              <a:t>situações</a:t>
            </a:r>
            <a:r>
              <a:rPr lang="pt-BR" dirty="0"/>
              <a:t>; </a:t>
            </a:r>
            <a:r>
              <a:rPr lang="pt-BR" dirty="0" err="1"/>
              <a:t>c</a:t>
            </a:r>
            <a:r>
              <a:rPr lang="pt-BR" dirty="0"/>
              <a:t>) perguntar </a:t>
            </a:r>
            <a:r>
              <a:rPr lang="pt-BR" dirty="0" err="1"/>
              <a:t>às</a:t>
            </a:r>
            <a:r>
              <a:rPr lang="pt-BR" dirty="0"/>
              <a:t> pessoas sobre o seu com- </a:t>
            </a:r>
            <a:r>
              <a:rPr lang="pt-BR" dirty="0" err="1"/>
              <a:t>portamento</a:t>
            </a:r>
            <a:r>
              <a:rPr lang="pt-BR" dirty="0"/>
              <a:t>, o que fazem e fizeram e sobre os seus estados subjetivos, o que, por exemplo, pensam e pensaram. </a:t>
            </a:r>
          </a:p>
          <a:p>
            <a:r>
              <a:rPr lang="pt-BR" dirty="0"/>
              <a:t>Cada uma destas </a:t>
            </a:r>
            <a:r>
              <a:rPr lang="pt-BR" dirty="0" err="1"/>
              <a:t>três</a:t>
            </a:r>
            <a:r>
              <a:rPr lang="pt-BR" dirty="0"/>
              <a:t> </a:t>
            </a:r>
            <a:r>
              <a:rPr lang="pt-BR" dirty="0" err="1"/>
              <a:t>famílias</a:t>
            </a:r>
            <a:r>
              <a:rPr lang="pt-BR" dirty="0"/>
              <a:t> de </a:t>
            </a:r>
            <a:r>
              <a:rPr lang="pt-BR" dirty="0" err="1"/>
              <a:t>métodos</a:t>
            </a:r>
            <a:r>
              <a:rPr lang="pt-BR" dirty="0"/>
              <a:t> de conduzir estudos </a:t>
            </a:r>
            <a:r>
              <a:rPr lang="pt-BR" dirty="0" err="1"/>
              <a:t>empíricos</a:t>
            </a:r>
            <a:r>
              <a:rPr lang="pt-BR" dirty="0"/>
              <a:t> – </a:t>
            </a:r>
            <a:r>
              <a:rPr lang="pt-BR" dirty="0" err="1"/>
              <a:t>observação</a:t>
            </a:r>
            <a:r>
              <a:rPr lang="pt-BR" dirty="0"/>
              <a:t> de comportamento, experimento e </a:t>
            </a:r>
            <a:r>
              <a:rPr lang="pt-BR" i="1" dirty="0" err="1"/>
              <a:t>survey</a:t>
            </a:r>
            <a:r>
              <a:rPr lang="pt-BR" i="1" dirty="0"/>
              <a:t> </a:t>
            </a:r>
            <a:r>
              <a:rPr lang="pt-BR" dirty="0"/>
              <a:t>– apresentam vantagens e desvantagens distintas (</a:t>
            </a:r>
            <a:r>
              <a:rPr lang="pt-BR" dirty="0" err="1"/>
              <a:t>Kish</a:t>
            </a:r>
            <a:r>
              <a:rPr lang="pt-BR" dirty="0"/>
              <a:t>, 1987). As vantagens e desvantagens </a:t>
            </a:r>
            <a:r>
              <a:rPr lang="pt-BR" dirty="0" err="1"/>
              <a:t>são</a:t>
            </a:r>
            <a:r>
              <a:rPr lang="pt-BR" dirty="0"/>
              <a:t> ligadas qualidade dos dados obtidos, </a:t>
            </a:r>
            <a:r>
              <a:rPr lang="pt-BR" dirty="0" err="1"/>
              <a:t>às</a:t>
            </a:r>
            <a:r>
              <a:rPr lang="pt-BR" dirty="0"/>
              <a:t> possibilidades da sua </a:t>
            </a:r>
            <a:r>
              <a:rPr lang="pt-BR" dirty="0" err="1"/>
              <a:t>obtenção</a:t>
            </a:r>
            <a:r>
              <a:rPr lang="pt-BR" dirty="0"/>
              <a:t> e à maneira de sua </a:t>
            </a:r>
            <a:r>
              <a:rPr lang="pt-BR" dirty="0" err="1"/>
              <a:t>utilização</a:t>
            </a:r>
            <a:r>
              <a:rPr lang="pt-BR" dirty="0"/>
              <a:t> e </a:t>
            </a:r>
            <a:r>
              <a:rPr lang="pt-BR" dirty="0" err="1"/>
              <a:t>análise</a:t>
            </a:r>
            <a:r>
              <a:rPr lang="pt-BR" dirty="0"/>
              <a:t> . </a:t>
            </a:r>
          </a:p>
          <a:p>
            <a:r>
              <a:rPr lang="pt-BR" dirty="0"/>
              <a:t>Considerando que este artigo trata, predominantemente, da pesquisa qualitativa e de dados qualitativos, </a:t>
            </a:r>
            <a:r>
              <a:rPr lang="pt-BR" dirty="0" err="1"/>
              <a:t>convém</a:t>
            </a:r>
            <a:r>
              <a:rPr lang="pt-BR" dirty="0"/>
              <a:t> explicitar que a primeira vertente, </a:t>
            </a:r>
            <a:r>
              <a:rPr lang="pt-BR" dirty="0" err="1"/>
              <a:t>observação</a:t>
            </a:r>
            <a:r>
              <a:rPr lang="pt-BR" dirty="0"/>
              <a:t>, inclui registros de comportamento e estados subjetivos, como documentos, </a:t>
            </a:r>
            <a:r>
              <a:rPr lang="pt-BR" dirty="0" err="1"/>
              <a:t>diários</a:t>
            </a:r>
            <a:r>
              <a:rPr lang="pt-BR" dirty="0"/>
              <a:t>, filmes, </a:t>
            </a:r>
            <a:r>
              <a:rPr lang="pt-BR" dirty="0" err="1"/>
              <a:t>gravações</a:t>
            </a:r>
            <a:r>
              <a:rPr lang="pt-BR" dirty="0"/>
              <a:t>, que constituem </a:t>
            </a:r>
            <a:r>
              <a:rPr lang="pt-BR" dirty="0" err="1"/>
              <a:t>manifestações</a:t>
            </a:r>
            <a:r>
              <a:rPr lang="pt-BR" dirty="0"/>
              <a:t> humanas </a:t>
            </a:r>
            <a:r>
              <a:rPr lang="pt-BR" dirty="0" err="1"/>
              <a:t>observáveis</a:t>
            </a:r>
            <a:r>
              <a:rPr lang="pt-BR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2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6C1DFA8-1C8E-784A-B73E-565DF8204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303" y="466305"/>
            <a:ext cx="8365524" cy="56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3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C1E7BDC-7438-6D4C-9718-0B34F0163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049" y="1060450"/>
            <a:ext cx="7220628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0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5D403E-C4C2-1A4B-9B84-C62F09DE1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060" y="679622"/>
            <a:ext cx="11145794" cy="5251621"/>
          </a:xfrm>
        </p:spPr>
        <p:txBody>
          <a:bodyPr>
            <a:normAutofit fontScale="77500" lnSpcReduction="20000"/>
          </a:bodyPr>
          <a:lstStyle/>
          <a:p>
            <a:r>
              <a:rPr lang="pt-BR" dirty="0" err="1"/>
              <a:t>Psychological</a:t>
            </a:r>
            <a:r>
              <a:rPr lang="pt-BR" dirty="0"/>
              <a:t> </a:t>
            </a:r>
            <a:r>
              <a:rPr lang="pt-BR" dirty="0" err="1"/>
              <a:t>assessment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something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a </a:t>
            </a:r>
            <a:r>
              <a:rPr lang="pt-BR" dirty="0" err="1"/>
              <a:t>crossroads</a:t>
            </a:r>
            <a:r>
              <a:rPr lang="pt-BR" dirty="0"/>
              <a:t>. </a:t>
            </a:r>
            <a:r>
              <a:rPr lang="pt-BR" dirty="0" err="1">
                <a:solidFill>
                  <a:srgbClr val="FF0000"/>
                </a:solidFill>
              </a:rPr>
              <a:t>Although</a:t>
            </a:r>
            <a:r>
              <a:rPr lang="pt-BR" dirty="0"/>
              <a:t> </a:t>
            </a:r>
            <a:r>
              <a:rPr lang="pt-BR" dirty="0" err="1"/>
              <a:t>practicing</a:t>
            </a:r>
            <a:r>
              <a:rPr lang="pt-BR" dirty="0"/>
              <a:t> </a:t>
            </a:r>
            <a:r>
              <a:rPr lang="pt-BR" dirty="0" err="1"/>
              <a:t>psychologists</a:t>
            </a:r>
            <a:r>
              <a:rPr lang="pt-BR" dirty="0"/>
              <a:t> </a:t>
            </a:r>
            <a:r>
              <a:rPr lang="pt-BR" dirty="0" err="1"/>
              <a:t>report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assessment</a:t>
            </a:r>
            <a:r>
              <a:rPr lang="pt-BR" dirty="0"/>
              <a:t> </a:t>
            </a:r>
            <a:r>
              <a:rPr lang="pt-BR" dirty="0" err="1"/>
              <a:t>comprises</a:t>
            </a:r>
            <a:r>
              <a:rPr lang="pt-BR" dirty="0"/>
              <a:t> a </a:t>
            </a:r>
            <a:r>
              <a:rPr lang="pt-BR" dirty="0" err="1"/>
              <a:t>nontrivial</a:t>
            </a:r>
            <a:r>
              <a:rPr lang="pt-BR" dirty="0"/>
              <a:t> </a:t>
            </a:r>
            <a:r>
              <a:rPr lang="pt-BR" dirty="0" err="1"/>
              <a:t>portion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their</a:t>
            </a:r>
            <a:r>
              <a:rPr lang="pt-BR" dirty="0"/>
              <a:t> professional </a:t>
            </a:r>
            <a:r>
              <a:rPr lang="pt-BR" dirty="0" err="1"/>
              <a:t>activities</a:t>
            </a:r>
            <a:r>
              <a:rPr lang="pt-BR" dirty="0"/>
              <a:t> (</a:t>
            </a:r>
            <a:r>
              <a:rPr lang="pt-BR" dirty="0" err="1"/>
              <a:t>Norcross</a:t>
            </a:r>
            <a:r>
              <a:rPr lang="pt-BR" dirty="0"/>
              <a:t>, </a:t>
            </a:r>
            <a:r>
              <a:rPr lang="pt-BR" dirty="0" err="1"/>
              <a:t>Karpiak</a:t>
            </a:r>
            <a:r>
              <a:rPr lang="pt-BR" dirty="0"/>
              <a:t>, &amp; Santoro, 2005), </a:t>
            </a:r>
            <a:r>
              <a:rPr lang="pt-BR" dirty="0" err="1"/>
              <a:t>reported</a:t>
            </a:r>
            <a:r>
              <a:rPr lang="pt-BR" dirty="0"/>
              <a:t> declines in </a:t>
            </a:r>
            <a:r>
              <a:rPr lang="pt-BR" dirty="0" err="1"/>
              <a:t>graduate</a:t>
            </a:r>
            <a:r>
              <a:rPr lang="pt-BR" dirty="0"/>
              <a:t> training in </a:t>
            </a:r>
            <a:r>
              <a:rPr lang="pt-BR" dirty="0" err="1"/>
              <a:t>assessment</a:t>
            </a:r>
            <a:r>
              <a:rPr lang="pt-BR" dirty="0"/>
              <a:t> (e.g., </a:t>
            </a:r>
            <a:r>
              <a:rPr lang="pt-BR" dirty="0" err="1"/>
              <a:t>Belter</a:t>
            </a:r>
            <a:r>
              <a:rPr lang="pt-BR" dirty="0"/>
              <a:t> &amp; </a:t>
            </a:r>
            <a:r>
              <a:rPr lang="pt-BR" dirty="0" err="1"/>
              <a:t>Piotrowski</a:t>
            </a:r>
            <a:r>
              <a:rPr lang="pt-BR" dirty="0"/>
              <a:t>, 2001; </a:t>
            </a:r>
            <a:r>
              <a:rPr lang="pt-BR" dirty="0" err="1"/>
              <a:t>Curry</a:t>
            </a:r>
            <a:r>
              <a:rPr lang="pt-BR" dirty="0"/>
              <a:t> &amp; Hanson, 2010)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altered</a:t>
            </a:r>
            <a:r>
              <a:rPr lang="pt-BR" dirty="0"/>
              <a:t> </a:t>
            </a:r>
            <a:r>
              <a:rPr lang="pt-BR" dirty="0" err="1"/>
              <a:t>reimbursement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managed</a:t>
            </a:r>
            <a:r>
              <a:rPr lang="pt-BR" dirty="0"/>
              <a:t> </a:t>
            </a:r>
            <a:r>
              <a:rPr lang="pt-BR" dirty="0" err="1"/>
              <a:t>care</a:t>
            </a:r>
            <a:r>
              <a:rPr lang="pt-BR" dirty="0"/>
              <a:t> (e.g., </a:t>
            </a:r>
            <a:r>
              <a:rPr lang="pt-BR" dirty="0" err="1"/>
              <a:t>Eisman</a:t>
            </a:r>
            <a:r>
              <a:rPr lang="pt-BR" dirty="0"/>
              <a:t> et al., 2000)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undeniably</a:t>
            </a:r>
            <a:r>
              <a:rPr lang="pt-BR" dirty="0"/>
              <a:t> </a:t>
            </a:r>
            <a:r>
              <a:rPr lang="pt-BR" dirty="0" err="1">
                <a:solidFill>
                  <a:srgbClr val="FF0000"/>
                </a:solidFill>
              </a:rPr>
              <a:t>affected</a:t>
            </a:r>
            <a:r>
              <a:rPr lang="pt-BR" dirty="0"/>
              <a:t> </a:t>
            </a:r>
            <a:r>
              <a:rPr lang="pt-BR" dirty="0" err="1"/>
              <a:t>assessment</a:t>
            </a:r>
            <a:r>
              <a:rPr lang="pt-BR" dirty="0"/>
              <a:t> </a:t>
            </a:r>
            <a:r>
              <a:rPr lang="pt-BR" dirty="0" err="1"/>
              <a:t>practices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 err="1"/>
              <a:t>However</a:t>
            </a:r>
            <a:r>
              <a:rPr lang="pt-BR" dirty="0"/>
              <a:t>, a </a:t>
            </a:r>
            <a:r>
              <a:rPr lang="pt-BR" dirty="0" err="1"/>
              <a:t>recent</a:t>
            </a:r>
            <a:r>
              <a:rPr lang="pt-BR" dirty="0"/>
              <a:t> shift in </a:t>
            </a:r>
            <a:r>
              <a:rPr lang="pt-BR" dirty="0" err="1"/>
              <a:t>psychological</a:t>
            </a:r>
            <a:r>
              <a:rPr lang="pt-BR" dirty="0"/>
              <a:t> </a:t>
            </a:r>
            <a:r>
              <a:rPr lang="pt-BR" dirty="0" err="1"/>
              <a:t>assessment</a:t>
            </a:r>
            <a:r>
              <a:rPr lang="pt-BR" dirty="0"/>
              <a:t>, </a:t>
            </a:r>
            <a:r>
              <a:rPr lang="pt-BR" dirty="0" err="1"/>
              <a:t>toward</a:t>
            </a:r>
            <a:r>
              <a:rPr lang="pt-BR" dirty="0"/>
              <a:t> </a:t>
            </a:r>
            <a:r>
              <a:rPr lang="pt-BR" dirty="0" err="1"/>
              <a:t>models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are </a:t>
            </a:r>
            <a:r>
              <a:rPr lang="pt-BR" dirty="0" err="1"/>
              <a:t>collaborative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intended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enhance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produce</a:t>
            </a:r>
            <a:r>
              <a:rPr lang="pt-BR" dirty="0"/>
              <a:t> </a:t>
            </a:r>
            <a:r>
              <a:rPr lang="pt-BR" dirty="0" err="1"/>
              <a:t>therapeutic</a:t>
            </a:r>
            <a:r>
              <a:rPr lang="pt-BR" dirty="0"/>
              <a:t> </a:t>
            </a:r>
            <a:r>
              <a:rPr lang="pt-BR" dirty="0" err="1"/>
              <a:t>outcomes</a:t>
            </a:r>
            <a:r>
              <a:rPr lang="pt-BR" dirty="0"/>
              <a:t>, </a:t>
            </a:r>
            <a:r>
              <a:rPr lang="pt-BR" dirty="0" err="1"/>
              <a:t>has</a:t>
            </a:r>
            <a:r>
              <a:rPr lang="pt-BR" dirty="0"/>
              <a:t> </a:t>
            </a:r>
            <a:r>
              <a:rPr lang="pt-BR" dirty="0" err="1"/>
              <a:t>breathed</a:t>
            </a:r>
            <a:r>
              <a:rPr lang="pt-BR" dirty="0"/>
              <a:t> new </a:t>
            </a:r>
            <a:r>
              <a:rPr lang="pt-BR" dirty="0" err="1"/>
              <a:t>life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debate </a:t>
            </a:r>
            <a:r>
              <a:rPr lang="pt-BR" dirty="0" err="1"/>
              <a:t>surrounding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clinical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treatment</a:t>
            </a:r>
            <a:r>
              <a:rPr lang="pt-BR" dirty="0"/>
              <a:t> </a:t>
            </a:r>
            <a:r>
              <a:rPr lang="pt-BR" dirty="0" err="1"/>
              <a:t>utility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psychological</a:t>
            </a:r>
            <a:r>
              <a:rPr lang="pt-BR" dirty="0"/>
              <a:t> </a:t>
            </a:r>
            <a:r>
              <a:rPr lang="pt-BR" dirty="0" err="1"/>
              <a:t>assessment</a:t>
            </a:r>
            <a:r>
              <a:rPr lang="pt-BR" dirty="0"/>
              <a:t>. </a:t>
            </a:r>
          </a:p>
          <a:p>
            <a:r>
              <a:rPr lang="pt-BR" dirty="0"/>
              <a:t>The procedures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models</a:t>
            </a:r>
            <a:r>
              <a:rPr lang="pt-BR" dirty="0"/>
              <a:t> </a:t>
            </a:r>
            <a:r>
              <a:rPr lang="pt-BR" dirty="0" err="1"/>
              <a:t>emanating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paradigm</a:t>
            </a:r>
            <a:r>
              <a:rPr lang="pt-BR" dirty="0"/>
              <a:t> shift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classified</a:t>
            </a:r>
            <a:r>
              <a:rPr lang="pt-BR" dirty="0"/>
              <a:t> as </a:t>
            </a:r>
            <a:r>
              <a:rPr lang="pt-BR" dirty="0" err="1"/>
              <a:t>collaborative</a:t>
            </a:r>
            <a:r>
              <a:rPr lang="pt-BR" dirty="0"/>
              <a:t>/</a:t>
            </a:r>
            <a:r>
              <a:rPr lang="pt-BR" dirty="0" err="1"/>
              <a:t>therapeutic</a:t>
            </a:r>
            <a:r>
              <a:rPr lang="pt-BR" dirty="0"/>
              <a:t> </a:t>
            </a:r>
            <a:r>
              <a:rPr lang="pt-BR" dirty="0" err="1"/>
              <a:t>assessment</a:t>
            </a:r>
            <a:r>
              <a:rPr lang="pt-BR" dirty="0"/>
              <a:t> (C/TA; </a:t>
            </a:r>
            <a:r>
              <a:rPr lang="pt-BR" dirty="0" err="1"/>
              <a:t>see</a:t>
            </a:r>
            <a:r>
              <a:rPr lang="pt-BR" dirty="0"/>
              <a:t> Finn, Fischer, &amp; </a:t>
            </a:r>
            <a:r>
              <a:rPr lang="pt-BR" dirty="0" err="1"/>
              <a:t>Handler</a:t>
            </a:r>
            <a:r>
              <a:rPr lang="pt-BR" dirty="0"/>
              <a:t>, 2012). </a:t>
            </a:r>
          </a:p>
          <a:p>
            <a:r>
              <a:rPr lang="pt-BR" dirty="0"/>
              <a:t>In </a:t>
            </a:r>
            <a:r>
              <a:rPr lang="pt-BR" dirty="0" err="1"/>
              <a:t>our</a:t>
            </a:r>
            <a:r>
              <a:rPr lang="pt-BR" dirty="0"/>
              <a:t> </a:t>
            </a:r>
            <a:r>
              <a:rPr lang="pt-BR" dirty="0" err="1"/>
              <a:t>view</a:t>
            </a:r>
            <a:r>
              <a:rPr lang="pt-BR" dirty="0"/>
              <a:t>, </a:t>
            </a:r>
            <a:r>
              <a:rPr lang="pt-BR" dirty="0" err="1"/>
              <a:t>which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shared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others</a:t>
            </a:r>
            <a:r>
              <a:rPr lang="pt-BR" dirty="0"/>
              <a:t> (e.g., Finn &amp; </a:t>
            </a:r>
            <a:r>
              <a:rPr lang="pt-BR" dirty="0" err="1"/>
              <a:t>Tonsager</a:t>
            </a:r>
            <a:r>
              <a:rPr lang="pt-BR" dirty="0"/>
              <a:t>, 1997; Meyer et al., 2001), </a:t>
            </a:r>
            <a:r>
              <a:rPr lang="pt-BR" dirty="0" err="1"/>
              <a:t>psychological</a:t>
            </a:r>
            <a:r>
              <a:rPr lang="pt-BR" dirty="0"/>
              <a:t> </a:t>
            </a:r>
            <a:r>
              <a:rPr lang="pt-BR" dirty="0" err="1"/>
              <a:t>assessment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fundamental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formulating</a:t>
            </a:r>
            <a:r>
              <a:rPr lang="pt-BR" dirty="0"/>
              <a:t> a </a:t>
            </a:r>
            <a:r>
              <a:rPr lang="pt-BR" dirty="0" err="1"/>
              <a:t>comprehensive</a:t>
            </a:r>
            <a:r>
              <a:rPr lang="pt-BR" dirty="0"/>
              <a:t> case </a:t>
            </a:r>
            <a:r>
              <a:rPr lang="pt-BR" dirty="0" err="1"/>
              <a:t>conceptualization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directly</a:t>
            </a:r>
            <a:r>
              <a:rPr lang="pt-BR" dirty="0"/>
              <a:t> </a:t>
            </a:r>
            <a:r>
              <a:rPr lang="pt-BR" dirty="0" err="1">
                <a:solidFill>
                  <a:srgbClr val="FF0000"/>
                </a:solidFill>
              </a:rPr>
              <a:t>informs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delivery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further</a:t>
            </a:r>
            <a:r>
              <a:rPr lang="pt-BR" dirty="0"/>
              <a:t> </a:t>
            </a:r>
            <a:r>
              <a:rPr lang="pt-BR" dirty="0" err="1"/>
              <a:t>treatment</a:t>
            </a:r>
            <a:r>
              <a:rPr lang="pt-BR" dirty="0"/>
              <a:t>. </a:t>
            </a:r>
          </a:p>
          <a:p>
            <a:r>
              <a:rPr lang="pt-BR" dirty="0" err="1">
                <a:solidFill>
                  <a:srgbClr val="FF0000"/>
                </a:solidFill>
              </a:rPr>
              <a:t>This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contention</a:t>
            </a:r>
            <a:r>
              <a:rPr lang="pt-BR" dirty="0"/>
              <a:t>, </a:t>
            </a:r>
            <a:r>
              <a:rPr lang="pt-BR" dirty="0" err="1"/>
              <a:t>however</a:t>
            </a:r>
            <a:r>
              <a:rPr lang="pt-BR" dirty="0"/>
              <a:t>, </a:t>
            </a:r>
            <a:r>
              <a:rPr lang="pt-BR" dirty="0" err="1"/>
              <a:t>remains</a:t>
            </a:r>
            <a:r>
              <a:rPr lang="pt-BR" dirty="0"/>
              <a:t> </a:t>
            </a:r>
            <a:r>
              <a:rPr lang="pt-BR" dirty="0" err="1"/>
              <a:t>essentially</a:t>
            </a:r>
            <a:r>
              <a:rPr lang="pt-BR" dirty="0"/>
              <a:t> </a:t>
            </a:r>
            <a:r>
              <a:rPr lang="pt-BR" dirty="0" err="1"/>
              <a:t>unconfirmed</a:t>
            </a:r>
            <a:r>
              <a:rPr lang="pt-BR" dirty="0"/>
              <a:t> (Hayes, Nelson, &amp; </a:t>
            </a:r>
            <a:r>
              <a:rPr lang="pt-BR" dirty="0" err="1"/>
              <a:t>Jarrett</a:t>
            </a:r>
            <a:r>
              <a:rPr lang="pt-BR" dirty="0"/>
              <a:t>, 1987; </a:t>
            </a:r>
            <a:r>
              <a:rPr lang="pt-BR" dirty="0" err="1"/>
              <a:t>Maruish</a:t>
            </a:r>
            <a:r>
              <a:rPr lang="pt-BR" dirty="0"/>
              <a:t>, 2004).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90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088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0314A80-B6A4-584D-A1E6-039FA156D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532" y="986867"/>
            <a:ext cx="4629727" cy="459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307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803</Words>
  <Application>Microsoft Macintosh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Tema do Office</vt:lpstr>
      <vt:lpstr>Exemplos</vt:lpstr>
      <vt:lpstr>Sumário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Primi</dc:creator>
  <cp:lastModifiedBy>Ricardo Primi</cp:lastModifiedBy>
  <cp:revision>9</cp:revision>
  <dcterms:created xsi:type="dcterms:W3CDTF">2020-09-22T00:13:44Z</dcterms:created>
  <dcterms:modified xsi:type="dcterms:W3CDTF">2020-09-22T14:21:36Z</dcterms:modified>
</cp:coreProperties>
</file>