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713" r:id="rId3"/>
    <p:sldId id="662" r:id="rId4"/>
    <p:sldId id="663" r:id="rId5"/>
    <p:sldId id="675" r:id="rId6"/>
    <p:sldId id="676" r:id="rId7"/>
    <p:sldId id="669" r:id="rId8"/>
    <p:sldId id="677" r:id="rId9"/>
    <p:sldId id="672" r:id="rId10"/>
    <p:sldId id="670" r:id="rId11"/>
    <p:sldId id="7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F1E7-8E9E-40AE-AC8C-17809F6BEE3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9665-77F0-471F-933A-35F36006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34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F41F0-39D4-4218-9621-FC0241A882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84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503-1E20-4E7D-BB60-0C353E12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F10EF-DA3F-49BF-8996-83DF65DB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238B-FCB4-4D33-9EE2-444CFC88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3D33-47B3-4FDC-A677-8136F3F8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967E-A9D6-4CA6-A65C-D1C426B6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5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6838-9557-4251-9FD3-895CCBC1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438CD-3809-4124-A07E-E771DB229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A8DD-D8DA-47B3-9CFC-2354EDED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5D05-79B9-410A-AED6-91B463B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ED7A-D7D5-4D38-9D71-CC2AD210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E012F-5F03-4D0E-8C4C-C8E29752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23A75-6B23-4AC0-AA8F-7364B5800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B4C7-5B63-432A-A94D-DA0652D2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4B8C-0FAF-4BAB-BEAE-48ECBA26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AC5F-AFD2-4285-A17B-52934E60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3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rgbClr val="48B1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" name="Picture 13" descr="Logo-Jp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9205" y="856152"/>
            <a:ext cx="4636395" cy="128788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064000" y="2590801"/>
            <a:ext cx="568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iPrimed Education Solutions Pvt. Ltd. </a:t>
            </a:r>
          </a:p>
          <a:p>
            <a:pPr algn="ctr"/>
            <a:r>
              <a:rPr lang="en-US" sz="1400" dirty="0">
                <a:latin typeface="+mn-lt"/>
              </a:rPr>
              <a:t>#62B, Electronics City, Phase-I, Opposite  ECT PO, Bangalore,</a:t>
            </a:r>
            <a:r>
              <a:rPr lang="en-US" sz="1400" baseline="0" dirty="0">
                <a:latin typeface="+mn-lt"/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Karnataka– 560100</a:t>
            </a:r>
          </a:p>
          <a:p>
            <a:pPr algn="ctr"/>
            <a:r>
              <a:rPr lang="en-US" sz="1400" dirty="0">
                <a:latin typeface="+mn-lt"/>
              </a:rPr>
              <a:t>India</a:t>
            </a:r>
          </a:p>
          <a:p>
            <a:pPr algn="ctr"/>
            <a:r>
              <a:rPr lang="en-US" sz="1400" dirty="0">
                <a:latin typeface="+mn-lt"/>
              </a:rPr>
              <a:t>(T) 91 - 80 65832406 / 91</a:t>
            </a:r>
            <a:r>
              <a:rPr lang="en-US" sz="1400" baseline="0" dirty="0">
                <a:latin typeface="+mn-lt"/>
              </a:rPr>
              <a:t> - </a:t>
            </a:r>
            <a:r>
              <a:rPr lang="en-US" sz="1400" dirty="0">
                <a:latin typeface="+mn-lt"/>
              </a:rPr>
              <a:t>80 40941642</a:t>
            </a:r>
          </a:p>
          <a:p>
            <a:pPr algn="ctr"/>
            <a:r>
              <a:rPr lang="en-US" sz="1400" dirty="0">
                <a:latin typeface="+mn-lt"/>
              </a:rPr>
              <a:t>www.iprimed.com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1" y="381001"/>
            <a:ext cx="2306471" cy="550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29200" y="2181682"/>
            <a:ext cx="37592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38401" y="206722"/>
            <a:ext cx="2602481" cy="9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74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200" y="533400"/>
            <a:ext cx="1016000" cy="609600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19499" y="6324600"/>
            <a:ext cx="1645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965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2667000"/>
            <a:ext cx="88392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4495800"/>
            <a:ext cx="2032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1536" y="6556248"/>
            <a:ext cx="2231136" cy="22860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3744" y="6556248"/>
            <a:ext cx="223113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0208" y="6556248"/>
            <a:ext cx="1016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35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33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1200" y="2298701"/>
            <a:ext cx="39624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0" y="2298701"/>
            <a:ext cx="39624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200" y="533400"/>
            <a:ext cx="1016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86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33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2291697"/>
            <a:ext cx="39624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3900" y="3137647"/>
            <a:ext cx="39624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0" y="2291697"/>
            <a:ext cx="39624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0000" y="3137647"/>
            <a:ext cx="39624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1200" y="533400"/>
            <a:ext cx="1016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41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1200" y="533400"/>
            <a:ext cx="1016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597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9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44D-63BC-4766-BF36-44BFA5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DB0F-2A0D-42E4-B4CD-D7A32085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8214-8605-4156-A8D7-745757CE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1484-D73C-433A-BD06-78C21F8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A2DF-E76E-4495-9E91-CD32D774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1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264" y="228600"/>
            <a:ext cx="8327136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8832" y="2446991"/>
            <a:ext cx="7620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3031490"/>
            <a:ext cx="2032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200" y="533400"/>
            <a:ext cx="1016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148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264" y="228600"/>
            <a:ext cx="8327136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8832" y="2450592"/>
            <a:ext cx="7620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3031489"/>
            <a:ext cx="2036064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200" y="533400"/>
            <a:ext cx="1016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3907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200" y="533400"/>
            <a:ext cx="1016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27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12192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6800" y="2298701"/>
            <a:ext cx="1930400" cy="3827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1"/>
            <a:ext cx="79248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4800" y="533400"/>
            <a:ext cx="1016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524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4116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▀"/>
              <a:defRPr sz="1600"/>
            </a:lvl1pPr>
            <a:lvl2pPr>
              <a:buFont typeface="Arial" pitchFamily="34" charset="0"/>
              <a:buChar char="□"/>
              <a:defRPr sz="1600"/>
            </a:lvl2pPr>
            <a:lvl3pPr>
              <a:buFont typeface="Courier New" pitchFamily="49" charset="0"/>
              <a:buChar char="o"/>
              <a:defRPr sz="16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▫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0217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835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8292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5654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2812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400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4BD3-05A6-48FA-8A9A-AD645066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A4978-1BEE-41EF-82D5-E0F5145D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A2BE-9448-4AAE-A0CF-C686BE27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FCD4-9C88-4029-9C26-0EA7C55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C816-E749-41C8-AF83-35C4DFF2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94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8994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324600"/>
            <a:ext cx="16785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03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0A23-7580-444A-AA0B-711415E2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E1A2-5F8C-4F47-90FA-DDF04F26C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84AE9-91D6-4DF0-9364-C2211F5D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D84E-51DB-4482-90FB-DBB88D02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9901-1675-4925-BE88-5B3B423F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5ABA-9C35-4EFB-BC33-1FFFDCFB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5851-B05A-43F7-AF8C-46C3AF4F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43536-74B4-4FDC-A734-BA75F1A4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75585-33BB-4907-B8DF-33F135D5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0D13E-D458-4EC7-9419-EB3AFD116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9FEC3-F115-4A01-9718-89E0D5ADC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0B7E5-4BDA-4C24-88EA-079EC6E3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2E855-8FCA-4419-A6FD-E5857459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C4B0F-BC07-4967-9B32-A891DA9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1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EC0B-77DA-4279-B129-C9F21658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ADEDB-6871-4A86-BED3-00DDE3A2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4F448-0CA8-410E-8E28-3CB53210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9A1DE-642D-466F-8540-5A20D630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CF934-0C89-44EE-AF05-2819848A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91DD3-61D2-4A24-8F26-70E91055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76DD7-0375-4F1B-A237-9A55BC45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4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F5E8-D48B-4A28-973D-DEA561E0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C4AB-1C20-49BC-BFE8-EFAA11F4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B5B1D-DD2E-40F4-9BA5-1B678931C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9FFF-5C52-4355-93EB-33DA5A90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DFC8-77F0-471E-83A0-72BB53A2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E1-C762-487E-B7E7-3995B1B2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A66E-998B-4436-B840-557212A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E2787-3AAE-4ECC-A149-61F28AEB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D9A2C-E729-40DD-B7EA-597AB87F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2135-F856-42A1-A4A7-0BE10519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C9A79-7C9E-4F98-A5A4-F7DC0B45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DEE86-AB46-4246-9D44-7CB1733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01B38-CE8F-48F4-A22B-F1712752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DBFC-54FD-494E-98DF-A5CF7BFD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0D8A-8984-48FF-B89D-D146CCCB3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AA1A-7D46-4077-846D-D60B51C3946A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CA3D-31C0-47C1-8AF5-10A2A2DBF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7126-44F5-4CD6-B95B-D67EBC0C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D66B-B59F-4065-9897-CA445F913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2286001"/>
            <a:ext cx="83312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33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14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8E36636D-D922-432D-A958-524484B5923D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mentor.io/r-programming/lis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ChangeArrowheads="1"/>
          </p:cNvSpPr>
          <p:nvPr/>
        </p:nvSpPr>
        <p:spPr bwMode="auto">
          <a:xfrm>
            <a:off x="532423" y="48006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0000"/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0000"/>
            </a:pPr>
            <a:endParaRPr lang="en-US" sz="1600" dirty="0">
              <a:solidFill>
                <a:prstClr val="black"/>
              </a:solidFill>
              <a:latin typeface="Arial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0000"/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Bangalore</a:t>
            </a:r>
          </a:p>
        </p:txBody>
      </p:sp>
      <p:sp>
        <p:nvSpPr>
          <p:cNvPr id="13315" name="Rectangle 12"/>
          <p:cNvSpPr>
            <a:spLocks noChangeArrowheads="1"/>
          </p:cNvSpPr>
          <p:nvPr/>
        </p:nvSpPr>
        <p:spPr bwMode="auto">
          <a:xfrm>
            <a:off x="2590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0000"/>
            </a:pPr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6" name="Title 5"/>
          <p:cNvSpPr>
            <a:spLocks noGrp="1"/>
          </p:cNvSpPr>
          <p:nvPr>
            <p:ph type="ctrTitle"/>
          </p:nvPr>
        </p:nvSpPr>
        <p:spPr>
          <a:xfrm>
            <a:off x="3657600" y="4800600"/>
            <a:ext cx="6705600" cy="1066800"/>
          </a:xfrm>
        </p:spPr>
        <p:txBody>
          <a:bodyPr/>
          <a:lstStyle/>
          <a:p>
            <a:pPr algn="ctr"/>
            <a:r>
              <a:rPr lang="en-US" sz="2400" dirty="0"/>
              <a:t>DATA STRUCTURES IN R</a:t>
            </a:r>
            <a:br>
              <a:rPr lang="en-US" sz="2400" dirty="0"/>
            </a:b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70712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DATAFRAME?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194722"/>
            <a:ext cx="838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Components of data frame can be accessed like a list or like a matrix.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/>
              <a:t>We can use either [,[[ or $ </a:t>
            </a:r>
            <a:r>
              <a:rPr lang="en-US" dirty="0"/>
              <a:t>operator to access columns of data frame.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Rows can be added to a data frame using the </a:t>
            </a:r>
            <a:r>
              <a:rPr lang="en-US" dirty="0" err="1"/>
              <a:t>rbind</a:t>
            </a:r>
            <a:r>
              <a:rPr lang="en-US" dirty="0"/>
              <a:t>() and </a:t>
            </a:r>
            <a:r>
              <a:rPr lang="en-US" dirty="0" err="1"/>
              <a:t>rbind</a:t>
            </a:r>
            <a:r>
              <a:rPr lang="en-US" dirty="0"/>
              <a:t> function.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Data frame columns can be deleted by assigning NULL to it</a:t>
            </a:r>
          </a:p>
          <a:p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9479D3-5D66-4142-B21C-9BEC9B3D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24265"/>
            <a:ext cx="1625766" cy="2027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&gt;x["Name"]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Name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1 John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2 Dora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x$Name</a:t>
            </a:r>
            <a:endParaRPr lang="en-US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"John" "Dora"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x[["Name"]]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"John" "Dora"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x[[3]]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"John" "Dora"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DCD8D5-C6E0-436B-9D47-81D04658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12712"/>
            <a:ext cx="2416046" cy="1858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rbind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x,list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(1,16,"Paul")) </a:t>
            </a:r>
          </a:p>
          <a:p>
            <a:pPr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SN Age Name </a:t>
            </a:r>
          </a:p>
          <a:p>
            <a:pPr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1 1 20 John </a:t>
            </a:r>
          </a:p>
          <a:p>
            <a:pPr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2 2 15 Dora </a:t>
            </a:r>
          </a:p>
          <a:p>
            <a:pPr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3 1 16 Paul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cbind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x,State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=c("NY","FL"))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SN Age Name State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1 1 20 John NY 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2 2 15 Dora FL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B1D5112-8B04-4239-856D-7F6934AC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162" y="3086719"/>
            <a:ext cx="1861038" cy="1011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x$State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&lt;- NULL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&gt;x SN Age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1 1 20 John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2 2 15 Dora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DATA STRUCTURES?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7526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Data Structures are used in computing to make it easy to locate and retrieve information and is a particular way of storing and organizing information in a system in order to retrieve and use it more effectively. These are used in almost all the programs and software. 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Common Data Structures in R 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   • </a:t>
            </a:r>
            <a:r>
              <a:rPr lang="en-US" b="1" dirty="0">
                <a:solidFill>
                  <a:srgbClr val="FF0000"/>
                </a:solidFill>
              </a:rPr>
              <a:t>Vectors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/>
              <a:t>   Ordered container of primitive elements Types - integer, numeric, logical,                                   character, complex 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     • </a:t>
            </a:r>
            <a:r>
              <a:rPr lang="en-US" b="1" dirty="0">
                <a:solidFill>
                  <a:srgbClr val="FF0000"/>
                </a:solidFill>
              </a:rPr>
              <a:t>Matrices and Arrays 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Rectangular collections of elements Dimensions -two, three etc.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    • </a:t>
            </a:r>
            <a:r>
              <a:rPr lang="en-US" b="1" dirty="0">
                <a:solidFill>
                  <a:srgbClr val="FF0000"/>
                </a:solidFill>
              </a:rPr>
              <a:t>Factors</a:t>
            </a:r>
            <a:r>
              <a:rPr lang="en-US" dirty="0"/>
              <a:t> 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 Categorical variables, levels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• </a:t>
            </a:r>
            <a:r>
              <a:rPr lang="en-US" b="1" dirty="0">
                <a:solidFill>
                  <a:srgbClr val="FF0000"/>
                </a:solidFill>
              </a:rPr>
              <a:t>Lists</a:t>
            </a:r>
            <a:r>
              <a:rPr lang="en-US" dirty="0"/>
              <a:t> 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Ordered container for arbitrary elements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    • </a:t>
            </a:r>
            <a:r>
              <a:rPr lang="en-US" b="1" dirty="0">
                <a:solidFill>
                  <a:srgbClr val="FF0000"/>
                </a:solidFill>
              </a:rPr>
              <a:t>Data Frame </a:t>
            </a:r>
          </a:p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dirty="0"/>
              <a:t>Two dimensional container for records and variables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40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A VECTOR?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551564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Vector is a basic data structure in R. It contains element of the same type. The data types can be logical, integer, double, character, complex or raw.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A vector’s type can be checked with the </a:t>
            </a:r>
            <a:r>
              <a:rPr lang="en-IN" dirty="0" err="1"/>
              <a:t>typeof</a:t>
            </a:r>
            <a:r>
              <a:rPr lang="en-IN" dirty="0"/>
              <a:t>() function.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Another important property of a vector is its length. This is the number of elements in the vector and can be checked with the function length().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Vectors are generally created using the c() function.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57E0F824-556F-414B-A42C-A1305FAA69EA}"/>
              </a:ext>
            </a:extLst>
          </p:cNvPr>
          <p:cNvSpPr/>
          <p:nvPr/>
        </p:nvSpPr>
        <p:spPr>
          <a:xfrm>
            <a:off x="4305300" y="3505201"/>
            <a:ext cx="3429000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How to Create Vector in R?</a:t>
            </a:r>
          </a:p>
          <a:p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163C5B8-9DCA-4343-9083-794DA536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08505"/>
            <a:ext cx="6199496" cy="1858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&lt;- c(1, 5, 4, 9, 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"double"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length(x)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&lt;- c(1, 5.4, TRUE, "hello")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"1" "5.4" "TRUE" "hello"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(x) [1] "character"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24AA0E-8FF6-4C20-9947-16870AD9F785}"/>
              </a:ext>
            </a:extLst>
          </p:cNvPr>
          <p:cNvSpPr/>
          <p:nvPr/>
        </p:nvSpPr>
        <p:spPr>
          <a:xfrm>
            <a:off x="1600201" y="734291"/>
            <a:ext cx="4027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52830"/>
                </a:solidFill>
                <a:latin typeface="Nunito"/>
              </a:rPr>
              <a:t>Creating a vector using seq() function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3D300B-27CA-4F06-957A-FB19B2E0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1072846"/>
            <a:ext cx="4743606" cy="1011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seq(1, 3, by=0.2) # specify step size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1.0 1.2 1.4 1.6 1.8 2.0 2.2 2.4 2.6 2.8 3.0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seq(1, 5,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length.Out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=4) # specify length of the vector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1.000000 2.333333 3.666667 5.000000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01D351-A9DF-4940-82B5-550C53687B6F}"/>
              </a:ext>
            </a:extLst>
          </p:cNvPr>
          <p:cNvSpPr/>
          <p:nvPr/>
        </p:nvSpPr>
        <p:spPr>
          <a:xfrm>
            <a:off x="1752600" y="2238211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52830"/>
                </a:solidFill>
                <a:latin typeface="Nunito"/>
              </a:rPr>
              <a:t>Elements of a vector can be accessed using vector indexing. The vector used for indexing can be logical, integer or character vector.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Vector index in R starts from 1, unlike most programming languages where index start from 0.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We can use a vector of integers as index to access specific elements.</a:t>
            </a:r>
          </a:p>
          <a:p>
            <a:endParaRPr lang="en-US" b="1" dirty="0">
              <a:solidFill>
                <a:srgbClr val="252830"/>
              </a:solidFill>
              <a:latin typeface="Nunito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CA1434-6DFA-4300-A53C-E596DB36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23" y="4096322"/>
            <a:ext cx="5868000" cy="2027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0 2 4 6 8 10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x[3] # access 3rd element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4 &gt; x[c(2, 4)] # access 2nd and 4th element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2 6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x[-1] # access all but 1st element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2 4 6 8 10 &gt; x[c(2, -4)] # cannot mix positive and negative integers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in x[c(2, -4)] : only 0's may be mixed with negative subscripts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x[c(2.4, 3.54)] # real numbers are truncated to integers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2 4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CB6E8-08B5-4A6F-BDA3-5475C534BD0C}"/>
              </a:ext>
            </a:extLst>
          </p:cNvPr>
          <p:cNvCxnSpPr>
            <a:cxnSpLocks/>
          </p:cNvCxnSpPr>
          <p:nvPr/>
        </p:nvCxnSpPr>
        <p:spPr>
          <a:xfrm>
            <a:off x="6222623" y="5008684"/>
            <a:ext cx="91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E0209F-E9EB-4B83-8F98-68D7420C1421}"/>
              </a:ext>
            </a:extLst>
          </p:cNvPr>
          <p:cNvSpPr txBox="1"/>
          <p:nvPr/>
        </p:nvSpPr>
        <p:spPr>
          <a:xfrm>
            <a:off x="7136423" y="485479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Integer Indexing</a:t>
            </a:r>
          </a:p>
        </p:txBody>
      </p:sp>
    </p:spTree>
    <p:extLst>
      <p:ext uri="{BB962C8B-B14F-4D97-AF65-F5344CB8AC3E}">
        <p14:creationId xmlns:p14="http://schemas.microsoft.com/office/powerpoint/2010/main" val="18439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CF797E3-F570-4F3C-A5AB-B03D67C65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762001"/>
            <a:ext cx="4281941" cy="13502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x[c(TRUE, FALSE, FALSE, TRUE)]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-3 3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x[x &lt; 0] # filtering vectors based on conditions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-3 -1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x[x &gt; 0]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3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274DA72-78DD-4438-9D4F-3BA8E1C4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21321"/>
            <a:ext cx="3512500" cy="1858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&lt;- c("first"=3, "second"=0, "third"=9)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names(x)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"first" "second" "third"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x["second"]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second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0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x[c("first", "third")]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first third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3       9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499E0C-56A1-4284-8F0C-C98F0651F1A6}"/>
              </a:ext>
            </a:extLst>
          </p:cNvPr>
          <p:cNvSpPr/>
          <p:nvPr/>
        </p:nvSpPr>
        <p:spPr>
          <a:xfrm>
            <a:off x="1676400" y="32004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52830"/>
                </a:solidFill>
                <a:latin typeface="Nunito"/>
              </a:rPr>
              <a:t>Ways modify a vector-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52830"/>
                </a:solidFill>
                <a:latin typeface="Nunito"/>
              </a:rPr>
              <a:t> </a:t>
            </a:r>
            <a:r>
              <a:rPr lang="en-US" dirty="0"/>
              <a:t>We can modify a vector using the assignment operator.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52830"/>
              </a:solidFill>
              <a:latin typeface="Nunito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B2916AB-838D-4D4C-9670-8D095862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92588"/>
            <a:ext cx="5436104" cy="15195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-3 -2 -1 0 1 2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x[2] &lt;- 0; x # modify 2nd element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-3 0 -1 0 1 2 &gt;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x[x&lt;0] &lt;- 5; x # modify elements less than 0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5 0 5 0 1 2 &gt; x &lt;- x[1:4]; x # truncate x to first 4 elements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5 0 5 0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2DAB6B-9D26-4C74-A131-CE51A370EA1F}"/>
              </a:ext>
            </a:extLst>
          </p:cNvPr>
          <p:cNvSpPr txBox="1"/>
          <p:nvPr/>
        </p:nvSpPr>
        <p:spPr>
          <a:xfrm>
            <a:off x="7541491" y="2756810"/>
            <a:ext cx="205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Character Indexing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DF4F5-D3E7-41BC-86EA-72D810D4327E}"/>
              </a:ext>
            </a:extLst>
          </p:cNvPr>
          <p:cNvSpPr txBox="1"/>
          <p:nvPr/>
        </p:nvSpPr>
        <p:spPr>
          <a:xfrm>
            <a:off x="3096744" y="2327133"/>
            <a:ext cx="205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Logical Indexing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1360A-AF8A-4A95-9D3B-AEC652BA568E}"/>
              </a:ext>
            </a:extLst>
          </p:cNvPr>
          <p:cNvSpPr/>
          <p:nvPr/>
        </p:nvSpPr>
        <p:spPr>
          <a:xfrm>
            <a:off x="1676400" y="5432926"/>
            <a:ext cx="229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52830"/>
                </a:solidFill>
                <a:latin typeface="Nunito"/>
              </a:rPr>
              <a:t>Delete a Vector-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34F24C-7437-4684-9389-991FAD99DD90}"/>
              </a:ext>
            </a:extLst>
          </p:cNvPr>
          <p:cNvSpPr/>
          <p:nvPr/>
        </p:nvSpPr>
        <p:spPr>
          <a:xfrm>
            <a:off x="3352801" y="5432927"/>
            <a:ext cx="5018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2830"/>
                </a:solidFill>
                <a:latin typeface="Nunito"/>
              </a:rPr>
              <a:t>We can delete a vector by simply assigning a NULL 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86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A MATRIX?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A matrix in R is a collections of homogeneous elements arranged in 2 dimensions • A matrix is a vector with a dim attribute, i.e. an integer vector giving the number or rows and columns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To create matrices use matrix() function.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The functions dim(), </a:t>
            </a:r>
            <a:r>
              <a:rPr lang="en-US" dirty="0" err="1"/>
              <a:t>nrow</a:t>
            </a:r>
            <a:r>
              <a:rPr lang="en-US" dirty="0"/>
              <a:t>() and </a:t>
            </a:r>
            <a:r>
              <a:rPr lang="en-US" dirty="0" err="1"/>
              <a:t>ncol</a:t>
            </a:r>
            <a:r>
              <a:rPr lang="en-US" dirty="0"/>
              <a:t> provide the attributes of the matrix.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Rows and columns can have names, </a:t>
            </a:r>
            <a:r>
              <a:rPr lang="en-US" dirty="0" err="1"/>
              <a:t>dimnames</a:t>
            </a:r>
            <a:r>
              <a:rPr lang="en-US" dirty="0"/>
              <a:t>(), </a:t>
            </a:r>
            <a:r>
              <a:rPr lang="en-US" dirty="0" err="1"/>
              <a:t>rownames</a:t>
            </a:r>
            <a:r>
              <a:rPr lang="en-US" dirty="0"/>
              <a:t>(), </a:t>
            </a:r>
            <a:r>
              <a:rPr lang="en-US" dirty="0" err="1"/>
              <a:t>colnames</a:t>
            </a:r>
            <a:r>
              <a:rPr lang="en-US" dirty="0"/>
              <a:t>().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                                        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7353B98C-B36F-4134-A6D0-2399E0A1E745}"/>
              </a:ext>
            </a:extLst>
          </p:cNvPr>
          <p:cNvSpPr/>
          <p:nvPr/>
        </p:nvSpPr>
        <p:spPr>
          <a:xfrm>
            <a:off x="4250004" y="3800543"/>
            <a:ext cx="3429000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How to Create Matrix in R?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D8371E-68BB-49BF-9377-5D0EE3B5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92" y="4522589"/>
            <a:ext cx="2743059" cy="11810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matrix(1:9,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nrow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ncol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= 3)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[,1] [,2] [,3]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1 4 7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2 5 8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[3,] 3 6 9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480C3A-2EAB-40A6-B4D3-65CC9908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734" y="4522589"/>
            <a:ext cx="2819541" cy="11810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matrix(1:9,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nrow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=3,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byrow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=TRUE) [,1] [,2] [,3]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1 2 3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4 5 6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[3,] 7 8 9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AC1D077-CD65-4B6F-A8FC-A8F66710E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27" y="4304108"/>
            <a:ext cx="3073952" cy="16888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&lt;- matrix(1:9,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nrow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dimnames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= list(c("X","Y","Z"), c("A","B","C"))) &gt; x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A B C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1 4 7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Y 2 5 8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Z 3 6 9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0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116308-367B-459F-B807-5A82E4BC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762000"/>
            <a:ext cx="2281394" cy="1858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cbind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(c(1,2,3),c(4,5,6))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[,1] [,2]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1  4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2  5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[3,] 3  6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rbind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(c(1,2,3),c(4,5,6))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[,1] [,2] [,3]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  1 2 3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  4 5 6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BC2677-630E-48B7-8BF2-16EE77B3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766619"/>
            <a:ext cx="2438400" cy="23659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&lt;- c(1,2,3,4,5,6)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1 2 3 4 5 6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class(x)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"numeric"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dim(x) &lt;- c(2,3)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[,1] [,2] [,3]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1 3 5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2 4 6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class(x)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"matrix"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F486C-6A90-4549-BC05-B8202B1A4237}"/>
              </a:ext>
            </a:extLst>
          </p:cNvPr>
          <p:cNvSpPr/>
          <p:nvPr/>
        </p:nvSpPr>
        <p:spPr>
          <a:xfrm>
            <a:off x="1524000" y="335280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FF0000"/>
                </a:solidFill>
                <a:latin typeface="Nunito"/>
              </a:rPr>
              <a:t>Modify a matrix in 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D5E2D-E35E-4E22-8EAF-9A6C95989EB8}"/>
              </a:ext>
            </a:extLst>
          </p:cNvPr>
          <p:cNvSpPr/>
          <p:nvPr/>
        </p:nvSpPr>
        <p:spPr>
          <a:xfrm>
            <a:off x="3130062" y="3575826"/>
            <a:ext cx="8182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52830"/>
                </a:solidFill>
                <a:latin typeface="Nunito"/>
              </a:rPr>
              <a:t>            We can combine assignment operator with the above learned methods for          accessing elements of a matrix to modify it.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830"/>
                </a:solidFill>
                <a:latin typeface="Nunito"/>
              </a:rPr>
              <a:t> A common operation with matrix is to transpose </a:t>
            </a:r>
            <a:r>
              <a:rPr lang="en-US" dirty="0" err="1">
                <a:solidFill>
                  <a:srgbClr val="252830"/>
                </a:solidFill>
                <a:latin typeface="Nunito"/>
              </a:rPr>
              <a:t>it.This</a:t>
            </a:r>
            <a:r>
              <a:rPr lang="en-US" dirty="0">
                <a:solidFill>
                  <a:srgbClr val="252830"/>
                </a:solidFill>
                <a:latin typeface="Nunito"/>
              </a:rPr>
              <a:t> can be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830"/>
                </a:solidFill>
                <a:latin typeface="Nunito"/>
              </a:rPr>
              <a:t>     done with the function t().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52830"/>
              </a:solidFill>
              <a:latin typeface="Nunito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74840F-B6C0-40E2-B6BE-E1B5260F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46" y="3942371"/>
            <a:ext cx="2880000" cy="22215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[,1] [,2] [,3]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1 4 7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2 5 8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[3,] 3 6 9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x[2,2] &lt;- 10; x # modify a single element</a:t>
            </a:r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[,1] [,2] [,3] </a:t>
            </a:r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1   4   7 </a:t>
            </a:r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2   10  8 </a:t>
            </a:r>
          </a:p>
          <a:p>
            <a:pPr marL="171450" indent="-171450" eaLnBrk="0" hangingPunct="0"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[3,] 3   6   9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AD9FA78-18EF-44D3-9ED2-46654DC4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956" y="5018044"/>
            <a:ext cx="3962400" cy="11810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x[x&lt;5] &lt;- 0; x # modify elements less than 5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[,1] [,2] [,3]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[1,] 0 0 7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[2,] 0 10 8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[3,] 0 6 9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A FACTOR?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Factor is a data structure used for fields that takes only predefined, finite number of values (categorical data).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For example, a data field such as marital status may contain only values from single, married, separated, divorced, or widowed.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In such case, we know the possible values beforehand and these predefined, distinct values are called levels. Following is an example of factor in R.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F99C5D-5287-4E82-AE83-AD31F2C1F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72" y="3886201"/>
            <a:ext cx="8186857" cy="16888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x &lt;- factor(c("single", "married", "married", "single"));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x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single married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married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single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Levels: married single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x &lt;- factor(c("single", "married", "married", "single"), levels = c("single", "married", "divorced"));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x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single married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married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single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Levels: single married divorced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5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DATAFRAME?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207489"/>
            <a:ext cx="838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Data frame is a two dimensional data structure in R. It is a special case of a </a:t>
            </a:r>
            <a:r>
              <a:rPr lang="en-US" dirty="0">
                <a:hlinkClick r:id="rId2" tooltip="R list"/>
              </a:rPr>
              <a:t>list</a:t>
            </a:r>
            <a:r>
              <a:rPr lang="en-US" dirty="0"/>
              <a:t> which has each component of equal length.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Each component form the column and contents of the component form the rows.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We can check if a variable is a data frame or not using the class() function.</a:t>
            </a:r>
          </a:p>
          <a:p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9479D3-5D66-4142-B21C-9BEC9B3D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578" y="2955762"/>
            <a:ext cx="5974713" cy="13502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x &lt;- 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data.frame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("SN" = 1:2, "Age" = c(21,15), "Name" = c("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John","Dora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str(x) # structure of x</a:t>
            </a:r>
          </a:p>
          <a:p>
            <a:pPr lvl="0" eaLnBrk="0" hangingPunct="0"/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data.frame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’: 2 obs. of 3 variables: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$ SN : int 1 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$ Age : num 21 15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$ Name: Factor w/ 2 levels "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Dora","John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": 2 1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DCD8D5-C6E0-436B-9D47-81D04658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18" y="4485118"/>
            <a:ext cx="3954929" cy="16888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x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SN Age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1 1 21 John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2 2 15 Dora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(x) # data frame is a special case of list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"list"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class(x)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[1] "</a:t>
            </a:r>
            <a:r>
              <a:rPr lang="en-US" alt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data.frame</a:t>
            </a:r>
            <a:r>
              <a:rPr lang="en-US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7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0080"/>
      </a:hlink>
      <a:folHlink>
        <a:srgbClr val="80008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1675</Words>
  <Application>Microsoft Office PowerPoint</Application>
  <PresentationFormat>Widescreen</PresentationFormat>
  <Paragraphs>224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Consolas</vt:lpstr>
      <vt:lpstr>Courier New</vt:lpstr>
      <vt:lpstr>Nunito</vt:lpstr>
      <vt:lpstr>Trebuchet MS</vt:lpstr>
      <vt:lpstr>Wingdings</vt:lpstr>
      <vt:lpstr>Office Theme</vt:lpstr>
      <vt:lpstr>Mod</vt:lpstr>
      <vt:lpstr>DATA STRUCTURES IN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IN R </dc:title>
  <dc:creator>Gaurav chhajer</dc:creator>
  <cp:lastModifiedBy>Gaurav jain</cp:lastModifiedBy>
  <cp:revision>2</cp:revision>
  <dcterms:created xsi:type="dcterms:W3CDTF">2018-06-08T05:37:39Z</dcterms:created>
  <dcterms:modified xsi:type="dcterms:W3CDTF">2018-06-21T05:16:45Z</dcterms:modified>
</cp:coreProperties>
</file>