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6" r:id="rId9"/>
    <p:sldId id="265" r:id="rId10"/>
    <p:sldId id="264" r:id="rId11"/>
    <p:sldId id="269" r:id="rId12"/>
    <p:sldId id="268" r:id="rId13"/>
    <p:sldId id="270" r:id="rId14"/>
    <p:sldId id="271" r:id="rId15"/>
    <p:sldId id="272" r:id="rId16"/>
    <p:sldId id="276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65672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B133-85EC-4670-8B49-6EF39430A801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38B7E-1C6B-410E-9993-E5301362F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35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38B7E-1C6B-410E-9993-E5301362FA4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7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E613-8769-4C49-AE06-FE05F94CE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218BB-4CA7-4D43-9F1A-76053B81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62AA7-0F98-4145-8D27-329DA49F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4344-B98B-48BB-B6F4-428791D76C59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DB61-42B0-4C1F-B209-4310D5BD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3DBB-1643-4975-B318-C9FA821A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1C1-3C5C-4753-A014-A7F0BE27D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4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AF00-22BC-4CD4-8077-E68C5815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478A6-2136-4399-B243-C584E52C7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1535A-EC58-41EC-AD17-4EF12CEC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4344-B98B-48BB-B6F4-428791D76C59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FBC8-35EC-47E5-ABBF-A8CA42B2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0745-142C-4A89-9E94-B8B483EA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1C1-3C5C-4753-A014-A7F0BE27D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5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4B9A4-4425-4DB0-9B82-68B947F43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2EFC8-58A7-437E-A5A1-6E1508806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549C-887C-45C4-8679-07FF6A76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4344-B98B-48BB-B6F4-428791D76C59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8637-7054-4F75-8E3B-27F07E4D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7AF8-3634-4490-B871-32CB936B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1C1-3C5C-4753-A014-A7F0BE27D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04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0FCE-282D-408C-AC71-CE03D4E7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E383-6B97-44C5-AE11-D4F6C2D8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6894-D330-4AB5-8187-4500D300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4344-B98B-48BB-B6F4-428791D76C59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B55-2E8D-4DE4-B86F-B85A6C9E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BC33-B50E-4983-8E01-FFE4C6B9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1C1-3C5C-4753-A014-A7F0BE27D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5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160C-6552-4D96-BB4F-D1E88FAE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0B435-3435-4F32-B0A5-909448DEE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6CCDE-6BB1-4B6A-918C-F9375B8F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4344-B98B-48BB-B6F4-428791D76C59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724B2-1684-47AB-8AC0-06D48270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DE5A0-FAB9-449F-B558-7F89F6C4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1C1-3C5C-4753-A014-A7F0BE27D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5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D399-0EC2-4B13-8CFE-8344E806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6B44-45AC-4A8A-ABE5-C8D1B54D4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D0E0-FD11-4A05-A877-9A998A31D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103A9-1D1C-436D-9F7F-3BF87886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4344-B98B-48BB-B6F4-428791D76C59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C4D4C-9A67-4233-938E-7063A669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0002-E0FE-47D4-B1F8-BAB66BB2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1C1-3C5C-4753-A014-A7F0BE27D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1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E6F3-D3D4-4611-AFB5-F1112613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85E13-8F0C-4B9F-A0DE-C040B4307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9FB4F-4245-4B7D-A6B3-63DDFA8DE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354A4-9726-45DE-86F9-02E903CC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EC168-6666-44D6-AB57-4CF07FFC1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AC8D3-2F01-4314-83B1-9F39C00B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4344-B98B-48BB-B6F4-428791D76C59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D068E-6A2C-45AF-9D61-F41DAD5B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1C879-3C92-424D-AC7A-C38F9295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1C1-3C5C-4753-A014-A7F0BE27D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8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A039-1AC3-4D91-87F3-959CC464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C41CA-A900-4270-937C-AD8AAAB9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4344-B98B-48BB-B6F4-428791D76C59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7F2BF-28D8-4F2F-9F3E-2FA7ADC7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CE782-B5C0-4DD3-A9CE-8FDC002C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1C1-3C5C-4753-A014-A7F0BE27D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433F5-2C38-4914-BAD3-89F8C06C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4344-B98B-48BB-B6F4-428791D76C59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A56D-D13B-4516-9F4B-7A1700CA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F2876-9EBF-4159-BB0C-D9382898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1C1-3C5C-4753-A014-A7F0BE27D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5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132E-CC2F-4638-ADB3-511A6B31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2CB5-FA59-495B-90BE-C8D3D634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ACE68-5352-40AA-9D4C-133021746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1F2C-6BCF-4744-885F-61950ED0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4344-B98B-48BB-B6F4-428791D76C59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2238-29E7-4D9B-978B-0C8CF2CB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47BD6-5D41-4A06-83E9-E3A3FAA2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1C1-3C5C-4753-A014-A7F0BE27D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5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A0FF-4B03-4D1F-A606-CA672812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DA7CA-CF48-469B-9116-FA6FB60B0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DEA0E-961E-4492-9C0C-585C8F98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3ADAB-78A1-40AC-9EFA-338C1FC0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4344-B98B-48BB-B6F4-428791D76C59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74DB-9E1E-404C-96E3-B8B634F9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3A805-31D6-4285-96A2-68D393AB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51C1-3C5C-4753-A014-A7F0BE27D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2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C7A19-0DF5-451A-8672-E5E5032E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6B07F-406B-4AAD-9DC2-DCC5628A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B1B2-3456-4C4A-B1A0-86D707C3E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4344-B98B-48BB-B6F4-428791D76C59}" type="datetimeFigureOut">
              <a:rPr lang="en-IN" smtClean="0"/>
              <a:t>06-07-2018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37CB-83D2-4FF2-81FB-18AFE6A5F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EFD5D-2495-4B45-81A7-C6CF5F913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51C1-3C5C-4753-A014-A7F0BE27D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6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3CF3-477F-4491-A41C-8474A0441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C5345-F754-4F65-ACAB-ABFD957D0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908DC-91B5-4FAC-9696-678BD8BA0E9F}"/>
              </a:ext>
            </a:extLst>
          </p:cNvPr>
          <p:cNvSpPr/>
          <p:nvPr/>
        </p:nvSpPr>
        <p:spPr>
          <a:xfrm>
            <a:off x="2916117" y="4501661"/>
            <a:ext cx="7751883" cy="1409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0525599-89C1-4890-BA34-FA0F5A769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09" y="4926622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May 2018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1600" dirty="0">
              <a:solidFill>
                <a:srgbClr val="000000"/>
              </a:solidFill>
              <a:latin typeface="Arial" charset="0"/>
              <a:cs typeface="Arial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/>
              </a:rPr>
              <a:t>Bangalore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4C3A128-E876-4A07-ABC3-10D7B018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116" y="3549161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sz="2000" dirty="0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D2CEF68C-02B4-47CC-A3C1-6795E5F7DA1C}"/>
              </a:ext>
            </a:extLst>
          </p:cNvPr>
          <p:cNvSpPr txBox="1">
            <a:spLocks/>
          </p:cNvSpPr>
          <p:nvPr/>
        </p:nvSpPr>
        <p:spPr>
          <a:xfrm>
            <a:off x="4035670" y="4510453"/>
            <a:ext cx="67056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Writing Functions in R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8F14A-0BA0-4909-883C-E8E8ED0E7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76" y="759917"/>
            <a:ext cx="9937341" cy="37417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B00E62-7C87-4568-B174-B43940C5881A}"/>
              </a:ext>
            </a:extLst>
          </p:cNvPr>
          <p:cNvSpPr/>
          <p:nvPr/>
        </p:nvSpPr>
        <p:spPr>
          <a:xfrm>
            <a:off x="954415" y="4501661"/>
            <a:ext cx="1961701" cy="1409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/>
              </a:rPr>
              <a:t>May 2018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endParaRPr lang="en-US" dirty="0">
              <a:solidFill>
                <a:srgbClr val="000000"/>
              </a:solidFill>
              <a:latin typeface="Arial" charset="0"/>
              <a:cs typeface="Arial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/>
              </a:rPr>
              <a:t>Bangalore</a:t>
            </a:r>
          </a:p>
        </p:txBody>
      </p:sp>
    </p:spTree>
    <p:extLst>
      <p:ext uri="{BB962C8B-B14F-4D97-AF65-F5344CB8AC3E}">
        <p14:creationId xmlns:p14="http://schemas.microsoft.com/office/powerpoint/2010/main" val="91890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5BBDC-045B-421C-B6C7-B7BC7562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824" y="229088"/>
            <a:ext cx="2348441" cy="4801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Operators in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9B9EF5-3122-4561-A804-497D56F798FF}"/>
              </a:ext>
            </a:extLst>
          </p:cNvPr>
          <p:cNvSpPr/>
          <p:nvPr/>
        </p:nvSpPr>
        <p:spPr>
          <a:xfrm>
            <a:off x="76198" y="1092581"/>
            <a:ext cx="115120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52830"/>
                </a:solidFill>
                <a:latin typeface="Nunito"/>
              </a:rPr>
              <a:t>R has many operators to carry out different mathematical and logical operations.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52830"/>
                </a:solidFill>
                <a:latin typeface="Nunito"/>
              </a:rPr>
              <a:t>Operators in R can mainly be classified into the following categories</a:t>
            </a:r>
            <a:endParaRPr lang="en-US" sz="2800" b="0" i="0" dirty="0">
              <a:solidFill>
                <a:srgbClr val="252830"/>
              </a:solidFill>
              <a:effectLst/>
              <a:latin typeface="Nuni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607AE-67F0-4E3F-BBA2-9277089866B9}"/>
              </a:ext>
            </a:extLst>
          </p:cNvPr>
          <p:cNvSpPr/>
          <p:nvPr/>
        </p:nvSpPr>
        <p:spPr>
          <a:xfrm>
            <a:off x="3959159" y="2860938"/>
            <a:ext cx="3327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52830"/>
                </a:solidFill>
                <a:latin typeface="Nunito"/>
              </a:rPr>
              <a:t>Type of operators in R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7419C-F026-4ACF-A91A-C524B8FD7DA5}"/>
              </a:ext>
            </a:extLst>
          </p:cNvPr>
          <p:cNvSpPr txBox="1"/>
          <p:nvPr/>
        </p:nvSpPr>
        <p:spPr>
          <a:xfrm>
            <a:off x="4448824" y="3545155"/>
            <a:ext cx="2610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Arithmetic 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Relational 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Logical 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313652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3C161-4CCB-41ED-B804-66E71BD2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82" y="343388"/>
            <a:ext cx="307144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2000" b="1" dirty="0">
                <a:solidFill>
                  <a:schemeClr val="bg1"/>
                </a:solidFill>
              </a:rPr>
              <a:t>Arithmetic Operators in R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DB6A7-D56B-40E0-B8E1-A9657988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77" y="1249776"/>
            <a:ext cx="7689246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B2B27B-9C1B-4301-A9A0-2F70E2E42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18" y="1078026"/>
            <a:ext cx="7300593" cy="4701947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DCC325B-6B1E-4F50-94B5-D67500DF690E}"/>
              </a:ext>
            </a:extLst>
          </p:cNvPr>
          <p:cNvSpPr txBox="1">
            <a:spLocks/>
          </p:cNvSpPr>
          <p:nvPr/>
        </p:nvSpPr>
        <p:spPr>
          <a:xfrm>
            <a:off x="4140282" y="343388"/>
            <a:ext cx="307144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chemeClr val="bg1"/>
                </a:solidFill>
              </a:rPr>
              <a:t>Relational Operators in R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0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DC3B5-7A39-495E-B136-D20D450215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" b="6380"/>
          <a:stretch/>
        </p:blipFill>
        <p:spPr>
          <a:xfrm>
            <a:off x="1931929" y="1116622"/>
            <a:ext cx="7536833" cy="5117123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1A0EC8-0953-4F41-92E7-1857FEE9EE29}"/>
              </a:ext>
            </a:extLst>
          </p:cNvPr>
          <p:cNvSpPr txBox="1">
            <a:spLocks/>
          </p:cNvSpPr>
          <p:nvPr/>
        </p:nvSpPr>
        <p:spPr>
          <a:xfrm>
            <a:off x="4263374" y="208123"/>
            <a:ext cx="307144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chemeClr val="bg1"/>
                </a:solidFill>
              </a:rPr>
              <a:t>Logical Operators in R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2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C78C7-562F-4020-B455-F32D0849A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08" y="1375232"/>
            <a:ext cx="7887383" cy="4107536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C95AAF7-5DEC-4DFF-9C62-986CB9F2E680}"/>
              </a:ext>
            </a:extLst>
          </p:cNvPr>
          <p:cNvSpPr txBox="1">
            <a:spLocks/>
          </p:cNvSpPr>
          <p:nvPr/>
        </p:nvSpPr>
        <p:spPr>
          <a:xfrm>
            <a:off x="4333713" y="276536"/>
            <a:ext cx="307144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chemeClr val="bg1"/>
                </a:solidFill>
              </a:rPr>
              <a:t>Assignment Operators in R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1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C95AAF7-5DEC-4DFF-9C62-986CB9F2E680}"/>
              </a:ext>
            </a:extLst>
          </p:cNvPr>
          <p:cNvSpPr txBox="1">
            <a:spLocks/>
          </p:cNvSpPr>
          <p:nvPr/>
        </p:nvSpPr>
        <p:spPr>
          <a:xfrm>
            <a:off x="4333713" y="276536"/>
            <a:ext cx="307144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chemeClr val="bg1"/>
                </a:solidFill>
              </a:rPr>
              <a:t>Apply Family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C5DBE6-058D-4D8C-B50B-2694A1308924}"/>
              </a:ext>
            </a:extLst>
          </p:cNvPr>
          <p:cNvSpPr/>
          <p:nvPr/>
        </p:nvSpPr>
        <p:spPr>
          <a:xfrm>
            <a:off x="917448" y="866857"/>
            <a:ext cx="9707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apply family pertains to the R base package, and is populated with functions to manipulate slices of data from matrices, arrays, lists and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dataframes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in a repetitive way. These functions allow crossing the data in a number of ways and avoid explicit use of loop constructs. They act on an input list, matrix or array, and apply a named function with one or several optional arguments.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called function could 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 aggregating function, like for example the mean, or the sum (that return a number or scalar);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other transforming or sub-setting functions;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and other vectorized functions, which return more complex structures like list, vectors, matrices and arrays.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apply functions form the basis of more complex combinations and helps to perform operations with very few lines of code. The family comprises: apply,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lapply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sapply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vapply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mapply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rapply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tapply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6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C95AAF7-5DEC-4DFF-9C62-986CB9F2E680}"/>
              </a:ext>
            </a:extLst>
          </p:cNvPr>
          <p:cNvSpPr txBox="1">
            <a:spLocks/>
          </p:cNvSpPr>
          <p:nvPr/>
        </p:nvSpPr>
        <p:spPr>
          <a:xfrm>
            <a:off x="4333713" y="276536"/>
            <a:ext cx="307144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chemeClr val="bg1"/>
                </a:solidFill>
              </a:rPr>
              <a:t>Apply Family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E527A-4455-45CB-89D0-2104332FCAD8}"/>
              </a:ext>
            </a:extLst>
          </p:cNvPr>
          <p:cNvSpPr/>
          <p:nvPr/>
        </p:nvSpPr>
        <p:spPr>
          <a:xfrm>
            <a:off x="498469" y="1287908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b="1" dirty="0">
                <a:solidFill>
                  <a:srgbClr val="CE4F00"/>
                </a:solidFill>
                <a:latin typeface="Nunito"/>
              </a:rPr>
              <a:t>apply():</a:t>
            </a:r>
            <a:endParaRPr lang="en-IN" b="1" i="0" dirty="0">
              <a:solidFill>
                <a:srgbClr val="CE4F00"/>
              </a:solidFill>
              <a:effectLst/>
              <a:latin typeface="Nuni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CEC37A-09FA-4B5D-9699-28D606FEC985}"/>
              </a:ext>
            </a:extLst>
          </p:cNvPr>
          <p:cNvSpPr/>
          <p:nvPr/>
        </p:nvSpPr>
        <p:spPr>
          <a:xfrm>
            <a:off x="580089" y="4076417"/>
            <a:ext cx="5370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ora"/>
              </a:rPr>
              <a:t>Now we can use the apply function to find the mean of each row as follows:</a:t>
            </a:r>
            <a:endParaRPr lang="en-IN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30CE5D1-BB52-4C32-BCA4-AFDA445C8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69" y="5570092"/>
            <a:ext cx="5370967" cy="9233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ora"/>
              </a:rPr>
              <a:t>The second parameter is the dimension. 1 signifies rows and 2 signifies columns. If you want both, you can use c(1, 2).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11E985-8663-4305-8FD9-C78959E6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9" y="1493212"/>
            <a:ext cx="4404742" cy="2019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EC3F3E-2F59-4482-9F92-93CD80A26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57887"/>
            <a:ext cx="3414056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8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C95AAF7-5DEC-4DFF-9C62-986CB9F2E680}"/>
              </a:ext>
            </a:extLst>
          </p:cNvPr>
          <p:cNvSpPr txBox="1">
            <a:spLocks/>
          </p:cNvSpPr>
          <p:nvPr/>
        </p:nvSpPr>
        <p:spPr>
          <a:xfrm>
            <a:off x="4333713" y="276536"/>
            <a:ext cx="307144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chemeClr val="bg1"/>
                </a:solidFill>
              </a:rPr>
              <a:t>Apply Family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E527A-4455-45CB-89D0-2104332FCAD8}"/>
              </a:ext>
            </a:extLst>
          </p:cNvPr>
          <p:cNvSpPr/>
          <p:nvPr/>
        </p:nvSpPr>
        <p:spPr>
          <a:xfrm>
            <a:off x="451666" y="799990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b="1" dirty="0" err="1">
                <a:solidFill>
                  <a:srgbClr val="CE4F00"/>
                </a:solidFill>
                <a:latin typeface="Nunito"/>
              </a:rPr>
              <a:t>Lapply</a:t>
            </a:r>
            <a:endParaRPr lang="en-IN" b="1" i="0" dirty="0">
              <a:solidFill>
                <a:srgbClr val="CE4F00"/>
              </a:solidFill>
              <a:effectLst/>
              <a:latin typeface="Nunito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87621BF-F3CC-4EBA-928B-66A06C9D0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67" y="1229513"/>
            <a:ext cx="4621496" cy="9233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lapply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similar to apply, but it takes a list as an input, and returns a list as the output.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Let’s create a 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BA566-D957-4885-8935-9CE1CFC7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43" y="1229513"/>
            <a:ext cx="5438775" cy="2199487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824797C4-6887-4CD6-9C89-7697205B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37" y="4532366"/>
            <a:ext cx="4621496" cy="9233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ora"/>
              </a:rPr>
              <a:t>The second parameter is the dimension. 1 signifies rows and 2 signifies columns. If you want both, you can use c(1, 2).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F93C3-91DA-42D6-A2AE-0EF99DEDF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869" y="3990733"/>
            <a:ext cx="33813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94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C95AAF7-5DEC-4DFF-9C62-986CB9F2E680}"/>
              </a:ext>
            </a:extLst>
          </p:cNvPr>
          <p:cNvSpPr txBox="1">
            <a:spLocks/>
          </p:cNvSpPr>
          <p:nvPr/>
        </p:nvSpPr>
        <p:spPr>
          <a:xfrm>
            <a:off x="4333713" y="276536"/>
            <a:ext cx="307144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chemeClr val="bg1"/>
                </a:solidFill>
              </a:rPr>
              <a:t>Apply Family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E527A-4455-45CB-89D0-2104332FCAD8}"/>
              </a:ext>
            </a:extLst>
          </p:cNvPr>
          <p:cNvSpPr/>
          <p:nvPr/>
        </p:nvSpPr>
        <p:spPr>
          <a:xfrm>
            <a:off x="446056" y="79999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b="1" dirty="0" err="1">
                <a:solidFill>
                  <a:srgbClr val="CE4F00"/>
                </a:solidFill>
                <a:latin typeface="Nunito"/>
              </a:rPr>
              <a:t>Sapply</a:t>
            </a:r>
            <a:endParaRPr lang="en-IN" b="1" i="0" dirty="0">
              <a:solidFill>
                <a:srgbClr val="CE4F00"/>
              </a:solidFill>
              <a:effectLst/>
              <a:latin typeface="Nuni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86F451-11CB-4FB8-BA2F-0B55B96D6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37" y="1474104"/>
            <a:ext cx="5067739" cy="1676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9D5A4F-5B68-4294-8FC1-2AA428F6D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6" y="3502717"/>
            <a:ext cx="5936494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C95AAF7-5DEC-4DFF-9C62-986CB9F2E680}"/>
              </a:ext>
            </a:extLst>
          </p:cNvPr>
          <p:cNvSpPr txBox="1">
            <a:spLocks/>
          </p:cNvSpPr>
          <p:nvPr/>
        </p:nvSpPr>
        <p:spPr>
          <a:xfrm>
            <a:off x="4333713" y="276536"/>
            <a:ext cx="307144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chemeClr val="bg1"/>
                </a:solidFill>
              </a:rPr>
              <a:t>Apply Family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F514B-6822-438C-9CAA-14E84F191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" y="1198750"/>
            <a:ext cx="5799323" cy="1165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A01CA-A6D5-4670-B36D-7ED00EED7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6" y="2771021"/>
            <a:ext cx="3840813" cy="1722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C2FBD3-C148-4807-B495-A1916D4D1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9" y="5354423"/>
            <a:ext cx="5768840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3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719FCC5-B182-4419-A0E9-BAD2ED2E82FF}"/>
              </a:ext>
            </a:extLst>
          </p:cNvPr>
          <p:cNvSpPr/>
          <p:nvPr/>
        </p:nvSpPr>
        <p:spPr>
          <a:xfrm>
            <a:off x="236639" y="2224454"/>
            <a:ext cx="4466492" cy="2277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4CDC-57E7-490C-A24B-A11B3E2A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27F6D-C7E6-48C3-B0B0-FAAF5B4B7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31" y="1965690"/>
            <a:ext cx="725223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F7501-EF86-462C-9711-C550EF1D19E2}"/>
              </a:ext>
            </a:extLst>
          </p:cNvPr>
          <p:cNvSpPr txBox="1"/>
          <p:nvPr/>
        </p:nvSpPr>
        <p:spPr>
          <a:xfrm>
            <a:off x="360596" y="2787093"/>
            <a:ext cx="4342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Suppose you want to taste all</a:t>
            </a:r>
          </a:p>
          <a:p>
            <a:r>
              <a:rPr lang="en-IN" dirty="0">
                <a:solidFill>
                  <a:schemeClr val="bg1"/>
                </a:solidFill>
              </a:rPr>
              <a:t>the fruits but don’t have time.</a:t>
            </a:r>
          </a:p>
          <a:p>
            <a:r>
              <a:rPr lang="en-IN" dirty="0">
                <a:solidFill>
                  <a:schemeClr val="bg1"/>
                </a:solidFill>
              </a:rPr>
              <a:t>What you will do to have all the fruits??????</a:t>
            </a:r>
          </a:p>
        </p:txBody>
      </p:sp>
    </p:spTree>
    <p:extLst>
      <p:ext uri="{BB962C8B-B14F-4D97-AF65-F5344CB8AC3E}">
        <p14:creationId xmlns:p14="http://schemas.microsoft.com/office/powerpoint/2010/main" val="287058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9C13D7-2C22-49C1-B88A-BF2942817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34" y="1975095"/>
            <a:ext cx="3717223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7C6A0B3-3521-4F0D-AC76-E0BFFCE7D0C7}"/>
              </a:ext>
            </a:extLst>
          </p:cNvPr>
          <p:cNvSpPr/>
          <p:nvPr/>
        </p:nvSpPr>
        <p:spPr>
          <a:xfrm>
            <a:off x="2011525" y="503799"/>
            <a:ext cx="4663357" cy="1751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0FFA92-1CEF-43B3-923A-F3D2A2CD1FC8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5991949" y="1998986"/>
            <a:ext cx="1534270" cy="130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68642C-2B67-48B5-B541-4A4B9FB2BA41}"/>
              </a:ext>
            </a:extLst>
          </p:cNvPr>
          <p:cNvSpPr txBox="1"/>
          <p:nvPr/>
        </p:nvSpPr>
        <p:spPr>
          <a:xfrm>
            <a:off x="2621740" y="1060900"/>
            <a:ext cx="405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best possible solution is to use a Mixer or Grinder.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9E34-F746-4B92-AF7D-D6D41F08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dirty="0"/>
              <a:t>A function is a set of statements organized together to perform a specific task. R has a large number of in-built functions and the user can create their own functions.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R, a function is an object so the R interpreter is able to pass control to the function, along with arguments that may be necessary for the function to accomplish the actions.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function in turn performs its task and returns control to the interpreter as well as any result which may be stored in other objects.</a:t>
            </a:r>
          </a:p>
          <a:p>
            <a:pPr marL="0" indent="0">
              <a:buNone/>
            </a:pPr>
            <a:r>
              <a:rPr lang="en-IN" dirty="0"/>
              <a:t>                              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278DD-575F-4E31-9475-B50160D480F9}"/>
              </a:ext>
            </a:extLst>
          </p:cNvPr>
          <p:cNvSpPr/>
          <p:nvPr/>
        </p:nvSpPr>
        <p:spPr>
          <a:xfrm>
            <a:off x="3103685" y="798240"/>
            <a:ext cx="5029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</a:rPr>
              <a:t>What is a function?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C5696-9B81-405D-98F8-9587F7ED9142}"/>
              </a:ext>
            </a:extLst>
          </p:cNvPr>
          <p:cNvSpPr txBox="1"/>
          <p:nvPr/>
        </p:nvSpPr>
        <p:spPr>
          <a:xfrm>
            <a:off x="4876735" y="157817"/>
            <a:ext cx="1483098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22682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9E34-F746-4B92-AF7D-D6D41F08D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5" y="12042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R function is created by using the keyword </a:t>
            </a:r>
            <a:r>
              <a:rPr lang="en-US" b="1" dirty="0"/>
              <a:t>function</a:t>
            </a:r>
            <a:r>
              <a:rPr lang="en-US" dirty="0"/>
              <a:t>. The basic syntax of an R function definition is as follows −</a:t>
            </a:r>
          </a:p>
          <a:p>
            <a:pPr marL="0" indent="0">
              <a:buNone/>
            </a:pPr>
            <a:r>
              <a:rPr lang="en-IN" dirty="0"/>
              <a:t>                              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278DD-575F-4E31-9475-B50160D480F9}"/>
              </a:ext>
            </a:extLst>
          </p:cNvPr>
          <p:cNvSpPr/>
          <p:nvPr/>
        </p:nvSpPr>
        <p:spPr>
          <a:xfrm>
            <a:off x="3337560" y="557926"/>
            <a:ext cx="5029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</a:rPr>
              <a:t>What is a function?</a:t>
            </a:r>
            <a:endParaRPr lang="en-IN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408FA2-5B27-4417-983D-EAA1EDE5D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50" y="2268983"/>
            <a:ext cx="10624566" cy="384720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err="1"/>
              <a:t>function_name</a:t>
            </a:r>
            <a:r>
              <a:rPr lang="en-US" altLang="en-US" b="1" dirty="0"/>
              <a:t> &lt;- function(arg_1, arg_2, ...)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Function body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} </a:t>
            </a:r>
          </a:p>
          <a:p>
            <a:r>
              <a:rPr lang="en-US" dirty="0"/>
              <a:t>The different parts of a function are −</a:t>
            </a:r>
          </a:p>
          <a:p>
            <a:r>
              <a:rPr lang="en-US" b="1" dirty="0">
                <a:solidFill>
                  <a:schemeClr val="tx2"/>
                </a:solidFill>
              </a:rPr>
              <a:t>Function Name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/>
              <a:t>− This is the actual name of the function. It is stored in R environment as an object with this name.</a:t>
            </a:r>
          </a:p>
          <a:p>
            <a:r>
              <a:rPr lang="en-US" b="1" dirty="0">
                <a:solidFill>
                  <a:schemeClr val="tx2"/>
                </a:solidFill>
              </a:rPr>
              <a:t>Arguments</a:t>
            </a:r>
            <a:r>
              <a:rPr lang="en-US" dirty="0"/>
              <a:t> − An argument is a placeholder. When a function is invoked, you pass a value to the argument. Arguments are optional; that is, a function may contain no arguments. Also arguments can have default values.</a:t>
            </a:r>
          </a:p>
          <a:p>
            <a:r>
              <a:rPr lang="en-US" b="1" dirty="0">
                <a:solidFill>
                  <a:schemeClr val="tx2"/>
                </a:solidFill>
              </a:rPr>
              <a:t>Function Body</a:t>
            </a:r>
            <a:r>
              <a:rPr lang="en-US" dirty="0"/>
              <a:t> − The function body contains a collection of statements that defines what the function does.</a:t>
            </a:r>
          </a:p>
          <a:p>
            <a:r>
              <a:rPr lang="en-US" b="1" dirty="0">
                <a:solidFill>
                  <a:schemeClr val="tx2"/>
                </a:solidFill>
              </a:rPr>
              <a:t>Return Value</a:t>
            </a:r>
            <a:r>
              <a:rPr lang="en-US" dirty="0"/>
              <a:t> − The return value of a function is the last expression in the function body to be evaluated.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 has many </a:t>
            </a:r>
            <a:r>
              <a:rPr lang="en-US" b="1" dirty="0"/>
              <a:t>in-built</a:t>
            </a:r>
            <a:r>
              <a:rPr lang="en-US" dirty="0"/>
              <a:t> functions which can be directly called in the program without defining them first. We can also create and use our own functions referred as </a:t>
            </a:r>
            <a:r>
              <a:rPr lang="en-US" b="1" dirty="0"/>
              <a:t>user defined</a:t>
            </a:r>
            <a:r>
              <a:rPr lang="en-US" dirty="0"/>
              <a:t> 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13218-12C8-4B7D-B4A7-F089BCADEA9A}"/>
              </a:ext>
            </a:extLst>
          </p:cNvPr>
          <p:cNvSpPr txBox="1"/>
          <p:nvPr/>
        </p:nvSpPr>
        <p:spPr>
          <a:xfrm>
            <a:off x="4876735" y="157817"/>
            <a:ext cx="1483098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23268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7723-AC54-4601-95D4-F7FA1171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162"/>
            <a:ext cx="10515600" cy="5675801"/>
          </a:xfrm>
        </p:spPr>
        <p:txBody>
          <a:bodyPr/>
          <a:lstStyle/>
          <a:p>
            <a:r>
              <a:rPr lang="en-US" b="1" dirty="0"/>
              <a:t>Built-in Function</a:t>
            </a:r>
          </a:p>
          <a:p>
            <a:r>
              <a:rPr lang="en-US" dirty="0"/>
              <a:t>Simple examples of in-built functions are </a:t>
            </a:r>
            <a:r>
              <a:rPr lang="en-US" b="1" dirty="0"/>
              <a:t>seq()</a:t>
            </a:r>
            <a:r>
              <a:rPr lang="en-US" dirty="0"/>
              <a:t>, </a:t>
            </a:r>
            <a:r>
              <a:rPr lang="en-US" b="1" dirty="0"/>
              <a:t>mean()</a:t>
            </a:r>
            <a:r>
              <a:rPr lang="en-US" dirty="0"/>
              <a:t>, </a:t>
            </a:r>
            <a:r>
              <a:rPr lang="en-US" b="1" dirty="0"/>
              <a:t>max()</a:t>
            </a:r>
            <a:r>
              <a:rPr lang="en-US" dirty="0"/>
              <a:t>, </a:t>
            </a:r>
            <a:r>
              <a:rPr lang="en-US" b="1" dirty="0"/>
              <a:t>sum(x)</a:t>
            </a:r>
            <a:r>
              <a:rPr lang="en-US" dirty="0"/>
              <a:t>and </a:t>
            </a:r>
            <a:r>
              <a:rPr lang="en-US" b="1" dirty="0"/>
              <a:t>paste(...)</a:t>
            </a:r>
            <a:r>
              <a:rPr lang="en-US" dirty="0"/>
              <a:t> etc. They are directly called by user written programs. You can refer most widely used R functions.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80D9DF-0B67-46D7-93FC-B73B9DD84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23" y="2786058"/>
            <a:ext cx="6383215" cy="16375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</a:rPr>
              <a:t># Create a sequence of numbers from 32 to 44.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seq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32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44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</a:rPr>
              <a:t># Find mean of numbers from 25 to 82.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25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82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</a:rPr>
              <a:t># Find sum of numbers from 41 to 68.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41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68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8E2D8D-E25E-4E47-A31B-1FC81DDD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23" y="4749997"/>
            <a:ext cx="3137077" cy="64633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[1] 32 33 34 35 36 37 38 39 40 41 42 43 44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[1] 53.5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[1] 1526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57F4D-DE82-428F-8674-80DD6A79E6A6}"/>
              </a:ext>
            </a:extLst>
          </p:cNvPr>
          <p:cNvSpPr txBox="1"/>
          <p:nvPr/>
        </p:nvSpPr>
        <p:spPr>
          <a:xfrm>
            <a:off x="4955866" y="78686"/>
            <a:ext cx="1483098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4509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7723-AC54-4601-95D4-F7FA1171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162"/>
            <a:ext cx="10515600" cy="56758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User-defined Function</a:t>
            </a:r>
          </a:p>
          <a:p>
            <a:r>
              <a:rPr lang="en-US" dirty="0"/>
              <a:t>We can create user-defined functions in R. They are specific to what a user wants and once created they can be used like the built-in functions. Below is an example of how a function is created and used.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74587-41AD-43C7-B2D6-68B9BA9D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20" y="2907565"/>
            <a:ext cx="6401888" cy="181390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A8CDB9E-AEA0-434A-8AA9-148616FF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720" y="4896302"/>
            <a:ext cx="6401888" cy="40647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</a:rPr>
              <a:t># Call the function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</a:rPr>
              <a:t>new.function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</a:rPr>
              <a:t> supplying 6 as an argument.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</a:rPr>
              <a:t>new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88854-014F-44DD-9AB4-22E2CAEB9742}"/>
              </a:ext>
            </a:extLst>
          </p:cNvPr>
          <p:cNvSpPr txBox="1"/>
          <p:nvPr/>
        </p:nvSpPr>
        <p:spPr>
          <a:xfrm>
            <a:off x="5026204" y="78687"/>
            <a:ext cx="1483098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504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7723-AC54-4601-95D4-F7FA1171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162"/>
            <a:ext cx="10515600" cy="56758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Calling a Function without an Argument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BDBE2-E5CF-4BF6-9A10-22F9D4BF5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139127"/>
            <a:ext cx="4663440" cy="14403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728B1-637E-4535-8C8E-6C4C21F24564}"/>
              </a:ext>
            </a:extLst>
          </p:cNvPr>
          <p:cNvSpPr/>
          <p:nvPr/>
        </p:nvSpPr>
        <p:spPr>
          <a:xfrm>
            <a:off x="838200" y="3023980"/>
            <a:ext cx="10241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Calling a Function with Argument Values (by position and by name</a:t>
            </a:r>
            <a:r>
              <a:rPr lang="en-US" sz="28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225F98-C9A8-425C-9BEB-114BB50E5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3792971"/>
            <a:ext cx="4663440" cy="1737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C0551-E892-43C0-8943-02E4ED51F750}"/>
              </a:ext>
            </a:extLst>
          </p:cNvPr>
          <p:cNvSpPr txBox="1"/>
          <p:nvPr/>
        </p:nvSpPr>
        <p:spPr>
          <a:xfrm>
            <a:off x="5354451" y="35315"/>
            <a:ext cx="1483098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6630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7723-AC54-4601-95D4-F7FA1171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162"/>
            <a:ext cx="10515600" cy="56758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Calling a Function with Default Argument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9478F-681B-4499-8130-798F3ABE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5" y="1158163"/>
            <a:ext cx="4259949" cy="17679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649BCE-04E1-4A12-817D-163ADBDB7271}"/>
              </a:ext>
            </a:extLst>
          </p:cNvPr>
          <p:cNvSpPr/>
          <p:nvPr/>
        </p:nvSpPr>
        <p:spPr>
          <a:xfrm>
            <a:off x="925645" y="3154396"/>
            <a:ext cx="4235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Lazy Evaluation of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CAC75-D390-4A6A-990A-7DA2ED6CA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07" y="3931845"/>
            <a:ext cx="4450466" cy="1463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5DB5A-9528-4793-9246-D7FC4DFB30AE}"/>
              </a:ext>
            </a:extLst>
          </p:cNvPr>
          <p:cNvSpPr txBox="1"/>
          <p:nvPr/>
        </p:nvSpPr>
        <p:spPr>
          <a:xfrm>
            <a:off x="5440873" y="78686"/>
            <a:ext cx="1483098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42108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640</Words>
  <Application>Microsoft Office PowerPoint</Application>
  <PresentationFormat>Widescreen</PresentationFormat>
  <Paragraphs>90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Lora</vt:lpstr>
      <vt:lpstr>Nunito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jain</dc:creator>
  <cp:lastModifiedBy>Gaurav jain</cp:lastModifiedBy>
  <cp:revision>17</cp:revision>
  <dcterms:created xsi:type="dcterms:W3CDTF">2018-06-20T07:09:35Z</dcterms:created>
  <dcterms:modified xsi:type="dcterms:W3CDTF">2018-07-06T05:41:17Z</dcterms:modified>
</cp:coreProperties>
</file>