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712" r:id="rId3"/>
    <p:sldId id="683" r:id="rId4"/>
    <p:sldId id="713" r:id="rId5"/>
    <p:sldId id="714" r:id="rId6"/>
    <p:sldId id="715" r:id="rId7"/>
    <p:sldId id="6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A959F-D34D-4572-BDA4-152CF491FCC7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B5A9F-CB6E-4F48-8EF4-F4AB35154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70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42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9F41F0-39D4-4218-9621-FC0241A882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429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75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8DF-5B6E-452D-B12F-F836F6661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F0272-9576-47F7-891F-0D65B817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04977-69C4-4D06-AB01-F505E31E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6BF1-EC6B-4158-A7C1-07BE20FD14E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C0011-2A68-436E-9CD3-A91BC220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A98E5-5963-44D9-8C09-7F6B0858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D0810-2E09-46BD-831D-DBA9473AA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4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E198-D202-4F4C-AF67-CB50CC1C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DE63-9373-4C60-ABAB-605EE212E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E00EC-64D9-4D2E-A3D2-17DAD326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6BF1-EC6B-4158-A7C1-07BE20FD14E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1341-FBEC-4546-97E6-AC133FAC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90BC6-2F02-4525-87E1-925AFE3C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D0810-2E09-46BD-831D-DBA9473AA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54F53-53BE-4AA0-B220-B931D6F13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95958-60AB-4611-9039-D1C682AD5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4D1DA-34AD-4437-9139-28C5A5B9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6BF1-EC6B-4158-A7C1-07BE20FD14E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E31BB-55BE-423A-9288-7DD8D472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93429-5D3B-4A4E-A423-B6F1718B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D0810-2E09-46BD-831D-DBA9473AA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506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Logo-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0"/>
            <a:ext cx="2540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01600" y="685800"/>
            <a:ext cx="119888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 txBox="1">
            <a:spLocks/>
          </p:cNvSpPr>
          <p:nvPr/>
        </p:nvSpPr>
        <p:spPr bwMode="auto">
          <a:xfrm>
            <a:off x="33867" y="6432550"/>
            <a:ext cx="12192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100">
                <a:solidFill>
                  <a:srgbClr val="595959"/>
                </a:solidFill>
              </a:rPr>
              <a:t>Copyright © 2009 iPrimed, all rights reserved. This presentation contains information  and data  that is confidential and proprietary to iPRIMED</a:t>
            </a:r>
            <a:r>
              <a:rPr lang="en-US" altLang="en-US" sz="120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5" name="Picture 9" descr="Logo-P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0"/>
            <a:ext cx="2540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 userDrawn="1"/>
        </p:nvSpPr>
        <p:spPr>
          <a:xfrm>
            <a:off x="101600" y="685800"/>
            <a:ext cx="119888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33867" y="6432550"/>
            <a:ext cx="12192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11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20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Logo-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0"/>
            <a:ext cx="2540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01600" y="685800"/>
            <a:ext cx="119888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 txBox="1">
            <a:spLocks/>
          </p:cNvSpPr>
          <p:nvPr/>
        </p:nvSpPr>
        <p:spPr bwMode="auto">
          <a:xfrm>
            <a:off x="33867" y="6432550"/>
            <a:ext cx="12192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100">
                <a:solidFill>
                  <a:srgbClr val="595959"/>
                </a:solidFill>
              </a:rPr>
              <a:t>Copyright © 2009 iPrimed, all rights reserved. This presentation contains information  and data  that is confidential and proprietary to iPRIMED</a:t>
            </a:r>
            <a:r>
              <a:rPr lang="en-US" altLang="en-US" sz="1200">
                <a:solidFill>
                  <a:srgbClr val="595959"/>
                </a:solidFill>
              </a:rPr>
              <a:t>.</a:t>
            </a:r>
          </a:p>
        </p:txBody>
      </p:sp>
      <p:pic>
        <p:nvPicPr>
          <p:cNvPr id="5" name="Picture 9" descr="Logo-P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0"/>
            <a:ext cx="2540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 userDrawn="1"/>
        </p:nvSpPr>
        <p:spPr>
          <a:xfrm>
            <a:off x="101600" y="685800"/>
            <a:ext cx="11988800" cy="5562600"/>
          </a:xfrm>
          <a:prstGeom prst="roundRect">
            <a:avLst>
              <a:gd name="adj" fmla="val 2928"/>
            </a:avLst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33867" y="6432550"/>
            <a:ext cx="12192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11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45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12192000" cy="6400800"/>
            <a:chOff x="0" y="0"/>
            <a:chExt cx="9144000" cy="6400800"/>
          </a:xfrm>
        </p:grpSpPr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rgbClr val="48B1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45600" y="6553200"/>
            <a:ext cx="22352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E36636D-D922-432D-A958-524484B5923D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2071" y="6553200"/>
            <a:ext cx="22352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3435" y="6553200"/>
            <a:ext cx="1016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762A16AA-9969-47AB-A845-5BDEECAE5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0000" y="5867400"/>
            <a:ext cx="8760963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00" y="4648200"/>
            <a:ext cx="87376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" name="Picture 13" descr="Logo-Jpe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09205" y="856152"/>
            <a:ext cx="4636395" cy="128788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4064000" y="2590801"/>
            <a:ext cx="568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iPrimed Education Solutions Pvt. Ltd. </a:t>
            </a:r>
          </a:p>
          <a:p>
            <a:pPr algn="ctr"/>
            <a:r>
              <a:rPr lang="en-US" sz="1400" dirty="0">
                <a:latin typeface="+mn-lt"/>
              </a:rPr>
              <a:t>#62B, Electronics City, Phase-I, Opposite  ECT PO, Bangalore,</a:t>
            </a:r>
            <a:r>
              <a:rPr lang="en-US" sz="1400" baseline="0" dirty="0">
                <a:latin typeface="+mn-lt"/>
              </a:rPr>
              <a:t> 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Karnataka– 560100</a:t>
            </a:r>
          </a:p>
          <a:p>
            <a:pPr algn="ctr"/>
            <a:r>
              <a:rPr lang="en-US" sz="1400" dirty="0">
                <a:latin typeface="+mn-lt"/>
              </a:rPr>
              <a:t>India</a:t>
            </a:r>
          </a:p>
          <a:p>
            <a:pPr algn="ctr"/>
            <a:r>
              <a:rPr lang="en-US" sz="1400" dirty="0">
                <a:latin typeface="+mn-lt"/>
              </a:rPr>
              <a:t>(T) 91 - 80 65832406 / 91</a:t>
            </a:r>
            <a:r>
              <a:rPr lang="en-US" sz="1400" baseline="0" dirty="0">
                <a:latin typeface="+mn-lt"/>
              </a:rPr>
              <a:t> - </a:t>
            </a:r>
            <a:r>
              <a:rPr lang="en-US" sz="1400" dirty="0">
                <a:latin typeface="+mn-lt"/>
              </a:rPr>
              <a:t>80 40941642</a:t>
            </a:r>
          </a:p>
          <a:p>
            <a:pPr algn="ctr"/>
            <a:r>
              <a:rPr lang="en-US" sz="1400" dirty="0">
                <a:latin typeface="+mn-lt"/>
              </a:rPr>
              <a:t>www.iprimed.com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1" y="381001"/>
            <a:ext cx="2306471" cy="5500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29200" y="2181682"/>
            <a:ext cx="3759200" cy="371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438401" y="206722"/>
            <a:ext cx="2602481" cy="94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437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EC17-5EFC-4A3C-8A6D-EDB17F39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42CC-5911-4D70-90FE-8ECDFBA96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E19B7-1A1B-4C2A-A57C-CC09DEBA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6BF1-EC6B-4158-A7C1-07BE20FD14E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86615-E6D0-4998-BBFE-948436D3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1DC11-3E6A-44F8-9CD7-341FFF14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D0810-2E09-46BD-831D-DBA9473AA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53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3464-E28B-4863-AFAE-34D3A8A5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F8184-0CF2-44C2-B689-90DBE0005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AE5F-7BB3-44E7-A921-663A339D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6BF1-EC6B-4158-A7C1-07BE20FD14E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5A3BF-ADF5-4EE1-AAF2-1DE213FC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F2BA4-571B-4B47-BED1-BD187108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D0810-2E09-46BD-831D-DBA9473AA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58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1EF0-F22B-4513-A070-F274AD98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298C-70CA-4A21-A95D-5A513B239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D19BF-8DBE-4BB0-905B-9D09BFC35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745CE-93F2-4ABE-AD0C-C2F3D8BA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6BF1-EC6B-4158-A7C1-07BE20FD14E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84ADB-A890-4AD3-907A-2927D443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DE631-318B-4D8F-9110-6FF9BB65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D0810-2E09-46BD-831D-DBA9473AA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4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8A1A-32EA-4C5F-8E6A-B448A6C2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777F5-DFC2-434F-8064-FE7B784CE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C39FE-AB1F-49A3-AEA2-F7B79EA66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56994-A6F1-4B3C-876D-98767F791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A2CAC-18BD-4385-9008-8FF5FACBF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AD5FE-C640-4784-B97B-69B7B63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6BF1-EC6B-4158-A7C1-07BE20FD14E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06E70C-8E77-4B10-A71F-70FBB474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77014-AD8E-481A-8773-78A77DC8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D0810-2E09-46BD-831D-DBA9473AA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7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F4D3-08C2-4285-A7C0-C7BA2F56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D610F-9B7E-47DB-B8A6-71989F8C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6BF1-EC6B-4158-A7C1-07BE20FD14E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CA7CE-CB25-4B75-87FD-213D645E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1146F-A1B4-4C59-84DE-DD13C4E0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D0810-2E09-46BD-831D-DBA9473AA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3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EA089-04B3-4FCD-95B4-873E3DAE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6BF1-EC6B-4158-A7C1-07BE20FD14E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6CD1A-2D23-460F-ABFD-7217BFA1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EBA74-7DE9-41A6-A0B5-9E138EF9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D0810-2E09-46BD-831D-DBA9473AA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94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B920-6289-4909-9357-49E62D93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709C-F82C-4015-B4CA-E36691EB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63526-6AE2-4CC4-A61D-4923F4E57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415A9-84A2-4422-9DFC-63F63F0D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6BF1-EC6B-4158-A7C1-07BE20FD14E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E6756-E23C-48F7-81B8-BF514BCF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04DA3-623C-4661-8FD0-868AF026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D0810-2E09-46BD-831D-DBA9473AA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78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7C48-6102-4CE0-B8A5-F9B02C33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64881-2776-480B-BA45-9A49FE322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FCD4E-8BCF-4456-8AA1-DB58D5AEF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05F75-F091-459E-BC47-BC3606B2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6BF1-EC6B-4158-A7C1-07BE20FD14E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C0870-9B37-4AEE-B1B4-2AFCC235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60622-FF9E-4BFE-8383-EE6B2FAD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D0810-2E09-46BD-831D-DBA9473AA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71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A3DB1-9501-434F-898B-470C0C8E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8433D-2E87-4566-9A68-B400456E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BA31-08A4-4967-90DE-C2DB7BEC8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6BF1-EC6B-4158-A7C1-07BE20FD14E9}" type="datetimeFigureOut">
              <a:rPr lang="en-IN" smtClean="0"/>
              <a:t>05-07-2018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7B63-08AF-4824-9191-71DEA996E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AE947-1A74-4611-B32C-27C814A92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D0810-2E09-46BD-831D-DBA9473AA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9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49A38AB4-ED75-4B8D-8298-7633E81099D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7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"/>
          <p:cNvSpPr>
            <a:spLocks noChangeArrowheads="1"/>
          </p:cNvSpPr>
          <p:nvPr/>
        </p:nvSpPr>
        <p:spPr bwMode="auto">
          <a:xfrm>
            <a:off x="400539" y="4800600"/>
            <a:ext cx="167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/>
              </a:rPr>
              <a:t>May 2018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sz="1600" dirty="0">
              <a:solidFill>
                <a:srgbClr val="000000"/>
              </a:solidFill>
              <a:latin typeface="Arial" charset="0"/>
              <a:cs typeface="Arial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/>
              </a:rPr>
              <a:t>Bangalore</a:t>
            </a:r>
          </a:p>
        </p:txBody>
      </p:sp>
      <p:sp>
        <p:nvSpPr>
          <p:cNvPr id="13315" name="Rectangle 12"/>
          <p:cNvSpPr>
            <a:spLocks noChangeArrowheads="1"/>
          </p:cNvSpPr>
          <p:nvPr/>
        </p:nvSpPr>
        <p:spPr bwMode="auto">
          <a:xfrm>
            <a:off x="2590800" y="3505200"/>
            <a:ext cx="624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sz="2000" dirty="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13316" name="Title 5"/>
          <p:cNvSpPr>
            <a:spLocks noGrp="1"/>
          </p:cNvSpPr>
          <p:nvPr>
            <p:ph type="ctrTitle"/>
          </p:nvPr>
        </p:nvSpPr>
        <p:spPr>
          <a:xfrm>
            <a:off x="3657600" y="4800600"/>
            <a:ext cx="6705600" cy="1066800"/>
          </a:xfrm>
        </p:spPr>
        <p:txBody>
          <a:bodyPr/>
          <a:lstStyle/>
          <a:p>
            <a:pPr algn="ctr"/>
            <a:r>
              <a:rPr lang="en-US" sz="2400" dirty="0"/>
              <a:t>INSTALLING R/KNOWING R</a:t>
            </a:r>
            <a:br>
              <a:rPr lang="en-US" sz="2400" dirty="0"/>
            </a:b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05458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Installing R on Desktop/Laptop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0"/>
            <a:ext cx="838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>
                <a:solidFill>
                  <a:srgbClr val="FF0000"/>
                </a:solidFill>
              </a:rPr>
              <a:t>What are R and CRAN?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➢ R is ‘GNU S’, a freely available language and environment for statistical computing and graphics which provides a wide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variety of statistical and graphical techniques: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• Linear and Non-linear modelling, statistical tests,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• Time series analysis, classification, clustering, etc.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➢ CRAN is a network of FTP and Web Servers around the world that store identical, up-to-date, versions of code and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documentation for R.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/>
              <a:t>➢ Please use the CRAN mirror nearest to you to minimize network load.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sz="14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369128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Installing R on Desktop/Laptop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0"/>
            <a:ext cx="426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Step 1</a:t>
            </a:r>
            <a:r>
              <a:rPr lang="en-US" dirty="0"/>
              <a:t> – Please type r </a:t>
            </a:r>
            <a:r>
              <a:rPr lang="en-US" dirty="0" err="1"/>
              <a:t>cran</a:t>
            </a:r>
            <a:r>
              <a:rPr lang="en-US" dirty="0"/>
              <a:t>/r download  on Google Search.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Step 2</a:t>
            </a:r>
            <a:r>
              <a:rPr lang="en-US" dirty="0"/>
              <a:t> – Select first link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Step 3</a:t>
            </a:r>
            <a:r>
              <a:rPr lang="en-US" dirty="0"/>
              <a:t> – Select as per your OS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Step 4</a:t>
            </a:r>
            <a:r>
              <a:rPr lang="en-US" dirty="0"/>
              <a:t> – Select the following links as per the OS.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D087A-F47B-488E-A449-23C428041F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1" r="23333"/>
          <a:stretch/>
        </p:blipFill>
        <p:spPr>
          <a:xfrm>
            <a:off x="6389078" y="1743380"/>
            <a:ext cx="4126523" cy="337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9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Installing R Studio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0"/>
            <a:ext cx="350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Step 1</a:t>
            </a:r>
            <a:r>
              <a:rPr lang="en-US" dirty="0"/>
              <a:t> – Please type r studio on Google Search.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Step 2</a:t>
            </a:r>
            <a:r>
              <a:rPr lang="en-US" dirty="0"/>
              <a:t> – Select first link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Step 3</a:t>
            </a:r>
            <a:r>
              <a:rPr lang="en-US" dirty="0"/>
              <a:t> – Click on “Download </a:t>
            </a:r>
            <a:r>
              <a:rPr lang="en-US" dirty="0" err="1"/>
              <a:t>Rstudio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Step 4</a:t>
            </a:r>
            <a:r>
              <a:rPr lang="en-US" dirty="0"/>
              <a:t> – Scroll down and select the appropriate installers based on OS. Install it after</a:t>
            </a:r>
          </a:p>
          <a:p>
            <a:r>
              <a:rPr lang="en-US" dirty="0"/>
              <a:t>download.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A7C9A-3439-448F-B967-F914338BF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2" r="2500"/>
          <a:stretch/>
        </p:blipFill>
        <p:spPr>
          <a:xfrm>
            <a:off x="6019800" y="1752601"/>
            <a:ext cx="4495800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0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Knowing R Studio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2601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four different Windows: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Data view, R Script Editor</a:t>
            </a:r>
          </a:p>
          <a:p>
            <a:endParaRPr lang="en-US" dirty="0"/>
          </a:p>
          <a:p>
            <a:r>
              <a:rPr lang="en-US" dirty="0"/>
              <a:t>2. Environment and History</a:t>
            </a:r>
          </a:p>
          <a:p>
            <a:endParaRPr lang="en-US" dirty="0"/>
          </a:p>
          <a:p>
            <a:r>
              <a:rPr lang="en-US" dirty="0"/>
              <a:t>3. Files, PPTs, Packages and Help</a:t>
            </a:r>
          </a:p>
          <a:p>
            <a:endParaRPr lang="en-US" dirty="0"/>
          </a:p>
          <a:p>
            <a:r>
              <a:rPr lang="en-US" dirty="0"/>
              <a:t>4. Console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0C6D8-4607-4872-8936-470D4D7EB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/>
          <a:stretch/>
        </p:blipFill>
        <p:spPr>
          <a:xfrm>
            <a:off x="5298831" y="1828800"/>
            <a:ext cx="4876800" cy="41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9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33502" y="1066801"/>
            <a:ext cx="6539099" cy="461665"/>
          </a:xfrm>
          <a:prstGeom prst="roundRect">
            <a:avLst>
              <a:gd name="adj" fmla="val 16670"/>
            </a:avLst>
          </a:prstGeom>
          <a:solidFill>
            <a:schemeClr val="accent5">
              <a:lumMod val="25000"/>
            </a:schemeClr>
          </a:solidFill>
          <a:ln w="50800" cap="flat" cmpd="sng" algn="ctr">
            <a:solidFill>
              <a:sysClr val="window" lastClr="FFFFFF">
                <a:hueOff val="0"/>
                <a:satOff val="0"/>
                <a:lumOff val="0"/>
                <a:alphaOff val="0"/>
                <a:tint val="90000"/>
              </a:sys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3200400" y="10668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 R List of Useful Packages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1759328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RODBC,RMySql</a:t>
            </a:r>
            <a:r>
              <a:rPr lang="en-US" dirty="0"/>
              <a:t> - Read in data from a database, Choose the package</a:t>
            </a:r>
          </a:p>
          <a:p>
            <a:r>
              <a:rPr lang="en-US" dirty="0"/>
              <a:t>that fits your type of database.</a:t>
            </a: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XLConnect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, xlsx </a:t>
            </a:r>
            <a:r>
              <a:rPr lang="en-US" dirty="0"/>
              <a:t>- Read and write Microsoft Excel files from R. You</a:t>
            </a:r>
          </a:p>
          <a:p>
            <a:r>
              <a:rPr lang="en-US" dirty="0"/>
              <a:t>can also just export your spreadsheets from Excel</a:t>
            </a:r>
          </a:p>
          <a:p>
            <a:r>
              <a:rPr lang="en-US" dirty="0"/>
              <a:t>as .csv's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Foreign -</a:t>
            </a:r>
            <a:r>
              <a:rPr lang="en-US" dirty="0"/>
              <a:t>Want to read a SAS data set into R? Or an SPSS</a:t>
            </a:r>
          </a:p>
          <a:p>
            <a:r>
              <a:rPr lang="en-US" dirty="0"/>
              <a:t>data set? Foreign provides functions that help you</a:t>
            </a:r>
          </a:p>
          <a:p>
            <a:r>
              <a:rPr lang="en-US" dirty="0"/>
              <a:t>load data files from other programs into R.</a:t>
            </a: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Dplyr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- Essential shortcuts for </a:t>
            </a:r>
            <a:r>
              <a:rPr lang="en-US" dirty="0" err="1"/>
              <a:t>subsetting</a:t>
            </a:r>
            <a:r>
              <a:rPr lang="en-US" dirty="0"/>
              <a:t>, summarizing, rearranging, and joining</a:t>
            </a:r>
          </a:p>
          <a:p>
            <a:r>
              <a:rPr lang="en-US" dirty="0"/>
              <a:t>together data sets</a:t>
            </a:r>
          </a:p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Tidyr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- </a:t>
            </a:r>
            <a:r>
              <a:rPr lang="en-US" dirty="0"/>
              <a:t>Tools for changing the layout of your data sets. Use the gather and</a:t>
            </a:r>
          </a:p>
          <a:p>
            <a:r>
              <a:rPr lang="en-US" dirty="0"/>
              <a:t>spread functions to convert your data into the tidy format, the layout R</a:t>
            </a:r>
          </a:p>
          <a:p>
            <a:r>
              <a:rPr lang="en-US" dirty="0"/>
              <a:t>likes best.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Ggplot2</a:t>
            </a:r>
            <a:r>
              <a:rPr lang="en-US" dirty="0"/>
              <a:t>-R's famous package for making beautiful graphics. ggplot2 lets you use</a:t>
            </a:r>
          </a:p>
          <a:p>
            <a:r>
              <a:rPr lang="en-US" dirty="0"/>
              <a:t>the grammar of graphics to build layered, customizable plots.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335949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BFD7F6"/>
      </a:accent5>
      <a:accent6>
        <a:srgbClr val="AE4845"/>
      </a:accent6>
      <a:hlink>
        <a:srgbClr val="0066CC"/>
      </a:hlink>
      <a:folHlink>
        <a:srgbClr val="80008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Widescreen</PresentationFormat>
  <Paragraphs>64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宋体</vt:lpstr>
      <vt:lpstr>Arial</vt:lpstr>
      <vt:lpstr>Bookman Old Style</vt:lpstr>
      <vt:lpstr>Calibri</vt:lpstr>
      <vt:lpstr>Calibri Light</vt:lpstr>
      <vt:lpstr>Wingdings</vt:lpstr>
      <vt:lpstr>Office Theme</vt:lpstr>
      <vt:lpstr>Default Design</vt:lpstr>
      <vt:lpstr>INSTALLING R/KNOWING R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R/KNOWING R </dc:title>
  <dc:creator>Gaurav chhajer</dc:creator>
  <cp:lastModifiedBy>Gaurav jain</cp:lastModifiedBy>
  <cp:revision>2</cp:revision>
  <dcterms:created xsi:type="dcterms:W3CDTF">2018-06-08T05:33:12Z</dcterms:created>
  <dcterms:modified xsi:type="dcterms:W3CDTF">2018-07-05T06:35:51Z</dcterms:modified>
</cp:coreProperties>
</file>