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799" r:id="rId3"/>
    <p:sldId id="805" r:id="rId4"/>
    <p:sldId id="804" r:id="rId5"/>
    <p:sldId id="803" r:id="rId6"/>
    <p:sldId id="802" r:id="rId7"/>
    <p:sldId id="806" r:id="rId8"/>
    <p:sldId id="801" r:id="rId9"/>
    <p:sldId id="798" r:id="rId10"/>
    <p:sldId id="797" r:id="rId11"/>
    <p:sldId id="796" r:id="rId12"/>
    <p:sldId id="807" r:id="rId13"/>
    <p:sldId id="811" r:id="rId14"/>
    <p:sldId id="81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04" autoAdjust="0"/>
    <p:restoredTop sz="94660"/>
  </p:normalViewPr>
  <p:slideViewPr>
    <p:cSldViewPr snapToGrid="0">
      <p:cViewPr varScale="1">
        <p:scale>
          <a:sx n="87" d="100"/>
          <a:sy n="87" d="100"/>
        </p:scale>
        <p:origin x="51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F01B0-345E-4B81-B559-AEF91395AC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9BD770-A0F4-4156-B4BE-BEAFDFDAFC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AD72CD-5C4C-4534-A0C3-CDA96D624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E722F-2A41-424A-B13F-DCB13B67A7DC}" type="datetimeFigureOut">
              <a:rPr lang="en-IN" smtClean="0"/>
              <a:t>04-07-2018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22E67C-B8F8-418C-A718-510CEE8C0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6D66D7-263E-4E8F-B19F-6CAE3513B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5B557-4F88-41CD-B8EE-E316A74CE8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9540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ED0D8-337B-423D-99AD-32D116BD2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9340F3-8C54-4901-B0A6-F51E9C5931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0F7F97-3F4C-4ECA-AB47-A8B297571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E722F-2A41-424A-B13F-DCB13B67A7DC}" type="datetimeFigureOut">
              <a:rPr lang="en-IN" smtClean="0"/>
              <a:t>04-07-2018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41B148-C0DD-4BB3-AA2D-60384444B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EA5142-28A4-41D3-A601-0DDEDE550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5B557-4F88-41CD-B8EE-E316A74CE8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6290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7D314F-FBBE-4AFC-BEBE-22891176DF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D6D197-BF17-44B5-947F-6FDBA60F0F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EC4F74-E50B-468E-9371-2130DECFB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E722F-2A41-424A-B13F-DCB13B67A7DC}" type="datetimeFigureOut">
              <a:rPr lang="en-IN" smtClean="0"/>
              <a:t>04-07-2018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57CCE8-CD39-4B44-81D0-C4EFF5082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1823BF-BF3C-4787-82EF-EECC7DB30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5B557-4F88-41CD-B8EE-E316A74CE8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67743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Logo-P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5200" y="0"/>
            <a:ext cx="2540000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ounded Rectangle 2"/>
          <p:cNvSpPr/>
          <p:nvPr/>
        </p:nvSpPr>
        <p:spPr>
          <a:xfrm>
            <a:off x="101600" y="685800"/>
            <a:ext cx="11988800" cy="5562600"/>
          </a:xfrm>
          <a:prstGeom prst="roundRect">
            <a:avLst>
              <a:gd name="adj" fmla="val 2928"/>
            </a:avLst>
          </a:prstGeom>
          <a:noFill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 txBox="1">
            <a:spLocks/>
          </p:cNvSpPr>
          <p:nvPr/>
        </p:nvSpPr>
        <p:spPr bwMode="auto">
          <a:xfrm>
            <a:off x="33867" y="6432550"/>
            <a:ext cx="1219200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1100">
                <a:solidFill>
                  <a:srgbClr val="595959"/>
                </a:solidFill>
              </a:rPr>
              <a:t>Copyright © 2009 iPrimed, all rights reserved. This presentation contains information  and data  that is confidential and proprietary to iPRIMED</a:t>
            </a:r>
            <a:r>
              <a:rPr lang="en-US" altLang="en-US" sz="1200">
                <a:solidFill>
                  <a:srgbClr val="595959"/>
                </a:solidFill>
              </a:rPr>
              <a:t>.</a:t>
            </a:r>
          </a:p>
        </p:txBody>
      </p:sp>
      <p:pic>
        <p:nvPicPr>
          <p:cNvPr id="5" name="Picture 9" descr="Logo-Png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5200" y="0"/>
            <a:ext cx="2540000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ounded Rectangle 5"/>
          <p:cNvSpPr/>
          <p:nvPr userDrawn="1"/>
        </p:nvSpPr>
        <p:spPr>
          <a:xfrm>
            <a:off x="101600" y="685800"/>
            <a:ext cx="11988800" cy="5562600"/>
          </a:xfrm>
          <a:prstGeom prst="roundRect">
            <a:avLst>
              <a:gd name="adj" fmla="val 2928"/>
            </a:avLst>
          </a:prstGeom>
          <a:noFill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7" name="Footer Placeholder 3"/>
          <p:cNvSpPr txBox="1">
            <a:spLocks/>
          </p:cNvSpPr>
          <p:nvPr userDrawn="1"/>
        </p:nvSpPr>
        <p:spPr bwMode="auto">
          <a:xfrm>
            <a:off x="33867" y="6432550"/>
            <a:ext cx="1219200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endParaRPr lang="en-US" altLang="en-US" sz="110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2970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8F555-2741-442A-A37F-D3510F1E5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B998E3-DCDE-4A5A-B02E-3FF21B2E17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5AB9C1-EF1A-4110-AA7F-A8030FBC8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E722F-2A41-424A-B13F-DCB13B67A7DC}" type="datetimeFigureOut">
              <a:rPr lang="en-IN" smtClean="0"/>
              <a:t>04-07-2018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E4B74B-47FE-45A0-8DD7-0F550D58D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71074B-4F79-4A15-BA6D-958A7CBA5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5B557-4F88-41CD-B8EE-E316A74CE8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0033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94346-1F04-4E64-8651-3338003FE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464CD-1A5D-4527-863F-8353DFA783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D3662-FE9B-4E5B-A63F-97189B3FD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E722F-2A41-424A-B13F-DCB13B67A7DC}" type="datetimeFigureOut">
              <a:rPr lang="en-IN" smtClean="0"/>
              <a:t>04-07-2018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6CD65D-22F8-47B0-A973-93A5991DC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362E79-D409-42F0-BAF5-A55D04EF6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5B557-4F88-41CD-B8EE-E316A74CE8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4174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7DA00-7069-4E1D-80E4-0F1835F15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136A6-891A-43D3-B4CB-71828082EA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425253-5EBE-4FD8-BFF5-C5E28C0FBA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5EA2B0-12B2-4E6F-B94C-E9EB6A39F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E722F-2A41-424A-B13F-DCB13B67A7DC}" type="datetimeFigureOut">
              <a:rPr lang="en-IN" smtClean="0"/>
              <a:t>04-07-2018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C5EB0D-7601-4CFE-8F42-EE4507FCF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D444D7-A13C-474F-9161-D3B886770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5B557-4F88-41CD-B8EE-E316A74CE8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6883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B9700-B400-4BCB-9520-D27AAA84F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56E86F-D521-4786-ADAE-E834754EF7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60C31A-0A77-4A78-8484-0C1E88E4C5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34E68C-261C-4788-8D74-221271FF6F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9F5804-9CE3-4D05-B5A7-BAD315A98F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534CBD-2806-4946-B191-8FDC8BF10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E722F-2A41-424A-B13F-DCB13B67A7DC}" type="datetimeFigureOut">
              <a:rPr lang="en-IN" smtClean="0"/>
              <a:t>04-07-2018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622C1-0C54-4D24-A148-318AC3B06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60073-EBEF-4FEF-8184-D25C13544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5B557-4F88-41CD-B8EE-E316A74CE8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1004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10F24-7DA6-4E37-AA72-593CDF1CF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8BFF90-9B15-4BB3-A7A9-2B0AD69F0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E722F-2A41-424A-B13F-DCB13B67A7DC}" type="datetimeFigureOut">
              <a:rPr lang="en-IN" smtClean="0"/>
              <a:t>04-07-2018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291A0A-6665-48D1-A7BF-B9008CB31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5BDEED-9AF2-4CEF-9842-ACE8A05FD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5B557-4F88-41CD-B8EE-E316A74CE8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1256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B09F5D-1784-4E0A-8CE4-D0A3DEAA0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E722F-2A41-424A-B13F-DCB13B67A7DC}" type="datetimeFigureOut">
              <a:rPr lang="en-IN" smtClean="0"/>
              <a:t>04-07-2018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E62CC5-5ED5-4DB5-A983-8EC585995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A1CE48-5D11-4C28-BF06-80DE040B2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5B557-4F88-41CD-B8EE-E316A74CE8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0502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ACDD0-4818-449A-A35E-A1A5C8980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64E32C-72EE-4C13-955E-E92073B9DE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2FD432-029B-4D1E-81D7-D01B30CA71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46E3B2-A9E7-4114-BCBD-7BAFDAB44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E722F-2A41-424A-B13F-DCB13B67A7DC}" type="datetimeFigureOut">
              <a:rPr lang="en-IN" smtClean="0"/>
              <a:t>04-07-2018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863262-8CFF-45A2-B538-A9779D1E6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2DBA14-D72C-4D11-856A-CBF3D3867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5B557-4F88-41CD-B8EE-E316A74CE8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895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83E67-28B4-431B-8427-091C77E3C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E54311-5FE8-490F-8617-D46E115C28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6FC604-F671-4B09-A6AC-271BA590CD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950C5D-714F-4D34-95EA-2DA637F35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E722F-2A41-424A-B13F-DCB13B67A7DC}" type="datetimeFigureOut">
              <a:rPr lang="en-IN" smtClean="0"/>
              <a:t>04-07-2018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3AA766-D822-4283-B6EA-427ACDC4C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07C599-5A44-4450-B718-B8587B8D3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5B557-4F88-41CD-B8EE-E316A74CE8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5814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8FE90A-E392-4B27-AB7F-215D286F8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2545E9-FD08-44D0-AABE-4A7F264D8C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3DC0F4-A9BC-4EE1-88A8-4BF5C17990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3E722F-2A41-424A-B13F-DCB13B67A7DC}" type="datetimeFigureOut">
              <a:rPr lang="en-IN" smtClean="0"/>
              <a:t>04-07-2018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2F0DF-B6DA-4C5E-A99E-FEA3351DF5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4F2C0-998B-4404-BE20-A16A78B923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95B557-4F88-41CD-B8EE-E316A74CE8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39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5C29E-D73D-41A4-AC14-761A2AA348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5DF371-400D-4DBF-A040-D2583FE791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148D4762-0AB0-488A-98CA-55650A68BA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293" y="4882661"/>
            <a:ext cx="1676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0000"/>
            </a:pPr>
            <a:r>
              <a:rPr lang="en-US" sz="1600" dirty="0">
                <a:solidFill>
                  <a:srgbClr val="000000"/>
                </a:solidFill>
                <a:latin typeface="Arial" charset="0"/>
                <a:cs typeface="Arial"/>
              </a:rPr>
              <a:t>May 2018</a:t>
            </a:r>
          </a:p>
          <a:p>
            <a:pPr algn="ctr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0000"/>
            </a:pPr>
            <a:endParaRPr lang="en-US" sz="1600" dirty="0">
              <a:solidFill>
                <a:srgbClr val="000000"/>
              </a:solidFill>
              <a:latin typeface="Arial" charset="0"/>
              <a:cs typeface="Arial"/>
            </a:endParaRPr>
          </a:p>
          <a:p>
            <a:pPr algn="ctr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0000"/>
            </a:pPr>
            <a:r>
              <a:rPr lang="en-US" sz="1600" dirty="0">
                <a:solidFill>
                  <a:srgbClr val="000000"/>
                </a:solidFill>
                <a:latin typeface="Arial" charset="0"/>
                <a:cs typeface="Arial"/>
              </a:rPr>
              <a:t>Bangalore</a:t>
            </a: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6C8EBD30-AB7A-4675-AEF8-DE7FB72512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3505200"/>
            <a:ext cx="6248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0000"/>
            </a:pPr>
            <a:endParaRPr lang="en-US" sz="2000" dirty="0">
              <a:solidFill>
                <a:srgbClr val="000000"/>
              </a:solidFill>
              <a:latin typeface="Arial" charset="0"/>
              <a:cs typeface="Arial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0204B51-CFF2-40A7-85A0-95AAB0A48B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329" y="715956"/>
            <a:ext cx="9937341" cy="374174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66BE33A-C57C-49CA-B181-6F4D94CA28C1}"/>
              </a:ext>
            </a:extLst>
          </p:cNvPr>
          <p:cNvSpPr/>
          <p:nvPr/>
        </p:nvSpPr>
        <p:spPr>
          <a:xfrm>
            <a:off x="746329" y="4457700"/>
            <a:ext cx="1961701" cy="14097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0000"/>
            </a:pPr>
            <a:r>
              <a:rPr lang="en-US" dirty="0">
                <a:solidFill>
                  <a:srgbClr val="000000"/>
                </a:solidFill>
                <a:latin typeface="Arial" charset="0"/>
                <a:cs typeface="Arial"/>
              </a:rPr>
              <a:t>May 2018</a:t>
            </a:r>
          </a:p>
          <a:p>
            <a:pPr algn="ctr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0000"/>
            </a:pPr>
            <a:endParaRPr lang="en-US" dirty="0">
              <a:solidFill>
                <a:srgbClr val="000000"/>
              </a:solidFill>
              <a:latin typeface="Arial" charset="0"/>
              <a:cs typeface="Arial"/>
            </a:endParaRPr>
          </a:p>
          <a:p>
            <a:pPr algn="ctr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0000"/>
            </a:pPr>
            <a:r>
              <a:rPr lang="en-US" dirty="0">
                <a:solidFill>
                  <a:srgbClr val="000000"/>
                </a:solidFill>
                <a:latin typeface="Arial" charset="0"/>
                <a:cs typeface="Arial"/>
              </a:rPr>
              <a:t>Bangalore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131F64F-A698-4485-A64C-22D6461F2507}"/>
              </a:ext>
            </a:extLst>
          </p:cNvPr>
          <p:cNvSpPr/>
          <p:nvPr/>
        </p:nvSpPr>
        <p:spPr>
          <a:xfrm>
            <a:off x="2726084" y="4457700"/>
            <a:ext cx="8252109" cy="14097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itle 5">
            <a:extLst>
              <a:ext uri="{FF2B5EF4-FFF2-40B4-BE49-F238E27FC236}">
                <a16:creationId xmlns:a16="http://schemas.microsoft.com/office/drawing/2014/main" id="{98DED4D4-08B8-4CA9-8E61-6A36CDE77A18}"/>
              </a:ext>
            </a:extLst>
          </p:cNvPr>
          <p:cNvSpPr txBox="1">
            <a:spLocks/>
          </p:cNvSpPr>
          <p:nvPr/>
        </p:nvSpPr>
        <p:spPr>
          <a:xfrm>
            <a:off x="3314700" y="4425461"/>
            <a:ext cx="6705600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i="1" dirty="0">
                <a:solidFill>
                  <a:schemeClr val="accent2">
                    <a:lumMod val="75000"/>
                  </a:schemeClr>
                </a:solidFill>
              </a:rPr>
              <a:t>Data </a:t>
            </a:r>
            <a:r>
              <a:rPr lang="en-US" sz="2400" b="1" i="1" dirty="0" err="1">
                <a:solidFill>
                  <a:schemeClr val="accent2">
                    <a:lumMod val="75000"/>
                  </a:schemeClr>
                </a:solidFill>
              </a:rPr>
              <a:t>Visualisation</a:t>
            </a:r>
            <a:r>
              <a:rPr lang="en-US" sz="2400" b="1" i="1" dirty="0">
                <a:solidFill>
                  <a:schemeClr val="accent2">
                    <a:lumMod val="75000"/>
                  </a:schemeClr>
                </a:solidFill>
              </a:rPr>
              <a:t> using ggplot2 in R</a:t>
            </a:r>
          </a:p>
        </p:txBody>
      </p:sp>
    </p:spTree>
    <p:extLst>
      <p:ext uri="{BB962C8B-B14F-4D97-AF65-F5344CB8AC3E}">
        <p14:creationId xmlns:p14="http://schemas.microsoft.com/office/powerpoint/2010/main" val="4228389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B3A1DDD-A38D-4186-9259-FC746ECC83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3121" y="2930696"/>
            <a:ext cx="6276100" cy="2800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37AD0F0-D5FD-48B8-9FDB-42F45A452E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4654" y="1317344"/>
            <a:ext cx="4138019" cy="1379340"/>
          </a:xfrm>
          <a:prstGeom prst="rect">
            <a:avLst/>
          </a:prstGeom>
        </p:spPr>
      </p:pic>
      <p:sp>
        <p:nvSpPr>
          <p:cNvPr id="6" name="Rounded Rectangle 1">
            <a:extLst>
              <a:ext uri="{FF2B5EF4-FFF2-40B4-BE49-F238E27FC236}">
                <a16:creationId xmlns:a16="http://schemas.microsoft.com/office/drawing/2014/main" id="{5CA19E5B-9F5B-423C-9F8D-1A8008F8D6A6}"/>
              </a:ext>
            </a:extLst>
          </p:cNvPr>
          <p:cNvSpPr/>
          <p:nvPr/>
        </p:nvSpPr>
        <p:spPr>
          <a:xfrm>
            <a:off x="2366142" y="757689"/>
            <a:ext cx="6539099" cy="461665"/>
          </a:xfrm>
          <a:prstGeom prst="roundRect">
            <a:avLst>
              <a:gd name="adj" fmla="val 16670"/>
            </a:avLst>
          </a:prstGeom>
          <a:solidFill>
            <a:schemeClr val="accent5">
              <a:lumMod val="25000"/>
            </a:schemeClr>
          </a:solidFill>
          <a:ln w="50800" cap="flat" cmpd="sng" algn="ctr">
            <a:solidFill>
              <a:sysClr val="window" lastClr="FFFFFF">
                <a:hueOff val="0"/>
                <a:satOff val="0"/>
                <a:lumOff val="0"/>
                <a:alphaOff val="0"/>
                <a:tint val="90000"/>
              </a:sysClr>
            </a:solidFill>
            <a:prstDash val="solid"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009BD3-CDAB-46A5-98DA-B0A0AACCCA86}"/>
              </a:ext>
            </a:extLst>
          </p:cNvPr>
          <p:cNvSpPr txBox="1"/>
          <p:nvPr/>
        </p:nvSpPr>
        <p:spPr>
          <a:xfrm>
            <a:off x="3025571" y="696134"/>
            <a:ext cx="49490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chemeClr val="bg1">
                    <a:lumMod val="50000"/>
                  </a:schemeClr>
                </a:solidFill>
              </a:rPr>
              <a:t>Data Visualisation Using ggplot2</a:t>
            </a:r>
          </a:p>
        </p:txBody>
      </p:sp>
    </p:spTree>
    <p:extLst>
      <p:ext uri="{BB962C8B-B14F-4D97-AF65-F5344CB8AC3E}">
        <p14:creationId xmlns:p14="http://schemas.microsoft.com/office/powerpoint/2010/main" val="31922000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6FBC01B-80BB-4F8A-AE8C-446DA44E50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7189" y="1279958"/>
            <a:ext cx="4016088" cy="103641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777FA4B-37B8-4F30-BA3E-07A449097F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6242" y="3080152"/>
            <a:ext cx="6397820" cy="2187130"/>
          </a:xfrm>
          <a:prstGeom prst="rect">
            <a:avLst/>
          </a:prstGeom>
        </p:spPr>
      </p:pic>
      <p:sp>
        <p:nvSpPr>
          <p:cNvPr id="7" name="Rounded Rectangle 1">
            <a:extLst>
              <a:ext uri="{FF2B5EF4-FFF2-40B4-BE49-F238E27FC236}">
                <a16:creationId xmlns:a16="http://schemas.microsoft.com/office/drawing/2014/main" id="{E27C0152-DA67-47C4-A929-86F65AB133C2}"/>
              </a:ext>
            </a:extLst>
          </p:cNvPr>
          <p:cNvSpPr/>
          <p:nvPr/>
        </p:nvSpPr>
        <p:spPr>
          <a:xfrm>
            <a:off x="2366142" y="757689"/>
            <a:ext cx="6539099" cy="461665"/>
          </a:xfrm>
          <a:prstGeom prst="roundRect">
            <a:avLst>
              <a:gd name="adj" fmla="val 16670"/>
            </a:avLst>
          </a:prstGeom>
          <a:solidFill>
            <a:schemeClr val="accent5">
              <a:lumMod val="25000"/>
            </a:schemeClr>
          </a:solidFill>
          <a:ln w="50800" cap="flat" cmpd="sng" algn="ctr">
            <a:solidFill>
              <a:sysClr val="window" lastClr="FFFFFF">
                <a:hueOff val="0"/>
                <a:satOff val="0"/>
                <a:lumOff val="0"/>
                <a:alphaOff val="0"/>
                <a:tint val="90000"/>
              </a:sysClr>
            </a:solidFill>
            <a:prstDash val="solid"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86B03E-A54E-41FF-8294-A89DCC051145}"/>
              </a:ext>
            </a:extLst>
          </p:cNvPr>
          <p:cNvSpPr txBox="1"/>
          <p:nvPr/>
        </p:nvSpPr>
        <p:spPr>
          <a:xfrm>
            <a:off x="3025571" y="696134"/>
            <a:ext cx="49490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chemeClr val="bg1">
                    <a:lumMod val="50000"/>
                  </a:schemeClr>
                </a:solidFill>
              </a:rPr>
              <a:t>Data Visualisation Using ggplot2</a:t>
            </a:r>
          </a:p>
        </p:txBody>
      </p:sp>
    </p:spTree>
    <p:extLst>
      <p:ext uri="{BB962C8B-B14F-4D97-AF65-F5344CB8AC3E}">
        <p14:creationId xmlns:p14="http://schemas.microsoft.com/office/powerpoint/2010/main" val="4126825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523986A-42DF-492D-91F8-5AF7C944AE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089" y="1394561"/>
            <a:ext cx="4099915" cy="8992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4E7FC45-79A9-47EA-8E06-AF15BB84FF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0004" y="2253005"/>
            <a:ext cx="6441650" cy="3572759"/>
          </a:xfrm>
          <a:prstGeom prst="rect">
            <a:avLst/>
          </a:prstGeom>
        </p:spPr>
      </p:pic>
      <p:sp>
        <p:nvSpPr>
          <p:cNvPr id="5" name="Rounded Rectangle 1">
            <a:extLst>
              <a:ext uri="{FF2B5EF4-FFF2-40B4-BE49-F238E27FC236}">
                <a16:creationId xmlns:a16="http://schemas.microsoft.com/office/drawing/2014/main" id="{54954A80-4D03-40E4-B39B-5DF7BFC26268}"/>
              </a:ext>
            </a:extLst>
          </p:cNvPr>
          <p:cNvSpPr/>
          <p:nvPr/>
        </p:nvSpPr>
        <p:spPr>
          <a:xfrm>
            <a:off x="2366142" y="757689"/>
            <a:ext cx="6539099" cy="461665"/>
          </a:xfrm>
          <a:prstGeom prst="roundRect">
            <a:avLst>
              <a:gd name="adj" fmla="val 16670"/>
            </a:avLst>
          </a:prstGeom>
          <a:solidFill>
            <a:schemeClr val="accent5">
              <a:lumMod val="25000"/>
            </a:schemeClr>
          </a:solidFill>
          <a:ln w="50800" cap="flat" cmpd="sng" algn="ctr">
            <a:solidFill>
              <a:sysClr val="window" lastClr="FFFFFF">
                <a:hueOff val="0"/>
                <a:satOff val="0"/>
                <a:lumOff val="0"/>
                <a:alphaOff val="0"/>
                <a:tint val="90000"/>
              </a:sysClr>
            </a:solidFill>
            <a:prstDash val="solid"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DDE6C4-4118-485A-BC9D-5B29F061F86F}"/>
              </a:ext>
            </a:extLst>
          </p:cNvPr>
          <p:cNvSpPr txBox="1"/>
          <p:nvPr/>
        </p:nvSpPr>
        <p:spPr>
          <a:xfrm>
            <a:off x="3025571" y="696134"/>
            <a:ext cx="49490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chemeClr val="bg1">
                    <a:lumMod val="50000"/>
                  </a:schemeClr>
                </a:solidFill>
              </a:rPr>
              <a:t>Data Visualisation Using ggplot2</a:t>
            </a:r>
          </a:p>
        </p:txBody>
      </p:sp>
    </p:spTree>
    <p:extLst>
      <p:ext uri="{BB962C8B-B14F-4D97-AF65-F5344CB8AC3E}">
        <p14:creationId xmlns:p14="http://schemas.microsoft.com/office/powerpoint/2010/main" val="32059994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8CE62FA-86AB-43D0-9B03-3816BEC3FD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996" y="2983191"/>
            <a:ext cx="3665538" cy="89161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3B18EDE-1C8C-4BFC-B82D-DA641DEAC9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3694" y="1046375"/>
            <a:ext cx="4869602" cy="4408037"/>
          </a:xfrm>
          <a:prstGeom prst="rect">
            <a:avLst/>
          </a:prstGeom>
        </p:spPr>
      </p:pic>
      <p:sp>
        <p:nvSpPr>
          <p:cNvPr id="5" name="Rounded Rectangle 1">
            <a:extLst>
              <a:ext uri="{FF2B5EF4-FFF2-40B4-BE49-F238E27FC236}">
                <a16:creationId xmlns:a16="http://schemas.microsoft.com/office/drawing/2014/main" id="{31E124B4-7B8D-499A-B9F1-84617DD741FB}"/>
              </a:ext>
            </a:extLst>
          </p:cNvPr>
          <p:cNvSpPr/>
          <p:nvPr/>
        </p:nvSpPr>
        <p:spPr>
          <a:xfrm>
            <a:off x="2366142" y="757689"/>
            <a:ext cx="6539099" cy="461665"/>
          </a:xfrm>
          <a:prstGeom prst="roundRect">
            <a:avLst>
              <a:gd name="adj" fmla="val 16670"/>
            </a:avLst>
          </a:prstGeom>
          <a:solidFill>
            <a:schemeClr val="accent5">
              <a:lumMod val="25000"/>
            </a:schemeClr>
          </a:solidFill>
          <a:ln w="50800" cap="flat" cmpd="sng" algn="ctr">
            <a:solidFill>
              <a:sysClr val="window" lastClr="FFFFFF">
                <a:hueOff val="0"/>
                <a:satOff val="0"/>
                <a:lumOff val="0"/>
                <a:alphaOff val="0"/>
                <a:tint val="90000"/>
              </a:sysClr>
            </a:solidFill>
            <a:prstDash val="solid"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B08EFB-51E3-4F5A-ADA8-8EBA8BB24C75}"/>
              </a:ext>
            </a:extLst>
          </p:cNvPr>
          <p:cNvSpPr txBox="1"/>
          <p:nvPr/>
        </p:nvSpPr>
        <p:spPr>
          <a:xfrm>
            <a:off x="3025571" y="696134"/>
            <a:ext cx="49490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chemeClr val="bg1">
                    <a:lumMod val="50000"/>
                  </a:schemeClr>
                </a:solidFill>
              </a:rPr>
              <a:t>Data Visualisation Using ggplot2</a:t>
            </a:r>
          </a:p>
        </p:txBody>
      </p:sp>
    </p:spTree>
    <p:extLst>
      <p:ext uri="{BB962C8B-B14F-4D97-AF65-F5344CB8AC3E}">
        <p14:creationId xmlns:p14="http://schemas.microsoft.com/office/powerpoint/2010/main" val="641065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E325094-8CD1-44D2-8D18-4F3F8F175F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039" y="2407538"/>
            <a:ext cx="4252328" cy="64775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12A78A3-8FA8-4E36-B2F7-3A04B2A826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8494" y="955809"/>
            <a:ext cx="5764954" cy="5058491"/>
          </a:xfrm>
          <a:prstGeom prst="rect">
            <a:avLst/>
          </a:prstGeom>
        </p:spPr>
      </p:pic>
      <p:sp>
        <p:nvSpPr>
          <p:cNvPr id="5" name="Rounded Rectangle 1">
            <a:extLst>
              <a:ext uri="{FF2B5EF4-FFF2-40B4-BE49-F238E27FC236}">
                <a16:creationId xmlns:a16="http://schemas.microsoft.com/office/drawing/2014/main" id="{A884E5E6-F240-463B-A857-48E8961BC8B3}"/>
              </a:ext>
            </a:extLst>
          </p:cNvPr>
          <p:cNvSpPr/>
          <p:nvPr/>
        </p:nvSpPr>
        <p:spPr>
          <a:xfrm>
            <a:off x="2366142" y="757689"/>
            <a:ext cx="6539099" cy="461665"/>
          </a:xfrm>
          <a:prstGeom prst="roundRect">
            <a:avLst>
              <a:gd name="adj" fmla="val 16670"/>
            </a:avLst>
          </a:prstGeom>
          <a:solidFill>
            <a:schemeClr val="accent5">
              <a:lumMod val="25000"/>
            </a:schemeClr>
          </a:solidFill>
          <a:ln w="50800" cap="flat" cmpd="sng" algn="ctr">
            <a:solidFill>
              <a:sysClr val="window" lastClr="FFFFFF">
                <a:hueOff val="0"/>
                <a:satOff val="0"/>
                <a:lumOff val="0"/>
                <a:alphaOff val="0"/>
                <a:tint val="90000"/>
              </a:sysClr>
            </a:solidFill>
            <a:prstDash val="solid"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521CA9-A514-4CF7-9A83-79F3662D8405}"/>
              </a:ext>
            </a:extLst>
          </p:cNvPr>
          <p:cNvSpPr txBox="1"/>
          <p:nvPr/>
        </p:nvSpPr>
        <p:spPr>
          <a:xfrm>
            <a:off x="3025571" y="696134"/>
            <a:ext cx="49490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chemeClr val="bg1">
                    <a:lumMod val="50000"/>
                  </a:schemeClr>
                </a:solidFill>
              </a:rPr>
              <a:t>Data Visualisation Using ggplot2</a:t>
            </a:r>
          </a:p>
        </p:txBody>
      </p:sp>
    </p:spTree>
    <p:extLst>
      <p:ext uri="{BB962C8B-B14F-4D97-AF65-F5344CB8AC3E}">
        <p14:creationId xmlns:p14="http://schemas.microsoft.com/office/powerpoint/2010/main" val="252355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1">
            <a:extLst>
              <a:ext uri="{FF2B5EF4-FFF2-40B4-BE49-F238E27FC236}">
                <a16:creationId xmlns:a16="http://schemas.microsoft.com/office/drawing/2014/main" id="{B773B73F-E578-4513-A662-C42DE93F3FDB}"/>
              </a:ext>
            </a:extLst>
          </p:cNvPr>
          <p:cNvSpPr/>
          <p:nvPr/>
        </p:nvSpPr>
        <p:spPr>
          <a:xfrm>
            <a:off x="2490046" y="920029"/>
            <a:ext cx="6539099" cy="461665"/>
          </a:xfrm>
          <a:prstGeom prst="roundRect">
            <a:avLst>
              <a:gd name="adj" fmla="val 16670"/>
            </a:avLst>
          </a:prstGeom>
          <a:solidFill>
            <a:schemeClr val="accent5">
              <a:lumMod val="25000"/>
            </a:schemeClr>
          </a:solidFill>
          <a:ln w="50800" cap="flat" cmpd="sng" algn="ctr">
            <a:solidFill>
              <a:sysClr val="window" lastClr="FFFFFF">
                <a:hueOff val="0"/>
                <a:satOff val="0"/>
                <a:lumOff val="0"/>
                <a:alphaOff val="0"/>
                <a:tint val="90000"/>
              </a:sysClr>
            </a:solidFill>
            <a:prstDash val="solid"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043CAC-D3C1-425F-8E65-8F30CEF92681}"/>
              </a:ext>
            </a:extLst>
          </p:cNvPr>
          <p:cNvSpPr txBox="1"/>
          <p:nvPr/>
        </p:nvSpPr>
        <p:spPr>
          <a:xfrm>
            <a:off x="4430597" y="858474"/>
            <a:ext cx="30448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chemeClr val="bg1">
                    <a:lumMod val="50000"/>
                  </a:schemeClr>
                </a:solidFill>
              </a:rPr>
              <a:t>Why ggplot2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9941499-A557-470A-B1C6-856D232E2AFB}"/>
              </a:ext>
            </a:extLst>
          </p:cNvPr>
          <p:cNvSpPr/>
          <p:nvPr/>
        </p:nvSpPr>
        <p:spPr>
          <a:xfrm>
            <a:off x="446202" y="1536645"/>
            <a:ext cx="8226457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 dirty="0"/>
              <a:t>➢ Consistent underlying grammar of graphics (Wilkinson, 2005)</a:t>
            </a:r>
          </a:p>
          <a:p>
            <a:r>
              <a:rPr lang="en-IN" sz="3200" dirty="0"/>
              <a:t>➢ Plot specification at a high level of abstraction</a:t>
            </a:r>
          </a:p>
          <a:p>
            <a:r>
              <a:rPr lang="en-IN" sz="3200" dirty="0"/>
              <a:t>➢ Very flexible</a:t>
            </a:r>
          </a:p>
          <a:p>
            <a:r>
              <a:rPr lang="en-IN" sz="3200" dirty="0"/>
              <a:t>➢ Theme system for polishing plot appearance</a:t>
            </a:r>
          </a:p>
          <a:p>
            <a:r>
              <a:rPr lang="en-IN" sz="3200" dirty="0"/>
              <a:t>➢ Mature and complete graphics system</a:t>
            </a:r>
          </a:p>
          <a:p>
            <a:r>
              <a:rPr lang="en-IN" sz="3200" dirty="0"/>
              <a:t>➢ Many users, active mailing list</a:t>
            </a:r>
          </a:p>
        </p:txBody>
      </p:sp>
    </p:spTree>
    <p:extLst>
      <p:ext uri="{BB962C8B-B14F-4D97-AF65-F5344CB8AC3E}">
        <p14:creationId xmlns:p14="http://schemas.microsoft.com/office/powerpoint/2010/main" val="4200163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1">
            <a:extLst>
              <a:ext uri="{FF2B5EF4-FFF2-40B4-BE49-F238E27FC236}">
                <a16:creationId xmlns:a16="http://schemas.microsoft.com/office/drawing/2014/main" id="{2C9EB919-B488-45B2-9866-05A5C675BF0F}"/>
              </a:ext>
            </a:extLst>
          </p:cNvPr>
          <p:cNvSpPr/>
          <p:nvPr/>
        </p:nvSpPr>
        <p:spPr>
          <a:xfrm>
            <a:off x="2683477" y="928821"/>
            <a:ext cx="6539099" cy="461665"/>
          </a:xfrm>
          <a:prstGeom prst="roundRect">
            <a:avLst>
              <a:gd name="adj" fmla="val 16670"/>
            </a:avLst>
          </a:prstGeom>
          <a:solidFill>
            <a:schemeClr val="accent5">
              <a:lumMod val="25000"/>
            </a:schemeClr>
          </a:solidFill>
          <a:ln w="50800" cap="flat" cmpd="sng" algn="ctr">
            <a:solidFill>
              <a:sysClr val="window" lastClr="FFFFFF">
                <a:hueOff val="0"/>
                <a:satOff val="0"/>
                <a:lumOff val="0"/>
                <a:alphaOff val="0"/>
                <a:tint val="90000"/>
              </a:sysClr>
            </a:solidFill>
            <a:prstDash val="solid"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txBody>
          <a:bodyPr/>
          <a:lstStyle/>
          <a:p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0AAE3D7-D5EA-4E46-8235-2F1EC13E6682}"/>
              </a:ext>
            </a:extLst>
          </p:cNvPr>
          <p:cNvSpPr/>
          <p:nvPr/>
        </p:nvSpPr>
        <p:spPr>
          <a:xfrm>
            <a:off x="474482" y="1643242"/>
            <a:ext cx="9800734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dirty="0"/>
              <a:t>➢ The ggplot2 package, created by Hadley Wickham, offers a powerful graphics language for creating elegant and complex</a:t>
            </a:r>
          </a:p>
          <a:p>
            <a:r>
              <a:rPr lang="en-IN" sz="2800" dirty="0"/>
              <a:t>plots.</a:t>
            </a:r>
          </a:p>
          <a:p>
            <a:r>
              <a:rPr lang="en-IN" sz="2800" dirty="0"/>
              <a:t>➢ Its popularity in the R community has exploded in recent years.</a:t>
            </a:r>
          </a:p>
          <a:p>
            <a:r>
              <a:rPr lang="en-IN" sz="2800" dirty="0"/>
              <a:t>➢ There is a helper function called </a:t>
            </a:r>
            <a:r>
              <a:rPr lang="en-IN" sz="2800" dirty="0" err="1"/>
              <a:t>qplot</a:t>
            </a:r>
            <a:r>
              <a:rPr lang="en-IN" sz="2800" dirty="0"/>
              <a:t>() (for quick plot) that can hide much of this complexity when creating standard</a:t>
            </a:r>
          </a:p>
          <a:p>
            <a:r>
              <a:rPr lang="en-IN" sz="2800" dirty="0"/>
              <a:t>graphs.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2ECB60-464F-47A2-B406-11CF85506B9F}"/>
              </a:ext>
            </a:extLst>
          </p:cNvPr>
          <p:cNvSpPr txBox="1"/>
          <p:nvPr/>
        </p:nvSpPr>
        <p:spPr>
          <a:xfrm>
            <a:off x="4826252" y="898043"/>
            <a:ext cx="30448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chemeClr val="bg1">
                    <a:lumMod val="50000"/>
                  </a:schemeClr>
                </a:solidFill>
              </a:rPr>
              <a:t>What is ggplot2</a:t>
            </a:r>
          </a:p>
        </p:txBody>
      </p:sp>
    </p:spTree>
    <p:extLst>
      <p:ext uri="{BB962C8B-B14F-4D97-AF65-F5344CB8AC3E}">
        <p14:creationId xmlns:p14="http://schemas.microsoft.com/office/powerpoint/2010/main" val="28735204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47393C7-7BF1-471A-B8EB-A404BB76523E}"/>
              </a:ext>
            </a:extLst>
          </p:cNvPr>
          <p:cNvSpPr/>
          <p:nvPr/>
        </p:nvSpPr>
        <p:spPr>
          <a:xfrm>
            <a:off x="304800" y="1220030"/>
            <a:ext cx="11327876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dirty="0"/>
              <a:t>➢ Independently specify plot building blocks and combine them to create just about any kind of graphical display you</a:t>
            </a:r>
          </a:p>
          <a:p>
            <a:r>
              <a:rPr lang="en-IN" sz="2800" dirty="0"/>
              <a:t>want. Building blocks of a graph include:</a:t>
            </a:r>
          </a:p>
          <a:p>
            <a:r>
              <a:rPr lang="en-IN" sz="2800" dirty="0"/>
              <a:t>• Data</a:t>
            </a:r>
          </a:p>
          <a:p>
            <a:r>
              <a:rPr lang="en-IN" sz="2800" dirty="0"/>
              <a:t>• Aesthetic mapping</a:t>
            </a:r>
          </a:p>
          <a:p>
            <a:r>
              <a:rPr lang="en-IN" sz="2800" dirty="0"/>
              <a:t>• Geometric object</a:t>
            </a:r>
          </a:p>
          <a:p>
            <a:r>
              <a:rPr lang="en-IN" sz="2800" dirty="0"/>
              <a:t>• Statistical transformations</a:t>
            </a:r>
          </a:p>
          <a:p>
            <a:r>
              <a:rPr lang="en-IN" sz="2800" dirty="0"/>
              <a:t>• Scales</a:t>
            </a:r>
          </a:p>
          <a:p>
            <a:r>
              <a:rPr lang="en-IN" sz="2800" dirty="0"/>
              <a:t>• Co-ordinate system</a:t>
            </a:r>
          </a:p>
          <a:p>
            <a:r>
              <a:rPr lang="en-IN" sz="2800" dirty="0"/>
              <a:t>• Position adjustments</a:t>
            </a:r>
          </a:p>
          <a:p>
            <a:r>
              <a:rPr lang="en-IN" sz="2800" dirty="0"/>
              <a:t>• Faceting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05D8CB-E263-4BA8-9568-9D22C644F7A3}"/>
              </a:ext>
            </a:extLst>
          </p:cNvPr>
          <p:cNvSpPr txBox="1"/>
          <p:nvPr/>
        </p:nvSpPr>
        <p:spPr>
          <a:xfrm>
            <a:off x="3200400" y="1066801"/>
            <a:ext cx="579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solidFill>
                  <a:schemeClr val="bg1"/>
                </a:solidFill>
              </a:rPr>
              <a:t>What is Machine Learning</a:t>
            </a:r>
          </a:p>
        </p:txBody>
      </p:sp>
      <p:sp>
        <p:nvSpPr>
          <p:cNvPr id="7" name="Rounded Rectangle 1">
            <a:extLst>
              <a:ext uri="{FF2B5EF4-FFF2-40B4-BE49-F238E27FC236}">
                <a16:creationId xmlns:a16="http://schemas.microsoft.com/office/drawing/2014/main" id="{FECF53BF-F035-4211-BDAF-90C4CE23B005}"/>
              </a:ext>
            </a:extLst>
          </p:cNvPr>
          <p:cNvSpPr/>
          <p:nvPr/>
        </p:nvSpPr>
        <p:spPr>
          <a:xfrm>
            <a:off x="2729197" y="805878"/>
            <a:ext cx="6539099" cy="461665"/>
          </a:xfrm>
          <a:prstGeom prst="roundRect">
            <a:avLst>
              <a:gd name="adj" fmla="val 16670"/>
            </a:avLst>
          </a:prstGeom>
          <a:solidFill>
            <a:schemeClr val="accent5">
              <a:lumMod val="25000"/>
            </a:schemeClr>
          </a:solidFill>
          <a:ln w="50800" cap="flat" cmpd="sng" algn="ctr">
            <a:solidFill>
              <a:sysClr val="window" lastClr="FFFFFF">
                <a:hueOff val="0"/>
                <a:satOff val="0"/>
                <a:lumOff val="0"/>
                <a:alphaOff val="0"/>
                <a:tint val="90000"/>
              </a:sysClr>
            </a:solidFill>
            <a:prstDash val="solid"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txBody>
          <a:bodyPr/>
          <a:lstStyle/>
          <a:p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BBF204-B5A5-4D49-A641-E37BE061B655}"/>
              </a:ext>
            </a:extLst>
          </p:cNvPr>
          <p:cNvSpPr txBox="1"/>
          <p:nvPr/>
        </p:nvSpPr>
        <p:spPr>
          <a:xfrm>
            <a:off x="4871972" y="775100"/>
            <a:ext cx="30448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chemeClr val="bg1">
                    <a:lumMod val="50000"/>
                  </a:schemeClr>
                </a:solidFill>
              </a:rPr>
              <a:t>What is ggplot2</a:t>
            </a:r>
          </a:p>
        </p:txBody>
      </p:sp>
    </p:spTree>
    <p:extLst>
      <p:ext uri="{BB962C8B-B14F-4D97-AF65-F5344CB8AC3E}">
        <p14:creationId xmlns:p14="http://schemas.microsoft.com/office/powerpoint/2010/main" val="3891527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121C841-AA01-4BEA-8C3E-A42CB34D8594}"/>
              </a:ext>
            </a:extLst>
          </p:cNvPr>
          <p:cNvSpPr/>
          <p:nvPr/>
        </p:nvSpPr>
        <p:spPr>
          <a:xfrm>
            <a:off x="333081" y="1467037"/>
            <a:ext cx="11092206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dirty="0"/>
              <a:t>➢ </a:t>
            </a:r>
            <a:r>
              <a:rPr lang="en-IN" sz="2800" dirty="0" err="1"/>
              <a:t>ggplot</a:t>
            </a:r>
            <a:r>
              <a:rPr lang="en-IN" sz="2800" dirty="0"/>
              <a:t> works with </a:t>
            </a:r>
            <a:r>
              <a:rPr lang="en-IN" sz="2800" dirty="0" err="1"/>
              <a:t>dataframes</a:t>
            </a:r>
            <a:r>
              <a:rPr lang="en-IN" sz="2800" dirty="0"/>
              <a:t> and not individual vectors.</a:t>
            </a:r>
          </a:p>
          <a:p>
            <a:r>
              <a:rPr lang="en-IN" sz="2800" dirty="0"/>
              <a:t>➢ All the data needed to make the plot is typically be contained within the </a:t>
            </a:r>
            <a:r>
              <a:rPr lang="en-IN" sz="2800" dirty="0" err="1"/>
              <a:t>dataframe</a:t>
            </a:r>
            <a:r>
              <a:rPr lang="en-IN" sz="2800" dirty="0"/>
              <a:t> supplied to the </a:t>
            </a:r>
            <a:r>
              <a:rPr lang="en-IN" sz="2800" dirty="0" err="1"/>
              <a:t>ggplot</a:t>
            </a:r>
            <a:r>
              <a:rPr lang="en-IN" sz="2800" dirty="0"/>
              <a:t>() itself or can</a:t>
            </a:r>
          </a:p>
          <a:p>
            <a:r>
              <a:rPr lang="en-IN" sz="2800" dirty="0"/>
              <a:t>be supplied to respective </a:t>
            </a:r>
            <a:r>
              <a:rPr lang="en-IN" sz="2800" dirty="0" err="1"/>
              <a:t>geoms</a:t>
            </a:r>
            <a:r>
              <a:rPr lang="en-IN" sz="2800" dirty="0"/>
              <a:t>.</a:t>
            </a:r>
          </a:p>
          <a:p>
            <a:r>
              <a:rPr lang="en-IN" sz="2800" dirty="0"/>
              <a:t>➢ you can keep enhancing the plot by adding more layers (and themes) to an existing plot created using</a:t>
            </a:r>
          </a:p>
          <a:p>
            <a:r>
              <a:rPr lang="en-IN" sz="2800" dirty="0"/>
              <a:t>the </a:t>
            </a:r>
            <a:r>
              <a:rPr lang="en-IN" sz="2800" dirty="0" err="1"/>
              <a:t>ggplot</a:t>
            </a:r>
            <a:r>
              <a:rPr lang="en-IN" sz="2800" dirty="0"/>
              <a:t>() function.</a:t>
            </a:r>
          </a:p>
          <a:p>
            <a:r>
              <a:rPr lang="en-IN" sz="2800" dirty="0"/>
              <a:t>➢ Let’s take an inbuilt dataset to create some examples.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149E8E-18C7-4B39-9A99-922B64955C5B}"/>
              </a:ext>
            </a:extLst>
          </p:cNvPr>
          <p:cNvSpPr txBox="1"/>
          <p:nvPr/>
        </p:nvSpPr>
        <p:spPr>
          <a:xfrm>
            <a:off x="3200400" y="1066801"/>
            <a:ext cx="579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solidFill>
                  <a:schemeClr val="bg1"/>
                </a:solidFill>
              </a:rPr>
              <a:t>What is Machine Learning</a:t>
            </a:r>
          </a:p>
        </p:txBody>
      </p:sp>
      <p:sp>
        <p:nvSpPr>
          <p:cNvPr id="9" name="Rounded Rectangle 1">
            <a:extLst>
              <a:ext uri="{FF2B5EF4-FFF2-40B4-BE49-F238E27FC236}">
                <a16:creationId xmlns:a16="http://schemas.microsoft.com/office/drawing/2014/main" id="{8BD848EC-8B5E-46AA-86FB-50C86C2F7B16}"/>
              </a:ext>
            </a:extLst>
          </p:cNvPr>
          <p:cNvSpPr/>
          <p:nvPr/>
        </p:nvSpPr>
        <p:spPr>
          <a:xfrm>
            <a:off x="2729197" y="805878"/>
            <a:ext cx="6539099" cy="461665"/>
          </a:xfrm>
          <a:prstGeom prst="roundRect">
            <a:avLst>
              <a:gd name="adj" fmla="val 16670"/>
            </a:avLst>
          </a:prstGeom>
          <a:solidFill>
            <a:schemeClr val="accent5">
              <a:lumMod val="25000"/>
            </a:schemeClr>
          </a:solidFill>
          <a:ln w="50800" cap="flat" cmpd="sng" algn="ctr">
            <a:solidFill>
              <a:sysClr val="window" lastClr="FFFFFF">
                <a:hueOff val="0"/>
                <a:satOff val="0"/>
                <a:lumOff val="0"/>
                <a:alphaOff val="0"/>
                <a:tint val="90000"/>
              </a:sysClr>
            </a:solidFill>
            <a:prstDash val="solid"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txBody>
          <a:bodyPr/>
          <a:lstStyle/>
          <a:p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36AF433-B26A-47E5-81B5-F35B3439BC1D}"/>
              </a:ext>
            </a:extLst>
          </p:cNvPr>
          <p:cNvSpPr txBox="1"/>
          <p:nvPr/>
        </p:nvSpPr>
        <p:spPr>
          <a:xfrm>
            <a:off x="4871972" y="775100"/>
            <a:ext cx="30448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chemeClr val="bg1">
                    <a:lumMod val="50000"/>
                  </a:schemeClr>
                </a:solidFill>
              </a:rPr>
              <a:t>What is ggplot2</a:t>
            </a:r>
          </a:p>
        </p:txBody>
      </p:sp>
    </p:spTree>
    <p:extLst>
      <p:ext uri="{BB962C8B-B14F-4D97-AF65-F5344CB8AC3E}">
        <p14:creationId xmlns:p14="http://schemas.microsoft.com/office/powerpoint/2010/main" val="1116560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1">
            <a:extLst>
              <a:ext uri="{FF2B5EF4-FFF2-40B4-BE49-F238E27FC236}">
                <a16:creationId xmlns:a16="http://schemas.microsoft.com/office/drawing/2014/main" id="{0469BAEC-04ED-4237-A6A4-BB884337CC13}"/>
              </a:ext>
            </a:extLst>
          </p:cNvPr>
          <p:cNvSpPr/>
          <p:nvPr/>
        </p:nvSpPr>
        <p:spPr>
          <a:xfrm>
            <a:off x="2366142" y="757689"/>
            <a:ext cx="6539099" cy="461665"/>
          </a:xfrm>
          <a:prstGeom prst="roundRect">
            <a:avLst>
              <a:gd name="adj" fmla="val 16670"/>
            </a:avLst>
          </a:prstGeom>
          <a:solidFill>
            <a:schemeClr val="accent5">
              <a:lumMod val="25000"/>
            </a:schemeClr>
          </a:solidFill>
          <a:ln w="50800" cap="flat" cmpd="sng" algn="ctr">
            <a:solidFill>
              <a:sysClr val="window" lastClr="FFFFFF">
                <a:hueOff val="0"/>
                <a:satOff val="0"/>
                <a:lumOff val="0"/>
                <a:alphaOff val="0"/>
                <a:tint val="90000"/>
              </a:sysClr>
            </a:solidFill>
            <a:prstDash val="solid"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D697A73-DE5B-490F-9E14-2EA8F2EB90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7719" y="1460204"/>
            <a:ext cx="4541914" cy="206519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8490497-88F8-42F7-B74A-5154E036F1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7719" y="3697696"/>
            <a:ext cx="4564776" cy="202709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07F2B1E-C3FF-440E-BB22-D38A6372EC25}"/>
              </a:ext>
            </a:extLst>
          </p:cNvPr>
          <p:cNvSpPr txBox="1"/>
          <p:nvPr/>
        </p:nvSpPr>
        <p:spPr>
          <a:xfrm>
            <a:off x="3025571" y="696134"/>
            <a:ext cx="49490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chemeClr val="bg1">
                    <a:lumMod val="50000"/>
                  </a:schemeClr>
                </a:solidFill>
              </a:rPr>
              <a:t>Data Visualisation Using ggplot2</a:t>
            </a:r>
          </a:p>
        </p:txBody>
      </p:sp>
    </p:spTree>
    <p:extLst>
      <p:ext uri="{BB962C8B-B14F-4D97-AF65-F5344CB8AC3E}">
        <p14:creationId xmlns:p14="http://schemas.microsoft.com/office/powerpoint/2010/main" val="13149148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8C319FE-E8F4-40CF-8128-C1E86F7A67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246" y="2796976"/>
            <a:ext cx="5547841" cy="262150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FFF84F8-6800-48A5-AE77-00F5999442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9244" y="1702928"/>
            <a:ext cx="3170195" cy="5486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CCA837C-A1EB-41C4-9DA3-3BBF03206C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817751"/>
            <a:ext cx="4961050" cy="2354784"/>
          </a:xfrm>
          <a:prstGeom prst="rect">
            <a:avLst/>
          </a:prstGeom>
        </p:spPr>
      </p:pic>
      <p:sp>
        <p:nvSpPr>
          <p:cNvPr id="6" name="Rounded Rectangle 1">
            <a:extLst>
              <a:ext uri="{FF2B5EF4-FFF2-40B4-BE49-F238E27FC236}">
                <a16:creationId xmlns:a16="http://schemas.microsoft.com/office/drawing/2014/main" id="{3CBC3B76-43E3-42C3-9420-E1B220628553}"/>
              </a:ext>
            </a:extLst>
          </p:cNvPr>
          <p:cNvSpPr/>
          <p:nvPr/>
        </p:nvSpPr>
        <p:spPr>
          <a:xfrm>
            <a:off x="2366142" y="757689"/>
            <a:ext cx="6539099" cy="461665"/>
          </a:xfrm>
          <a:prstGeom prst="roundRect">
            <a:avLst>
              <a:gd name="adj" fmla="val 16670"/>
            </a:avLst>
          </a:prstGeom>
          <a:solidFill>
            <a:schemeClr val="accent5">
              <a:lumMod val="25000"/>
            </a:schemeClr>
          </a:solidFill>
          <a:ln w="50800" cap="flat" cmpd="sng" algn="ctr">
            <a:solidFill>
              <a:sysClr val="window" lastClr="FFFFFF">
                <a:hueOff val="0"/>
                <a:satOff val="0"/>
                <a:lumOff val="0"/>
                <a:alphaOff val="0"/>
                <a:tint val="90000"/>
              </a:sysClr>
            </a:solidFill>
            <a:prstDash val="solid"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DD68BF-D76F-4671-BEF0-64F250FCCD60}"/>
              </a:ext>
            </a:extLst>
          </p:cNvPr>
          <p:cNvSpPr txBox="1"/>
          <p:nvPr/>
        </p:nvSpPr>
        <p:spPr>
          <a:xfrm>
            <a:off x="3025571" y="696134"/>
            <a:ext cx="49490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chemeClr val="bg1">
                    <a:lumMod val="50000"/>
                  </a:schemeClr>
                </a:solidFill>
              </a:rPr>
              <a:t>Data Visualisation Using ggplot2</a:t>
            </a:r>
          </a:p>
        </p:txBody>
      </p:sp>
    </p:spTree>
    <p:extLst>
      <p:ext uri="{BB962C8B-B14F-4D97-AF65-F5344CB8AC3E}">
        <p14:creationId xmlns:p14="http://schemas.microsoft.com/office/powerpoint/2010/main" val="13969270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C8C99DC-C911-4C4D-933D-24FDFADC6B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838" y="1314495"/>
            <a:ext cx="4770533" cy="150889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8876603-A004-4796-A7F5-DF4E0A1CBD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2894" y="3429000"/>
            <a:ext cx="4823878" cy="247671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0EA11ED-0C17-4D3A-BE83-C999F58635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6924" y="1383082"/>
            <a:ext cx="4595258" cy="1371719"/>
          </a:xfrm>
          <a:prstGeom prst="rect">
            <a:avLst/>
          </a:prstGeom>
        </p:spPr>
      </p:pic>
      <p:sp>
        <p:nvSpPr>
          <p:cNvPr id="8" name="Rounded Rectangle 1">
            <a:extLst>
              <a:ext uri="{FF2B5EF4-FFF2-40B4-BE49-F238E27FC236}">
                <a16:creationId xmlns:a16="http://schemas.microsoft.com/office/drawing/2014/main" id="{58F5CCF1-760C-40FD-B291-67F68AC0567B}"/>
              </a:ext>
            </a:extLst>
          </p:cNvPr>
          <p:cNvSpPr/>
          <p:nvPr/>
        </p:nvSpPr>
        <p:spPr>
          <a:xfrm>
            <a:off x="2366142" y="757689"/>
            <a:ext cx="6539099" cy="461665"/>
          </a:xfrm>
          <a:prstGeom prst="roundRect">
            <a:avLst>
              <a:gd name="adj" fmla="val 16670"/>
            </a:avLst>
          </a:prstGeom>
          <a:solidFill>
            <a:schemeClr val="accent5">
              <a:lumMod val="25000"/>
            </a:schemeClr>
          </a:solidFill>
          <a:ln w="50800" cap="flat" cmpd="sng" algn="ctr">
            <a:solidFill>
              <a:sysClr val="window" lastClr="FFFFFF">
                <a:hueOff val="0"/>
                <a:satOff val="0"/>
                <a:lumOff val="0"/>
                <a:alphaOff val="0"/>
                <a:tint val="90000"/>
              </a:sysClr>
            </a:solidFill>
            <a:prstDash val="solid"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038D2E4-1010-4956-8313-B86452E7BA29}"/>
              </a:ext>
            </a:extLst>
          </p:cNvPr>
          <p:cNvSpPr txBox="1"/>
          <p:nvPr/>
        </p:nvSpPr>
        <p:spPr>
          <a:xfrm>
            <a:off x="3025571" y="696134"/>
            <a:ext cx="49490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chemeClr val="bg1">
                    <a:lumMod val="50000"/>
                  </a:schemeClr>
                </a:solidFill>
              </a:rPr>
              <a:t>Data Visualisation Using ggplot2</a:t>
            </a:r>
          </a:p>
        </p:txBody>
      </p:sp>
    </p:spTree>
    <p:extLst>
      <p:ext uri="{BB962C8B-B14F-4D97-AF65-F5344CB8AC3E}">
        <p14:creationId xmlns:p14="http://schemas.microsoft.com/office/powerpoint/2010/main" val="37954986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60CD3F3-8BE6-4A7E-B2B5-7EC5AB6AF8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411" y="1333952"/>
            <a:ext cx="5555461" cy="429384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5C5589B-3E55-4560-A782-39DB9BE5AD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333952"/>
            <a:ext cx="5113463" cy="4029899"/>
          </a:xfrm>
          <a:prstGeom prst="rect">
            <a:avLst/>
          </a:prstGeom>
        </p:spPr>
      </p:pic>
      <p:sp>
        <p:nvSpPr>
          <p:cNvPr id="5" name="Rounded Rectangle 1">
            <a:extLst>
              <a:ext uri="{FF2B5EF4-FFF2-40B4-BE49-F238E27FC236}">
                <a16:creationId xmlns:a16="http://schemas.microsoft.com/office/drawing/2014/main" id="{2D51FDE8-1CD1-4C9F-873D-1855C5EAB4EF}"/>
              </a:ext>
            </a:extLst>
          </p:cNvPr>
          <p:cNvSpPr/>
          <p:nvPr/>
        </p:nvSpPr>
        <p:spPr>
          <a:xfrm>
            <a:off x="2366142" y="757689"/>
            <a:ext cx="6539099" cy="461665"/>
          </a:xfrm>
          <a:prstGeom prst="roundRect">
            <a:avLst>
              <a:gd name="adj" fmla="val 16670"/>
            </a:avLst>
          </a:prstGeom>
          <a:solidFill>
            <a:schemeClr val="accent5">
              <a:lumMod val="25000"/>
            </a:schemeClr>
          </a:solidFill>
          <a:ln w="50800" cap="flat" cmpd="sng" algn="ctr">
            <a:solidFill>
              <a:sysClr val="window" lastClr="FFFFFF">
                <a:hueOff val="0"/>
                <a:satOff val="0"/>
                <a:lumOff val="0"/>
                <a:alphaOff val="0"/>
                <a:tint val="90000"/>
              </a:sysClr>
            </a:solidFill>
            <a:prstDash val="solid"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0F608E-8CAE-42A7-BCE0-267B746A2FF8}"/>
              </a:ext>
            </a:extLst>
          </p:cNvPr>
          <p:cNvSpPr txBox="1"/>
          <p:nvPr/>
        </p:nvSpPr>
        <p:spPr>
          <a:xfrm>
            <a:off x="3025571" y="696134"/>
            <a:ext cx="49490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chemeClr val="bg1">
                    <a:lumMod val="50000"/>
                  </a:schemeClr>
                </a:solidFill>
              </a:rPr>
              <a:t>Data Visualisation Using ggplot2</a:t>
            </a:r>
          </a:p>
        </p:txBody>
      </p:sp>
    </p:spTree>
    <p:extLst>
      <p:ext uri="{BB962C8B-B14F-4D97-AF65-F5344CB8AC3E}">
        <p14:creationId xmlns:p14="http://schemas.microsoft.com/office/powerpoint/2010/main" val="8187730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1274</TotalTime>
  <Words>297</Words>
  <Application>Microsoft Office PowerPoint</Application>
  <PresentationFormat>Widescreen</PresentationFormat>
  <Paragraphs>49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Gaurav jain</dc:creator>
  <cp:lastModifiedBy>Gaurav jain</cp:lastModifiedBy>
  <cp:revision>4</cp:revision>
  <dcterms:created xsi:type="dcterms:W3CDTF">2018-06-20T05:21:53Z</dcterms:created>
  <dcterms:modified xsi:type="dcterms:W3CDTF">2018-07-05T05:09:21Z</dcterms:modified>
</cp:coreProperties>
</file>