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76" r:id="rId3"/>
    <p:sldId id="775" r:id="rId4"/>
    <p:sldId id="783" r:id="rId5"/>
    <p:sldId id="782" r:id="rId6"/>
    <p:sldId id="801" r:id="rId7"/>
    <p:sldId id="781" r:id="rId8"/>
    <p:sldId id="780" r:id="rId9"/>
    <p:sldId id="779" r:id="rId10"/>
    <p:sldId id="778" r:id="rId11"/>
    <p:sldId id="774" r:id="rId12"/>
    <p:sldId id="787" r:id="rId13"/>
    <p:sldId id="788" r:id="rId14"/>
    <p:sldId id="786" r:id="rId15"/>
    <p:sldId id="785" r:id="rId16"/>
    <p:sldId id="784" r:id="rId17"/>
    <p:sldId id="789" r:id="rId18"/>
    <p:sldId id="794" r:id="rId19"/>
    <p:sldId id="793" r:id="rId20"/>
    <p:sldId id="792" r:id="rId21"/>
    <p:sldId id="791" r:id="rId22"/>
    <p:sldId id="790" r:id="rId23"/>
    <p:sldId id="795" r:id="rId24"/>
    <p:sldId id="8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C5B0-81E3-40F6-9F75-27F9C9AF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BDEF4-6D4E-4588-A22D-EB49E7C7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0056-5074-43C7-AD0D-A007EAED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455F-3D00-4EE9-8046-06A8DEC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02E2-B555-469A-8BDC-79CC4BC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CDF-EFF7-4532-B72D-7F0CAEBC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5A4FF-2A7F-456A-AE29-59DEA50E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DF-DD57-47E2-8AD3-68B0ED6D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71A5-12A3-4507-94B2-82D37486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B94-5DF8-4D45-A017-713A6CEC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2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88F4B-9167-4338-8185-59C8C66F0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EFA68-68DA-4494-BFC6-571AB520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BDBC-E53A-4543-A529-C41278BD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73F-93BF-4F2B-9611-85045772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74D-AF4C-4E6C-AC54-31E93335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3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2F9D-2E9B-432A-B929-60FBD89F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8225-8703-48D9-B6A5-0E0196F9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9C20-D8DB-41C6-8A6B-50D649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74C0-1C01-4FE7-9528-26EC0A85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4B62-3E4A-4027-A42F-C059AC20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EB93-7BB9-47C5-B8E0-B5BC3AF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A3B3-1AA4-4D86-AD6C-2542AE0E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A961-F41D-4C14-A0AD-D7F62398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2D92-B7AA-44E5-95EC-2AF1237F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4533-CA3D-494C-9C64-C7287AF3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50B-5B17-42C3-AD3B-D24DAB95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9A31-74E5-4534-BA38-8C772D80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4620-2346-4879-A8E8-FA20A36E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93462-9A32-4124-AAE9-523BB1C7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714A-7224-4163-B7F4-C7BDDC7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B921-1A6C-420C-BD38-B001FD3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2FE1-2B94-4559-B665-8E95297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9E87C-14E0-4B72-9314-6ABE6785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DCBE-C6F8-420A-BE54-FB7234F3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FEFCA-8E49-400B-9A05-03A516D24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E6774-E3F6-434B-83B4-F6A8F41F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DD49-C93F-4B49-84A3-E821BED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97B0F-FE99-4F39-9793-512B0333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D56E1-E2BE-4B0F-818A-3497467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7DD4-9B28-4495-B683-E399E03F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F4D37-E4FF-4812-88B2-CF5856F5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7FE27-D6BA-4FE4-813D-923ED527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045FE-8BB7-4401-985E-85C7BCA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4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AA8D2-3021-475A-A206-502531A5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B0B05-13D8-4DDB-B52B-ED5F6A87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A59FB-7886-4B98-A74C-1C3C8F6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937-8F4A-40A0-8069-C2863F66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776C-9AAA-4CC4-9D66-1E002C9C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EC305-75D8-4E8B-B417-FF372C5D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40345-62BD-4131-9CEB-CED3701D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B761-653B-4A42-BBAA-643C867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A868-E5E4-4243-9B19-CE52A207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2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97A-2395-4DE2-AF00-E22E7B05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7C998-A528-4BC2-924A-9B2C7D3CA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0934-97D1-4A4A-85E1-3D320DBD2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340F-9F99-4228-B43D-38902D04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0934-B9F3-4487-A5CC-D666E65D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A002B-060E-48F1-8300-8AF67060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1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80801-A063-4783-BF0E-FAA67985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C55C-9842-4651-ABCE-A0D983F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92AB-A11B-4C9C-8FCA-F596A6223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072D-CD0A-46F6-B813-B2FA5A5C5CF5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9805-68FC-4C18-B3BB-AE0699D2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F068-D6E9-4F42-A3B7-F0466D948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871A-C403-4ECD-A8C2-DE99F8EFC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8637/jss.v059.i10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8637/jss.v059.i1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7AB5-B4CD-4DBB-95C3-EA0F490CE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02B7-EA62-43E3-8781-C8CF76038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78C02-BD08-412D-97D2-50274135FB48}"/>
              </a:ext>
            </a:extLst>
          </p:cNvPr>
          <p:cNvSpPr/>
          <p:nvPr/>
        </p:nvSpPr>
        <p:spPr>
          <a:xfrm>
            <a:off x="2590801" y="4457700"/>
            <a:ext cx="8091854" cy="1409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B788E8B-4B48-4EC3-9AC3-5140F56B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3" y="4882661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3A0CC6-D19E-4C22-BC35-8511E461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20ECB4F1-ED0A-42E4-90CD-35728EA8C154}"/>
              </a:ext>
            </a:extLst>
          </p:cNvPr>
          <p:cNvSpPr txBox="1">
            <a:spLocks/>
          </p:cNvSpPr>
          <p:nvPr/>
        </p:nvSpPr>
        <p:spPr>
          <a:xfrm>
            <a:off x="3710354" y="4466492"/>
            <a:ext cx="6705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Data Management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2F83F-F5DD-4924-A279-F670E521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" y="715956"/>
            <a:ext cx="9937341" cy="3741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F096E-1B35-4571-B548-887E68E2CDB0}"/>
              </a:ext>
            </a:extLst>
          </p:cNvPr>
          <p:cNvSpPr/>
          <p:nvPr/>
        </p:nvSpPr>
        <p:spPr>
          <a:xfrm>
            <a:off x="629099" y="4457700"/>
            <a:ext cx="1961701" cy="1409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</p:spTree>
    <p:extLst>
      <p:ext uri="{BB962C8B-B14F-4D97-AF65-F5344CB8AC3E}">
        <p14:creationId xmlns:p14="http://schemas.microsoft.com/office/powerpoint/2010/main" val="347561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33B9-DD11-4119-8A62-BBDF1A535D81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i="1" dirty="0" err="1">
                <a:solidFill>
                  <a:schemeClr val="accent1">
                    <a:lumMod val="75000"/>
                  </a:schemeClr>
                </a:solidFill>
              </a:rPr>
              <a:t>tidyr</a:t>
            </a:r>
            <a:r>
              <a:rPr lang="en-SG" b="1" i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unite() and separate()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4F558-F66B-4B99-A362-26AD138DEF42}"/>
              </a:ext>
            </a:extLst>
          </p:cNvPr>
          <p:cNvSpPr txBox="1"/>
          <p:nvPr/>
        </p:nvSpPr>
        <p:spPr>
          <a:xfrm>
            <a:off x="609284" y="1556792"/>
            <a:ext cx="835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`unite` function concatenates columns in a </a:t>
            </a:r>
            <a:r>
              <a:rPr lang="en-US" sz="2400" dirty="0" err="1"/>
              <a:t>data.frame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`separate` function splits up a column into multiple columns based on the separator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D1CF4-CB3A-454F-B330-483AD519F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71"/>
          <a:stretch/>
        </p:blipFill>
        <p:spPr>
          <a:xfrm>
            <a:off x="755576" y="3058117"/>
            <a:ext cx="8280000" cy="31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E693D0C7-16DE-4115-9603-ED6160E08E46}"/>
              </a:ext>
            </a:extLst>
          </p:cNvPr>
          <p:cNvSpPr/>
          <p:nvPr/>
        </p:nvSpPr>
        <p:spPr>
          <a:xfrm>
            <a:off x="1974540" y="786490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27E51-6E8D-4B6D-95C8-389E1B4A39CB}"/>
              </a:ext>
            </a:extLst>
          </p:cNvPr>
          <p:cNvSpPr txBox="1">
            <a:spLocks/>
          </p:cNvSpPr>
          <p:nvPr/>
        </p:nvSpPr>
        <p:spPr>
          <a:xfrm>
            <a:off x="1161358" y="757300"/>
            <a:ext cx="8165465" cy="490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Summary of key </a:t>
            </a:r>
            <a:r>
              <a:rPr lang="en-IN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tidyr</a:t>
            </a:r>
            <a:r>
              <a:rPr lang="en-IN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functions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440653-9DEB-4C7E-9F66-E821BAF878E8}"/>
              </a:ext>
            </a:extLst>
          </p:cNvPr>
          <p:cNvSpPr txBox="1">
            <a:spLocks/>
          </p:cNvSpPr>
          <p:nvPr/>
        </p:nvSpPr>
        <p:spPr>
          <a:xfrm>
            <a:off x="594360" y="2020824"/>
            <a:ext cx="8165465" cy="407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500" dirty="0"/>
              <a:t>● gather() - Gather columns into key-value pairs</a:t>
            </a:r>
          </a:p>
          <a:p>
            <a:pPr marL="0" indent="0">
              <a:buNone/>
            </a:pPr>
            <a:r>
              <a:rPr lang="en-IN" sz="2500" dirty="0"/>
              <a:t>● spread() - Spread key-value pairs into columns</a:t>
            </a:r>
          </a:p>
          <a:p>
            <a:pPr marL="0" indent="0">
              <a:buNone/>
            </a:pPr>
            <a:r>
              <a:rPr lang="en-IN" sz="2500" dirty="0"/>
              <a:t>● separate() - Separate one column into multiple</a:t>
            </a:r>
          </a:p>
          <a:p>
            <a:pPr marL="0" indent="0">
              <a:buNone/>
            </a:pPr>
            <a:r>
              <a:rPr lang="en-IN" sz="2500" dirty="0"/>
              <a:t>● unite() - Unite multiple columns into one</a:t>
            </a:r>
          </a:p>
        </p:txBody>
      </p:sp>
    </p:spTree>
    <p:extLst>
      <p:ext uri="{BB962C8B-B14F-4D97-AF65-F5344CB8AC3E}">
        <p14:creationId xmlns:p14="http://schemas.microsoft.com/office/powerpoint/2010/main" val="179890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48BF30F-89C4-4FBE-B748-0C05E3F9E2C2}"/>
              </a:ext>
            </a:extLst>
          </p:cNvPr>
          <p:cNvSpPr/>
          <p:nvPr/>
        </p:nvSpPr>
        <p:spPr>
          <a:xfrm>
            <a:off x="2065640" y="86621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87F07-DAF6-48B5-A723-894FEAD43563}"/>
              </a:ext>
            </a:extLst>
          </p:cNvPr>
          <p:cNvSpPr txBox="1">
            <a:spLocks/>
          </p:cNvSpPr>
          <p:nvPr/>
        </p:nvSpPr>
        <p:spPr>
          <a:xfrm>
            <a:off x="594360" y="866219"/>
            <a:ext cx="8166672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             </a:t>
            </a:r>
            <a:r>
              <a:rPr lang="en-IN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First look at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9384-DAC4-4293-ADA4-6D8EDC6D4655}"/>
              </a:ext>
            </a:extLst>
          </p:cNvPr>
          <p:cNvSpPr txBox="1">
            <a:spLocks/>
          </p:cNvSpPr>
          <p:nvPr/>
        </p:nvSpPr>
        <p:spPr>
          <a:xfrm>
            <a:off x="594360" y="1280160"/>
            <a:ext cx="8160322" cy="3151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</a:p>
          <a:p>
            <a:r>
              <a:rPr lang="en-IN" sz="1800" dirty="0"/>
              <a:t>Typically data is imported from excel or other databases such as Oracle, </a:t>
            </a:r>
            <a:r>
              <a:rPr lang="en-IN" sz="1800" dirty="0" err="1"/>
              <a:t>MySql</a:t>
            </a:r>
            <a:r>
              <a:rPr lang="en-IN" sz="1800" dirty="0"/>
              <a:t> etc. Always check dimensions, variable types and first few rows of data after import.</a:t>
            </a:r>
          </a:p>
          <a:p>
            <a:endParaRPr lang="en-IN" sz="1800" dirty="0"/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Data Health Check</a:t>
            </a:r>
          </a:p>
          <a:p>
            <a:r>
              <a:rPr lang="en-IN" sz="1800" dirty="0"/>
              <a:t>Check each variable for missing data, inconsistent data and incorrect data.</a:t>
            </a:r>
          </a:p>
          <a:p>
            <a:r>
              <a:rPr lang="en-IN" sz="1800" dirty="0"/>
              <a:t>3 C’s of good data: Complete, Correct and Consistent </a:t>
            </a:r>
          </a:p>
          <a:p>
            <a:endParaRPr lang="en-IN" dirty="0"/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</a:p>
          <a:p>
            <a:r>
              <a:rPr lang="en-IN" sz="1800" dirty="0"/>
              <a:t>Wherever possible, clean the data before starting statistical analysis.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3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F07-DAF6-48B5-A723-894FEAD43563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8166672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9384-DAC4-4293-ADA4-6D8EDC6D4655}"/>
              </a:ext>
            </a:extLst>
          </p:cNvPr>
          <p:cNvSpPr txBox="1">
            <a:spLocks/>
          </p:cNvSpPr>
          <p:nvPr/>
        </p:nvSpPr>
        <p:spPr>
          <a:xfrm>
            <a:off x="594360" y="1280160"/>
            <a:ext cx="8160322" cy="3151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9A4C1-5FC0-48AE-9B41-6F04F4F6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962406"/>
            <a:ext cx="8010088" cy="47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DD15-40B0-4A32-A15A-BA3D274BBCA9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MISSING VALUES IN 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35A484B-FD15-4B1A-BE32-2EF97FD94A68}"/>
              </a:ext>
            </a:extLst>
          </p:cNvPr>
          <p:cNvSpPr txBox="1">
            <a:spLocks/>
          </p:cNvSpPr>
          <p:nvPr/>
        </p:nvSpPr>
        <p:spPr>
          <a:xfrm>
            <a:off x="594360" y="2020824"/>
            <a:ext cx="8165465" cy="407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/>
              <a:t>Represented as NA</a:t>
            </a:r>
          </a:p>
          <a:p>
            <a:r>
              <a:rPr lang="en-SG" sz="2400"/>
              <a:t>Operations on data with NA will likely result in NA</a:t>
            </a:r>
          </a:p>
          <a:p>
            <a:r>
              <a:rPr lang="en-SG" sz="2400">
                <a:solidFill>
                  <a:schemeClr val="accent3"/>
                </a:solidFill>
              </a:rPr>
              <a:t>is.na</a:t>
            </a:r>
            <a:r>
              <a:rPr lang="en-SG" sz="2200"/>
              <a:t>: returns a logical vector as to whether each element is NA</a:t>
            </a:r>
          </a:p>
          <a:p>
            <a:r>
              <a:rPr lang="en-US" sz="2400">
                <a:solidFill>
                  <a:schemeClr val="accent3"/>
                </a:solidFill>
              </a:rPr>
              <a:t>na.omit</a:t>
            </a:r>
            <a:r>
              <a:rPr lang="en-US" sz="2400"/>
              <a:t>: returns rows of the data.frame with no NA entries</a:t>
            </a:r>
          </a:p>
          <a:p>
            <a:r>
              <a:rPr lang="en-US" sz="2400">
                <a:solidFill>
                  <a:schemeClr val="accent3"/>
                </a:solidFill>
              </a:rPr>
              <a:t>complete.cases</a:t>
            </a:r>
            <a:r>
              <a:rPr lang="en-US" sz="2400"/>
              <a:t>: returns indices of rows of the data.frame with no NA entries</a:t>
            </a:r>
          </a:p>
          <a:p>
            <a:r>
              <a:rPr lang="en-SG" sz="2400">
                <a:solidFill>
                  <a:schemeClr val="accent3"/>
                </a:solidFill>
              </a:rPr>
              <a:t>na.rm</a:t>
            </a:r>
            <a:r>
              <a:rPr lang="en-SG" sz="2400"/>
              <a:t> = …: a common option in vectorized functions (e.g., </a:t>
            </a:r>
            <a:r>
              <a:rPr lang="en-SG" sz="2400">
                <a:solidFill>
                  <a:schemeClr val="accent3"/>
                </a:solidFill>
              </a:rPr>
              <a:t>sum</a:t>
            </a:r>
            <a:r>
              <a:rPr lang="en-SG" sz="2400"/>
              <a:t>, </a:t>
            </a:r>
            <a:r>
              <a:rPr lang="en-SG" sz="2400">
                <a:solidFill>
                  <a:schemeClr val="accent3"/>
                </a:solidFill>
              </a:rPr>
              <a:t>mean</a:t>
            </a:r>
            <a:r>
              <a:rPr lang="en-SG" sz="2400"/>
              <a:t>, </a:t>
            </a:r>
            <a:r>
              <a:rPr lang="en-SG" sz="2400">
                <a:solidFill>
                  <a:schemeClr val="accent3"/>
                </a:solidFill>
              </a:rPr>
              <a:t>max</a:t>
            </a:r>
            <a:r>
              <a:rPr lang="en-SG" sz="2400"/>
              <a:t>, </a:t>
            </a:r>
            <a:r>
              <a:rPr lang="en-SG" sz="2400">
                <a:solidFill>
                  <a:schemeClr val="accent3"/>
                </a:solidFill>
              </a:rPr>
              <a:t>min</a:t>
            </a:r>
            <a:r>
              <a:rPr lang="en-SG" sz="2400"/>
              <a:t>) to ignore NA when computing the values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2215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259A38-2398-4006-9116-8826E6D77BBC}"/>
              </a:ext>
            </a:extLst>
          </p:cNvPr>
          <p:cNvSpPr txBox="1">
            <a:spLocks/>
          </p:cNvSpPr>
          <p:nvPr/>
        </p:nvSpPr>
        <p:spPr>
          <a:xfrm>
            <a:off x="1451654" y="706931"/>
            <a:ext cx="8165465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      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10B94B-CB93-4FB6-B679-F196872B0E14}"/>
              </a:ext>
            </a:extLst>
          </p:cNvPr>
          <p:cNvSpPr txBox="1">
            <a:spLocks/>
          </p:cNvSpPr>
          <p:nvPr/>
        </p:nvSpPr>
        <p:spPr>
          <a:xfrm>
            <a:off x="593725" y="1773238"/>
            <a:ext cx="6715125" cy="467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de-DE" dirty="0">
                <a:ea typeface="ＭＳ Ｐゴシック" pitchFamily="34" charset="-128"/>
              </a:rPr>
              <a:t>Tidy data, together with a complete code book, eases data analysis and manipulation</a:t>
            </a:r>
          </a:p>
          <a:p>
            <a:r>
              <a:rPr lang="it-IT" altLang="de-DE" dirty="0">
                <a:ea typeface="ＭＳ Ｐゴシック" pitchFamily="34" charset="-128"/>
              </a:rPr>
              <a:t>tidyr can be used to convert data from wide to long formats (and vice-versa) easily</a:t>
            </a:r>
          </a:p>
          <a:p>
            <a:r>
              <a:rPr lang="en-US" altLang="de-DE" dirty="0">
                <a:solidFill>
                  <a:schemeClr val="accent3"/>
                </a:solidFill>
                <a:ea typeface="ＭＳ Ｐゴシック" pitchFamily="34" charset="-128"/>
              </a:rPr>
              <a:t>is.na</a:t>
            </a:r>
            <a:r>
              <a:rPr lang="en-US" altLang="de-DE" dirty="0">
                <a:ea typeface="ＭＳ Ｐゴシック" pitchFamily="34" charset="-128"/>
              </a:rPr>
              <a:t>, </a:t>
            </a:r>
            <a:r>
              <a:rPr lang="en-US" altLang="de-DE" dirty="0" err="1">
                <a:solidFill>
                  <a:schemeClr val="accent3"/>
                </a:solidFill>
                <a:ea typeface="ＭＳ Ｐゴシック" pitchFamily="34" charset="-128"/>
              </a:rPr>
              <a:t>na.omit</a:t>
            </a:r>
            <a:r>
              <a:rPr lang="en-US" altLang="de-DE" dirty="0">
                <a:ea typeface="ＭＳ Ｐゴシック" pitchFamily="34" charset="-128"/>
              </a:rPr>
              <a:t>, </a:t>
            </a:r>
            <a:r>
              <a:rPr lang="en-US" altLang="de-DE" dirty="0" err="1">
                <a:solidFill>
                  <a:schemeClr val="accent3"/>
                </a:solidFill>
                <a:ea typeface="ＭＳ Ｐゴシック" pitchFamily="34" charset="-128"/>
              </a:rPr>
              <a:t>complete.cases</a:t>
            </a:r>
            <a:r>
              <a:rPr lang="en-US" altLang="de-DE" dirty="0">
                <a:ea typeface="ＭＳ Ｐゴシック" pitchFamily="34" charset="-128"/>
              </a:rPr>
              <a:t> and </a:t>
            </a:r>
            <a:r>
              <a:rPr lang="en-US" altLang="de-DE" dirty="0">
                <a:solidFill>
                  <a:schemeClr val="accent3"/>
                </a:solidFill>
                <a:ea typeface="ＭＳ Ｐゴシック" pitchFamily="34" charset="-128"/>
              </a:rPr>
              <a:t>na.rm</a:t>
            </a:r>
            <a:r>
              <a:rPr lang="en-US" altLang="de-DE" dirty="0">
                <a:ea typeface="ＭＳ Ｐゴシック" pitchFamily="34" charset="-128"/>
              </a:rPr>
              <a:t> are useful functions/options to use in dealing with missing values</a:t>
            </a:r>
          </a:p>
          <a:p>
            <a:endParaRPr lang="en-US" altLang="de-DE" dirty="0">
              <a:ea typeface="ＭＳ Ｐゴシック" pitchFamily="34" charset="-128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5A9794C-6252-44D8-8A2E-F6421E2E4C05}"/>
              </a:ext>
            </a:extLst>
          </p:cNvPr>
          <p:cNvSpPr txBox="1">
            <a:spLocks noGrp="1"/>
          </p:cNvSpPr>
          <p:nvPr/>
        </p:nvSpPr>
        <p:spPr bwMode="auto">
          <a:xfrm>
            <a:off x="6173788" y="6448425"/>
            <a:ext cx="8239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>
                <a:solidFill>
                  <a:srgbClr val="5F5F5F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400">
                <a:solidFill>
                  <a:srgbClr val="5F5F5F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5F5F5F"/>
              </a:buClr>
              <a:buFont typeface="Arial" pitchFamily="34" charset="0"/>
              <a:buChar char="•"/>
              <a:defRPr sz="1200">
                <a:solidFill>
                  <a:srgbClr val="5F5F5F"/>
                </a:solidFill>
                <a:latin typeface="Calibri" pitchFamily="34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1000">
                <a:solidFill>
                  <a:schemeClr val="bg1"/>
                </a:solidFill>
                <a:latin typeface="Arial" pitchFamily="34" charset="0"/>
              </a:rPr>
              <a:t>Page </a:t>
            </a:r>
            <a:fld id="{6E709804-AA5E-4238-B6F3-D6F2614467A7}" type="slidenum">
              <a:rPr lang="en-US" altLang="de-DE" sz="1000">
                <a:solidFill>
                  <a:schemeClr val="bg1"/>
                </a:solidFill>
                <a:latin typeface="Arial" pitchFamily="34" charset="0"/>
              </a:rPr>
              <a:pPr algn="r" defTabSz="914400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de-DE" sz="100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2881826E-C288-4D49-B767-31195E14D3B0}"/>
              </a:ext>
            </a:extLst>
          </p:cNvPr>
          <p:cNvSpPr/>
          <p:nvPr/>
        </p:nvSpPr>
        <p:spPr>
          <a:xfrm>
            <a:off x="2452501" y="83596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3E63F-805D-48FB-A709-9474E281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6" y="1857710"/>
            <a:ext cx="5799323" cy="2690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980E6-6231-44E7-B44E-FAF6EB7F755B}"/>
              </a:ext>
            </a:extLst>
          </p:cNvPr>
          <p:cNvSpPr txBox="1"/>
          <p:nvPr/>
        </p:nvSpPr>
        <p:spPr>
          <a:xfrm>
            <a:off x="4645087" y="774412"/>
            <a:ext cx="327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Why Use Dplyr</a:t>
            </a:r>
          </a:p>
        </p:txBody>
      </p:sp>
    </p:spTree>
    <p:extLst>
      <p:ext uri="{BB962C8B-B14F-4D97-AF65-F5344CB8AC3E}">
        <p14:creationId xmlns:p14="http://schemas.microsoft.com/office/powerpoint/2010/main" val="265810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E6875F2E-FCEC-43CB-99A7-B3D3FD04C69F}"/>
              </a:ext>
            </a:extLst>
          </p:cNvPr>
          <p:cNvSpPr/>
          <p:nvPr/>
        </p:nvSpPr>
        <p:spPr>
          <a:xfrm>
            <a:off x="2452501" y="83596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5A56-A8A2-493A-A84C-30A42290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9" y="1577179"/>
            <a:ext cx="6234870" cy="4041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2FCA9-4B01-41F6-AC32-4679500A09F4}"/>
              </a:ext>
            </a:extLst>
          </p:cNvPr>
          <p:cNvSpPr txBox="1"/>
          <p:nvPr/>
        </p:nvSpPr>
        <p:spPr>
          <a:xfrm>
            <a:off x="3921369" y="774412"/>
            <a:ext cx="386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Split-Apply-Combine</a:t>
            </a:r>
          </a:p>
        </p:txBody>
      </p:sp>
    </p:spTree>
    <p:extLst>
      <p:ext uri="{BB962C8B-B14F-4D97-AF65-F5344CB8AC3E}">
        <p14:creationId xmlns:p14="http://schemas.microsoft.com/office/powerpoint/2010/main" val="187597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5EF78D0C-FA5E-4E27-967B-27D2856A429D}"/>
              </a:ext>
            </a:extLst>
          </p:cNvPr>
          <p:cNvSpPr/>
          <p:nvPr/>
        </p:nvSpPr>
        <p:spPr>
          <a:xfrm>
            <a:off x="2452501" y="83596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C1F0C-D8D2-47D9-8171-B4652090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4" y="1728205"/>
            <a:ext cx="5823110" cy="3852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B3833-692F-4B74-9262-249181CB7FB6}"/>
              </a:ext>
            </a:extLst>
          </p:cNvPr>
          <p:cNvSpPr txBox="1"/>
          <p:nvPr/>
        </p:nvSpPr>
        <p:spPr>
          <a:xfrm>
            <a:off x="4162251" y="774412"/>
            <a:ext cx="3628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Pipe(%&gt;%) Operator</a:t>
            </a:r>
          </a:p>
        </p:txBody>
      </p:sp>
    </p:spTree>
    <p:extLst>
      <p:ext uri="{BB962C8B-B14F-4D97-AF65-F5344CB8AC3E}">
        <p14:creationId xmlns:p14="http://schemas.microsoft.com/office/powerpoint/2010/main" val="646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C91C5C80-7128-40F9-8758-8877B90C0DE3}"/>
              </a:ext>
            </a:extLst>
          </p:cNvPr>
          <p:cNvSpPr/>
          <p:nvPr/>
        </p:nvSpPr>
        <p:spPr>
          <a:xfrm>
            <a:off x="2556214" y="95191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BEDC7-98FB-413D-95AA-3724D4EAB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1" y="1701953"/>
            <a:ext cx="5483173" cy="400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6802B-7371-45BB-AB63-C509B50C582B}"/>
              </a:ext>
            </a:extLst>
          </p:cNvPr>
          <p:cNvSpPr txBox="1"/>
          <p:nvPr/>
        </p:nvSpPr>
        <p:spPr>
          <a:xfrm>
            <a:off x="3314020" y="862812"/>
            <a:ext cx="556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Components of a Dplyr Package</a:t>
            </a:r>
          </a:p>
        </p:txBody>
      </p:sp>
    </p:spTree>
    <p:extLst>
      <p:ext uri="{BB962C8B-B14F-4D97-AF65-F5344CB8AC3E}">
        <p14:creationId xmlns:p14="http://schemas.microsoft.com/office/powerpoint/2010/main" val="682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nielsen.com/208x450/208x450_la_f_79122682_s2.jpg">
            <a:extLst>
              <a:ext uri="{FF2B5EF4-FFF2-40B4-BE49-F238E27FC236}">
                <a16:creationId xmlns:a16="http://schemas.microsoft.com/office/drawing/2014/main" id="{6BF8B2CB-E0A5-4BBC-ADDF-F6175552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75" y="1565275"/>
            <a:ext cx="2447925" cy="461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7D133-75AB-436C-9079-3821E5157BE8}"/>
              </a:ext>
            </a:extLst>
          </p:cNvPr>
          <p:cNvSpPr txBox="1"/>
          <p:nvPr/>
        </p:nvSpPr>
        <p:spPr bwMode="auto">
          <a:xfrm>
            <a:off x="528220" y="3036786"/>
            <a:ext cx="3074987" cy="216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latin typeface="+mj-lt"/>
              </a:rPr>
              <a:t>Tidy data formats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latin typeface="+mj-lt"/>
              </a:rPr>
              <a:t>Tidy data packages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/>
              <a:t>Dealing with missing values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sz="24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21753A-B6B7-4DF0-A67B-C8C635753ABA}"/>
              </a:ext>
            </a:extLst>
          </p:cNvPr>
          <p:cNvSpPr txBox="1">
            <a:spLocks/>
          </p:cNvSpPr>
          <p:nvPr/>
        </p:nvSpPr>
        <p:spPr>
          <a:xfrm>
            <a:off x="528220" y="679012"/>
            <a:ext cx="5129213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WORKING WITH MESSY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44A01-E363-4373-9AC4-154DEF608241}"/>
              </a:ext>
            </a:extLst>
          </p:cNvPr>
          <p:cNvSpPr txBox="1"/>
          <p:nvPr/>
        </p:nvSpPr>
        <p:spPr bwMode="auto">
          <a:xfrm>
            <a:off x="585490" y="2265888"/>
            <a:ext cx="2546350" cy="369887"/>
          </a:xfrm>
          <a:prstGeom prst="rect">
            <a:avLst/>
          </a:prstGeom>
          <a:solidFill>
            <a:schemeClr val="accent5">
              <a:alpha val="69000"/>
            </a:schemeClr>
          </a:solidFill>
          <a:ln>
            <a:noFill/>
          </a:ln>
          <a:extLst/>
        </p:spPr>
        <p:txBody>
          <a:bodyPr lIns="91426" tIns="45713" rIns="91426" bIns="45713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AU" dirty="0">
                <a:solidFill>
                  <a:schemeClr val="bg1"/>
                </a:solidFill>
                <a:latin typeface="+mj-lt"/>
              </a:rPr>
              <a:t>What we will cover</a:t>
            </a:r>
            <a:endParaRPr lang="en-US" dirty="0">
              <a:solidFill>
                <a:schemeClr val="bg1"/>
              </a:solidFill>
              <a:latin typeface="+mj-lt"/>
              <a:ea typeface="ＭＳ Ｐゴシック" pitchFamily="1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F7C6-7B5F-400E-8C92-04FB47E24EE8}"/>
              </a:ext>
            </a:extLst>
          </p:cNvPr>
          <p:cNvSpPr txBox="1"/>
          <p:nvPr/>
        </p:nvSpPr>
        <p:spPr bwMode="auto">
          <a:xfrm>
            <a:off x="6634598" y="2270621"/>
            <a:ext cx="2544762" cy="369888"/>
          </a:xfrm>
          <a:prstGeom prst="rect">
            <a:avLst/>
          </a:prstGeom>
          <a:solidFill>
            <a:schemeClr val="accent5">
              <a:alpha val="69000"/>
            </a:schemeClr>
          </a:solidFill>
          <a:ln>
            <a:noFill/>
          </a:ln>
          <a:extLst/>
        </p:spPr>
        <p:txBody>
          <a:bodyPr lIns="91426" tIns="45713" rIns="91426" bIns="45713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AU" dirty="0">
                <a:solidFill>
                  <a:schemeClr val="bg1"/>
                </a:solidFill>
                <a:latin typeface="+mj-lt"/>
              </a:rPr>
              <a:t>How it will help you</a:t>
            </a:r>
            <a:endParaRPr lang="en-US" dirty="0">
              <a:solidFill>
                <a:schemeClr val="bg1"/>
              </a:solidFill>
              <a:latin typeface="+mj-lt"/>
              <a:ea typeface="ＭＳ Ｐゴシック" pitchFamily="1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9EB9B-0156-4BE6-B3A8-D08CF608FBF6}"/>
              </a:ext>
            </a:extLst>
          </p:cNvPr>
          <p:cNvSpPr txBox="1"/>
          <p:nvPr/>
        </p:nvSpPr>
        <p:spPr bwMode="auto">
          <a:xfrm>
            <a:off x="6671366" y="2821777"/>
            <a:ext cx="3024038" cy="201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/>
              <a:t>Simplify data manipulation pipeline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/>
              <a:t>Handling missing values with ease	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209C169-2457-45D3-AD9B-6A5923D4441D}"/>
              </a:ext>
            </a:extLst>
          </p:cNvPr>
          <p:cNvSpPr/>
          <p:nvPr/>
        </p:nvSpPr>
        <p:spPr>
          <a:xfrm rot="18654431">
            <a:off x="520085" y="3618702"/>
            <a:ext cx="287337" cy="123825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7CD92DBB-1E0B-4B6B-84BD-A2F292937AD7}"/>
              </a:ext>
            </a:extLst>
          </p:cNvPr>
          <p:cNvSpPr/>
          <p:nvPr/>
        </p:nvSpPr>
        <p:spPr>
          <a:xfrm rot="18654431">
            <a:off x="6646370" y="2974873"/>
            <a:ext cx="287338" cy="123825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AE86C44C-2579-4C44-857A-076590B4B24D}"/>
              </a:ext>
            </a:extLst>
          </p:cNvPr>
          <p:cNvSpPr/>
          <p:nvPr/>
        </p:nvSpPr>
        <p:spPr>
          <a:xfrm rot="18654431">
            <a:off x="6707227" y="4138116"/>
            <a:ext cx="222387" cy="104993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5B0FC73-5BF4-47DA-9458-E16B243FBD1B}"/>
              </a:ext>
            </a:extLst>
          </p:cNvPr>
          <p:cNvSpPr/>
          <p:nvPr/>
        </p:nvSpPr>
        <p:spPr>
          <a:xfrm rot="18654431">
            <a:off x="520085" y="4059778"/>
            <a:ext cx="287338" cy="123825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D951F67F-9C6D-4EFF-B1DF-CB09C75FBB5A}"/>
              </a:ext>
            </a:extLst>
          </p:cNvPr>
          <p:cNvSpPr/>
          <p:nvPr/>
        </p:nvSpPr>
        <p:spPr>
          <a:xfrm rot="18654431">
            <a:off x="520084" y="3192463"/>
            <a:ext cx="287337" cy="123825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68251-ECE9-4804-823D-C87CFFCF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82" y="1495949"/>
            <a:ext cx="6078029" cy="4452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1A4D4-48ED-45EF-8AF4-26366047CD50}"/>
              </a:ext>
            </a:extLst>
          </p:cNvPr>
          <p:cNvSpPr txBox="1"/>
          <p:nvPr/>
        </p:nvSpPr>
        <p:spPr>
          <a:xfrm>
            <a:off x="4967926" y="749432"/>
            <a:ext cx="143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Filter()</a:t>
            </a:r>
          </a:p>
        </p:txBody>
      </p:sp>
    </p:spTree>
    <p:extLst>
      <p:ext uri="{BB962C8B-B14F-4D97-AF65-F5344CB8AC3E}">
        <p14:creationId xmlns:p14="http://schemas.microsoft.com/office/powerpoint/2010/main" val="24193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A372D-7F5B-42A1-BE4F-DFBC50195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"/>
          <a:stretch/>
        </p:blipFill>
        <p:spPr>
          <a:xfrm>
            <a:off x="3272553" y="1423761"/>
            <a:ext cx="5906012" cy="47134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FEE785-1AA6-4E3D-8B62-F167C19396DD}"/>
              </a:ext>
            </a:extLst>
          </p:cNvPr>
          <p:cNvCxnSpPr>
            <a:cxnSpLocks/>
          </p:cNvCxnSpPr>
          <p:nvPr/>
        </p:nvCxnSpPr>
        <p:spPr>
          <a:xfrm>
            <a:off x="5495827" y="1564849"/>
            <a:ext cx="60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3F514A-18AA-423C-BA0D-18008E3B40E9}"/>
              </a:ext>
            </a:extLst>
          </p:cNvPr>
          <p:cNvSpPr txBox="1"/>
          <p:nvPr/>
        </p:nvSpPr>
        <p:spPr>
          <a:xfrm>
            <a:off x="5250730" y="83898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Select()</a:t>
            </a:r>
          </a:p>
        </p:txBody>
      </p:sp>
    </p:spTree>
    <p:extLst>
      <p:ext uri="{BB962C8B-B14F-4D97-AF65-F5344CB8AC3E}">
        <p14:creationId xmlns:p14="http://schemas.microsoft.com/office/powerpoint/2010/main" val="3655001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B5938-C6C7-4F13-84F4-0A4BDFC68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/>
          <a:stretch/>
        </p:blipFill>
        <p:spPr>
          <a:xfrm>
            <a:off x="2945832" y="1564849"/>
            <a:ext cx="5959356" cy="456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DC2BD-CA86-4AEB-82F9-AB16D6937D2A}"/>
              </a:ext>
            </a:extLst>
          </p:cNvPr>
          <p:cNvSpPr txBox="1"/>
          <p:nvPr/>
        </p:nvSpPr>
        <p:spPr>
          <a:xfrm>
            <a:off x="5099902" y="801278"/>
            <a:ext cx="179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Arrange()</a:t>
            </a:r>
          </a:p>
        </p:txBody>
      </p:sp>
    </p:spTree>
    <p:extLst>
      <p:ext uri="{BB962C8B-B14F-4D97-AF65-F5344CB8AC3E}">
        <p14:creationId xmlns:p14="http://schemas.microsoft.com/office/powerpoint/2010/main" val="112234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1BCC6-8903-438E-8142-6A40F031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73" y="1466061"/>
            <a:ext cx="5921253" cy="4793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0C982-1603-4C8E-87D8-1B4037F65258}"/>
              </a:ext>
            </a:extLst>
          </p:cNvPr>
          <p:cNvSpPr txBox="1"/>
          <p:nvPr/>
        </p:nvSpPr>
        <p:spPr>
          <a:xfrm>
            <a:off x="5099902" y="8012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Mutate()</a:t>
            </a:r>
          </a:p>
        </p:txBody>
      </p:sp>
    </p:spTree>
    <p:extLst>
      <p:ext uri="{BB962C8B-B14F-4D97-AF65-F5344CB8AC3E}">
        <p14:creationId xmlns:p14="http://schemas.microsoft.com/office/powerpoint/2010/main" val="275755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A151F-63B2-4F93-9A56-B52929A0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53" y="1532754"/>
            <a:ext cx="5936494" cy="4523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5B722-7D9B-47C3-A586-608640AE84D8}"/>
              </a:ext>
            </a:extLst>
          </p:cNvPr>
          <p:cNvSpPr txBox="1"/>
          <p:nvPr/>
        </p:nvSpPr>
        <p:spPr>
          <a:xfrm>
            <a:off x="5099902" y="801278"/>
            <a:ext cx="2017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Group By()</a:t>
            </a:r>
          </a:p>
        </p:txBody>
      </p:sp>
    </p:spTree>
    <p:extLst>
      <p:ext uri="{BB962C8B-B14F-4D97-AF65-F5344CB8AC3E}">
        <p14:creationId xmlns:p14="http://schemas.microsoft.com/office/powerpoint/2010/main" val="25303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36C9-E4E8-4677-917A-4F113C76D7B3}"/>
              </a:ext>
            </a:extLst>
          </p:cNvPr>
          <p:cNvSpPr txBox="1">
            <a:spLocks/>
          </p:cNvSpPr>
          <p:nvPr/>
        </p:nvSpPr>
        <p:spPr>
          <a:xfrm>
            <a:off x="1886829" y="670739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bg1">
                    <a:lumMod val="50000"/>
                  </a:schemeClr>
                </a:solidFill>
              </a:rPr>
              <a:t>                         TIDY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8F04A9-E8AB-4574-8461-5CB3767CB8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2517339"/>
          <a:ext cx="342220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STORE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3902059-48D5-4E0F-991B-BE6AB7D7C9C1}"/>
              </a:ext>
            </a:extLst>
          </p:cNvPr>
          <p:cNvSpPr/>
          <p:nvPr/>
        </p:nvSpPr>
        <p:spPr>
          <a:xfrm>
            <a:off x="2339752" y="1362472"/>
            <a:ext cx="4968552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WHICH FORMAT DO YOU PREFER TO WORK WITH?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CD9D57-6402-42B8-AD19-8F602636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4397534"/>
          <a:ext cx="322491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38EDCE-7D24-41AC-BE8A-1239700E7E99}"/>
              </a:ext>
            </a:extLst>
          </p:cNvPr>
          <p:cNvSpPr txBox="1"/>
          <p:nvPr/>
        </p:nvSpPr>
        <p:spPr>
          <a:xfrm>
            <a:off x="467544" y="2276872"/>
            <a:ext cx="31771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D004C-7E0A-4F28-955E-5F8E561E10E7}"/>
              </a:ext>
            </a:extLst>
          </p:cNvPr>
          <p:cNvSpPr txBox="1"/>
          <p:nvPr/>
        </p:nvSpPr>
        <p:spPr>
          <a:xfrm>
            <a:off x="437860" y="4212868"/>
            <a:ext cx="31771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7DF3CD-4587-4ECA-A397-9A479832CC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84944" y="2596262"/>
          <a:ext cx="390753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FEB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FEB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FEB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1F0D7-4592-47D0-A4DD-A1339B62FA08}"/>
              </a:ext>
            </a:extLst>
          </p:cNvPr>
          <p:cNvSpPr txBox="1"/>
          <p:nvPr/>
        </p:nvSpPr>
        <p:spPr>
          <a:xfrm>
            <a:off x="4572000" y="2411596"/>
            <a:ext cx="31771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408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BA0A1F82-42BD-4FE5-9100-831AA0B93CD1}"/>
              </a:ext>
            </a:extLst>
          </p:cNvPr>
          <p:cNvSpPr/>
          <p:nvPr/>
        </p:nvSpPr>
        <p:spPr>
          <a:xfrm>
            <a:off x="2826450" y="78649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A8BFD-6D89-4259-8FE9-C1D609FFB155}"/>
              </a:ext>
            </a:extLst>
          </p:cNvPr>
          <p:cNvSpPr txBox="1">
            <a:spLocks/>
          </p:cNvSpPr>
          <p:nvPr/>
        </p:nvSpPr>
        <p:spPr>
          <a:xfrm>
            <a:off x="954845" y="652240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SG" sz="3200" b="1" dirty="0">
                <a:solidFill>
                  <a:schemeClr val="bg1"/>
                </a:solidFill>
              </a:rPr>
              <a:t>TIDY DATA – DATA SEMANTICS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BEAB2F-43E5-431D-AB57-6D4B9412EDDA}"/>
              </a:ext>
            </a:extLst>
          </p:cNvPr>
          <p:cNvSpPr txBox="1">
            <a:spLocks/>
          </p:cNvSpPr>
          <p:nvPr/>
        </p:nvSpPr>
        <p:spPr>
          <a:xfrm>
            <a:off x="1842868" y="1770824"/>
            <a:ext cx="8165465" cy="407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400" dirty="0"/>
              <a:t>A dataset is a </a:t>
            </a:r>
            <a:r>
              <a:rPr lang="en-SG" sz="2400" u="sng" dirty="0"/>
              <a:t>collection of values</a:t>
            </a:r>
          </a:p>
          <a:p>
            <a:pPr algn="just"/>
            <a:r>
              <a:rPr lang="en-SG" sz="2400" dirty="0"/>
              <a:t>Values are organised in two ways.  Every value belongs to </a:t>
            </a:r>
            <a:r>
              <a:rPr lang="en-SG" sz="2400" b="1" u="sng" dirty="0"/>
              <a:t>a variable</a:t>
            </a:r>
            <a:r>
              <a:rPr lang="en-SG" sz="2400" dirty="0"/>
              <a:t> and </a:t>
            </a:r>
            <a:r>
              <a:rPr lang="en-SG" sz="2400" b="1" u="sng" dirty="0"/>
              <a:t>an observation</a:t>
            </a:r>
            <a:r>
              <a:rPr lang="en-SG" sz="2400" dirty="0"/>
              <a:t>. </a:t>
            </a:r>
          </a:p>
          <a:p>
            <a:pPr algn="just"/>
            <a:r>
              <a:rPr lang="en-SG" sz="2400" dirty="0"/>
              <a:t>A </a:t>
            </a:r>
            <a:r>
              <a:rPr lang="en-SG" sz="2400" b="1" dirty="0"/>
              <a:t>variable</a:t>
            </a:r>
            <a:r>
              <a:rPr lang="en-SG" sz="2400" dirty="0"/>
              <a:t> contains all values that </a:t>
            </a:r>
            <a:r>
              <a:rPr lang="en-SG" sz="2400" u="sng" dirty="0"/>
              <a:t>measure the same underlying attribute</a:t>
            </a:r>
            <a:r>
              <a:rPr lang="en-SG" sz="2400" dirty="0"/>
              <a:t> (like height, temperature, duration) across units. </a:t>
            </a:r>
          </a:p>
          <a:p>
            <a:pPr algn="just"/>
            <a:r>
              <a:rPr lang="en-SG" sz="2400" dirty="0"/>
              <a:t>An </a:t>
            </a:r>
            <a:r>
              <a:rPr lang="en-SG" sz="2400" b="1" dirty="0"/>
              <a:t>observation</a:t>
            </a:r>
            <a:r>
              <a:rPr lang="en-SG" sz="2400" dirty="0"/>
              <a:t> contains </a:t>
            </a:r>
            <a:r>
              <a:rPr lang="en-SG" sz="2400" u="sng" dirty="0"/>
              <a:t>all values measured on the same unit</a:t>
            </a:r>
            <a:r>
              <a:rPr lang="en-SG" sz="2400" dirty="0"/>
              <a:t> (like a person, or a day, or a race) across attributes.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5A7D1E3-A097-47EA-B5B8-395D5DB6340C}"/>
              </a:ext>
            </a:extLst>
          </p:cNvPr>
          <p:cNvSpPr txBox="1">
            <a:spLocks/>
          </p:cNvSpPr>
          <p:nvPr/>
        </p:nvSpPr>
        <p:spPr>
          <a:xfrm>
            <a:off x="594360" y="6373368"/>
            <a:ext cx="8165465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/>
              <a:t>Source: Wickham, H. (2014). Tidy Data. </a:t>
            </a:r>
            <a:r>
              <a:rPr lang="en-SG" sz="1200" i="1"/>
              <a:t>Journal of Statistical Software, 59</a:t>
            </a:r>
            <a:r>
              <a:rPr lang="en-SG" sz="1200"/>
              <a:t>(10), 1 - 23. doi:</a:t>
            </a:r>
            <a:r>
              <a:rPr lang="en-SG" sz="1200">
                <a:hlinkClick r:id="rId2"/>
              </a:rPr>
              <a:t>http://dx.doi.org/10.18637/jss.v059.i10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76176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5354D-ABC1-465F-8DBC-1B800CA4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8584"/>
              </p:ext>
            </p:extLst>
          </p:nvPr>
        </p:nvGraphicFramePr>
        <p:xfrm>
          <a:off x="4215408" y="2062518"/>
          <a:ext cx="342220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STORE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545E2-FF04-40A9-8DB1-665F08A2E786}"/>
              </a:ext>
            </a:extLst>
          </p:cNvPr>
          <p:cNvSpPr txBox="1">
            <a:spLocks/>
          </p:cNvSpPr>
          <p:nvPr/>
        </p:nvSpPr>
        <p:spPr>
          <a:xfrm>
            <a:off x="2738301" y="4165908"/>
            <a:ext cx="6840760" cy="64807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3200" dirty="0">
                <a:solidFill>
                  <a:schemeClr val="bg1"/>
                </a:solidFill>
              </a:rPr>
              <a:t>What are the variables of this dataset?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7CDEE4D4-D319-4134-B638-377B62EF3A6F}"/>
              </a:ext>
            </a:extLst>
          </p:cNvPr>
          <p:cNvSpPr/>
          <p:nvPr/>
        </p:nvSpPr>
        <p:spPr>
          <a:xfrm>
            <a:off x="2738301" y="758387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4894C-CC4E-4B04-8830-C21F46872843}"/>
              </a:ext>
            </a:extLst>
          </p:cNvPr>
          <p:cNvSpPr txBox="1">
            <a:spLocks/>
          </p:cNvSpPr>
          <p:nvPr/>
        </p:nvSpPr>
        <p:spPr>
          <a:xfrm>
            <a:off x="880159" y="648552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SG" sz="3200" b="1" dirty="0">
                <a:solidFill>
                  <a:schemeClr val="bg1"/>
                </a:solidFill>
              </a:rPr>
              <a:t>TIDY DATA – DATA SEMANTICS</a:t>
            </a:r>
          </a:p>
        </p:txBody>
      </p:sp>
    </p:spTree>
    <p:extLst>
      <p:ext uri="{BB962C8B-B14F-4D97-AF65-F5344CB8AC3E}">
        <p14:creationId xmlns:p14="http://schemas.microsoft.com/office/powerpoint/2010/main" val="41761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5354D-ABC1-465F-8DBC-1B800CA4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11338"/>
              </p:ext>
            </p:extLst>
          </p:nvPr>
        </p:nvGraphicFramePr>
        <p:xfrm>
          <a:off x="4384895" y="1939118"/>
          <a:ext cx="342220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STORE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BISCUIT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CEREAL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545E2-FF04-40A9-8DB1-665F08A2E786}"/>
              </a:ext>
            </a:extLst>
          </p:cNvPr>
          <p:cNvSpPr txBox="1">
            <a:spLocks/>
          </p:cNvSpPr>
          <p:nvPr/>
        </p:nvSpPr>
        <p:spPr>
          <a:xfrm>
            <a:off x="2895002" y="4173787"/>
            <a:ext cx="6840760" cy="64807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3200">
                <a:solidFill>
                  <a:schemeClr val="bg1"/>
                </a:solidFill>
              </a:rPr>
              <a:t>What are the variables of this dataset?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7CDEE4D4-D319-4134-B638-377B62EF3A6F}"/>
              </a:ext>
            </a:extLst>
          </p:cNvPr>
          <p:cNvSpPr/>
          <p:nvPr/>
        </p:nvSpPr>
        <p:spPr>
          <a:xfrm>
            <a:off x="2826450" y="827744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4894C-CC4E-4B04-8830-C21F46872843}"/>
              </a:ext>
            </a:extLst>
          </p:cNvPr>
          <p:cNvSpPr txBox="1">
            <a:spLocks/>
          </p:cNvSpPr>
          <p:nvPr/>
        </p:nvSpPr>
        <p:spPr>
          <a:xfrm>
            <a:off x="783443" y="648552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SG" sz="3200" b="1" dirty="0">
                <a:solidFill>
                  <a:schemeClr val="bg1"/>
                </a:solidFill>
              </a:rPr>
              <a:t>TIDY DATA – DATA SEMANTICS</a:t>
            </a:r>
          </a:p>
        </p:txBody>
      </p:sp>
    </p:spTree>
    <p:extLst>
      <p:ext uri="{BB962C8B-B14F-4D97-AF65-F5344CB8AC3E}">
        <p14:creationId xmlns:p14="http://schemas.microsoft.com/office/powerpoint/2010/main" val="23484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BC27-4555-4118-A529-9679697DB811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         TIDY 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C0BAD3-BC96-47D8-AB91-CF0280819EC7}"/>
              </a:ext>
            </a:extLst>
          </p:cNvPr>
          <p:cNvSpPr txBox="1">
            <a:spLocks/>
          </p:cNvSpPr>
          <p:nvPr/>
        </p:nvSpPr>
        <p:spPr>
          <a:xfrm>
            <a:off x="2238521" y="1985655"/>
            <a:ext cx="8165465" cy="407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Each variable forms a column.</a:t>
            </a:r>
          </a:p>
          <a:p>
            <a:r>
              <a:rPr lang="en-SG" sz="3200" dirty="0"/>
              <a:t>Each observation forms a row.</a:t>
            </a:r>
          </a:p>
          <a:p>
            <a:r>
              <a:rPr lang="en-SG" sz="3200" dirty="0"/>
              <a:t>Each type of observational unit forms a table.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14FF435-DBD7-4B43-A434-83370B3CD3DE}"/>
              </a:ext>
            </a:extLst>
          </p:cNvPr>
          <p:cNvSpPr txBox="1">
            <a:spLocks/>
          </p:cNvSpPr>
          <p:nvPr/>
        </p:nvSpPr>
        <p:spPr>
          <a:xfrm>
            <a:off x="594360" y="6373368"/>
            <a:ext cx="8165465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/>
              <a:t>Source: Wickham, H. (2014). Tidy Data. </a:t>
            </a:r>
            <a:r>
              <a:rPr lang="en-SG" sz="1200" i="1"/>
              <a:t>Journal of Statistical Software, 59</a:t>
            </a:r>
            <a:r>
              <a:rPr lang="en-SG" sz="1200"/>
              <a:t>(10), 1 - 23. doi:</a:t>
            </a:r>
            <a:r>
              <a:rPr lang="en-SG" sz="1200">
                <a:hlinkClick r:id="rId2"/>
              </a:rPr>
              <a:t>http://dx.doi.org/10.18637/jss.v059.i10</a:t>
            </a:r>
            <a:endParaRPr lang="en-SG" sz="1200"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1AB3996F-7836-4118-BD87-16A7A6B28218}"/>
              </a:ext>
            </a:extLst>
          </p:cNvPr>
          <p:cNvSpPr/>
          <p:nvPr/>
        </p:nvSpPr>
        <p:spPr>
          <a:xfrm>
            <a:off x="2826450" y="827744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96E68-8B6E-49A1-8447-62FB7AB08F40}"/>
              </a:ext>
            </a:extLst>
          </p:cNvPr>
          <p:cNvSpPr txBox="1">
            <a:spLocks/>
          </p:cNvSpPr>
          <p:nvPr/>
        </p:nvSpPr>
        <p:spPr>
          <a:xfrm>
            <a:off x="783443" y="648552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SG" sz="3200" b="1" dirty="0">
                <a:solidFill>
                  <a:schemeClr val="bg1"/>
                </a:solidFill>
              </a:rPr>
              <a:t>TIDY DATA – DATA SEMANTICS</a:t>
            </a:r>
          </a:p>
        </p:txBody>
      </p:sp>
    </p:spTree>
    <p:extLst>
      <p:ext uri="{BB962C8B-B14F-4D97-AF65-F5344CB8AC3E}">
        <p14:creationId xmlns:p14="http://schemas.microsoft.com/office/powerpoint/2010/main" val="152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0FF0-39C4-4831-9642-3F32E44943C2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10404817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2411D-02A3-4489-9C9B-6C90DAB2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9623"/>
            <a:ext cx="8280000" cy="2552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6EE91-F58B-4CB1-9F01-C412DA35BC83}"/>
              </a:ext>
            </a:extLst>
          </p:cNvPr>
          <p:cNvSpPr txBox="1"/>
          <p:nvPr/>
        </p:nvSpPr>
        <p:spPr>
          <a:xfrm>
            <a:off x="605836" y="1344943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set:</a:t>
            </a:r>
            <a:r>
              <a:rPr lang="en-US" sz="2400" b="1" i="1" dirty="0"/>
              <a:t> sales_pivot_missing.txt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BA517-36D4-4905-B90D-06EC97FC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54" y="4619626"/>
            <a:ext cx="3114675" cy="1470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own Arrow 7">
            <a:extLst>
              <a:ext uri="{FF2B5EF4-FFF2-40B4-BE49-F238E27FC236}">
                <a16:creationId xmlns:a16="http://schemas.microsoft.com/office/drawing/2014/main" id="{53763E06-8796-4234-821B-C19FBE957A3A}"/>
              </a:ext>
            </a:extLst>
          </p:cNvPr>
          <p:cNvSpPr/>
          <p:nvPr/>
        </p:nvSpPr>
        <p:spPr>
          <a:xfrm>
            <a:off x="4499992" y="4299903"/>
            <a:ext cx="360040" cy="319722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E6390DC9-CE6D-40E5-91E4-097530E3AB56}"/>
              </a:ext>
            </a:extLst>
          </p:cNvPr>
          <p:cNvSpPr/>
          <p:nvPr/>
        </p:nvSpPr>
        <p:spPr>
          <a:xfrm>
            <a:off x="2826450" y="827744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0C443-BA06-4655-94FC-53AD921013C5}"/>
              </a:ext>
            </a:extLst>
          </p:cNvPr>
          <p:cNvSpPr txBox="1">
            <a:spLocks/>
          </p:cNvSpPr>
          <p:nvPr/>
        </p:nvSpPr>
        <p:spPr>
          <a:xfrm>
            <a:off x="783443" y="648552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SG" sz="3200" b="1" dirty="0">
                <a:solidFill>
                  <a:schemeClr val="bg1"/>
                </a:solidFill>
              </a:rPr>
              <a:t>TIDY DATA – DATA SEMANTICS</a:t>
            </a:r>
          </a:p>
        </p:txBody>
      </p:sp>
    </p:spTree>
    <p:extLst>
      <p:ext uri="{BB962C8B-B14F-4D97-AF65-F5344CB8AC3E}">
        <p14:creationId xmlns:p14="http://schemas.microsoft.com/office/powerpoint/2010/main" val="112229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13B-D36E-475A-945E-E2CFC6866942}"/>
              </a:ext>
            </a:extLst>
          </p:cNvPr>
          <p:cNvSpPr txBox="1">
            <a:spLocks/>
          </p:cNvSpPr>
          <p:nvPr/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i="1" dirty="0" err="1">
                <a:solidFill>
                  <a:schemeClr val="accent1">
                    <a:lumMod val="75000"/>
                  </a:schemeClr>
                </a:solidFill>
              </a:rPr>
              <a:t>tidyr</a:t>
            </a:r>
            <a:r>
              <a:rPr lang="en-SG" b="1" i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Long to Wide (melt())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FAF5E-4DE2-478F-8822-FBF22A89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8" b="61922"/>
          <a:stretch/>
        </p:blipFill>
        <p:spPr>
          <a:xfrm>
            <a:off x="612973" y="1556792"/>
            <a:ext cx="8280000" cy="871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44433-A625-40F9-8A70-47432754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3023"/>
            <a:ext cx="8165465" cy="117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5E8C0-2BEB-4DD2-930B-755FE65CB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5" r="2521" b="7977"/>
          <a:stretch/>
        </p:blipFill>
        <p:spPr>
          <a:xfrm>
            <a:off x="684488" y="4869160"/>
            <a:ext cx="8280000" cy="1284828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1B0639-1940-4CFC-A14B-072A273903C8}"/>
              </a:ext>
            </a:extLst>
          </p:cNvPr>
          <p:cNvSpPr txBox="1">
            <a:spLocks/>
          </p:cNvSpPr>
          <p:nvPr/>
        </p:nvSpPr>
        <p:spPr>
          <a:xfrm>
            <a:off x="1619672" y="3914237"/>
            <a:ext cx="5904655" cy="50405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/>
              <a:t>Is </a:t>
            </a:r>
            <a:r>
              <a:rPr lang="en-US" sz="3200" b="1" i="1"/>
              <a:t>wide1</a:t>
            </a:r>
            <a:r>
              <a:rPr lang="en-US" sz="3200" b="1"/>
              <a:t> identical to </a:t>
            </a:r>
            <a:r>
              <a:rPr lang="en-US" sz="3200" b="1" i="1"/>
              <a:t>sales</a:t>
            </a:r>
            <a:r>
              <a:rPr lang="en-US" sz="3200" b="1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4441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691</Words>
  <Application>Microsoft Office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PGothic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jain</dc:creator>
  <cp:lastModifiedBy>Gaurav jain</cp:lastModifiedBy>
  <cp:revision>7</cp:revision>
  <dcterms:created xsi:type="dcterms:W3CDTF">2018-06-20T05:14:04Z</dcterms:created>
  <dcterms:modified xsi:type="dcterms:W3CDTF">2018-07-05T08:59:58Z</dcterms:modified>
</cp:coreProperties>
</file>