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715" r:id="rId3"/>
    <p:sldId id="671" r:id="rId4"/>
    <p:sldId id="701" r:id="rId5"/>
    <p:sldId id="703" r:id="rId6"/>
    <p:sldId id="702" r:id="rId7"/>
    <p:sldId id="714" r:id="rId8"/>
    <p:sldId id="700" r:id="rId9"/>
    <p:sldId id="704" r:id="rId10"/>
    <p:sldId id="707" r:id="rId11"/>
    <p:sldId id="706" r:id="rId12"/>
    <p:sldId id="708" r:id="rId13"/>
    <p:sldId id="705" r:id="rId14"/>
    <p:sldId id="716" r:id="rId15"/>
    <p:sldId id="717" r:id="rId16"/>
    <p:sldId id="718" r:id="rId17"/>
    <p:sldId id="719" r:id="rId18"/>
    <p:sldId id="720" r:id="rId19"/>
    <p:sldId id="721" r:id="rId20"/>
    <p:sldId id="722" r:id="rId21"/>
    <p:sldId id="723" r:id="rId22"/>
    <p:sldId id="7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239F9-AA44-4AA4-B6FA-8E9BD90009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61027-0D58-485A-8B80-1863F89FF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6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9F41F0-39D4-4218-9621-FC0241A882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67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41A8-8692-40B4-A1AF-F8510646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D418E-F880-482C-BE2C-E2B15F6A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8908-FC25-4004-9739-1F921071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CDF1-9284-4BCA-96E0-A744D16D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8C0D-453A-4501-99AF-1ED19DA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9E38-ECCC-4B54-9D41-A595470E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A09A5-D0B1-498D-A28C-034269536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8395-BC2F-4A95-AB73-76D4536F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6910-A98E-4E39-8551-355E5250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00AC-8E61-451C-B5DB-0383BCF4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6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A1DD7-C5F4-4DB9-8A42-14478D1FA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96F43-B639-4172-ABF2-97769894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B6A4-9249-41CE-BFD2-438DDF9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5057-20B3-410E-8B3C-2F9BC5FF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D695-446D-4BCA-8408-0FA6190F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8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6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6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rgbClr val="48B1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" name="Picture 13" descr="Logo-Jp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9205" y="856152"/>
            <a:ext cx="4636395" cy="128788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064000" y="2590801"/>
            <a:ext cx="568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iPrimed Education Solutions Pvt. Ltd. </a:t>
            </a:r>
          </a:p>
          <a:p>
            <a:pPr algn="ctr"/>
            <a:r>
              <a:rPr lang="en-US" sz="1400" dirty="0">
                <a:latin typeface="+mn-lt"/>
              </a:rPr>
              <a:t>#62B, Electronics City, Phase-I, Opposite  ECT PO, Bangalore,</a:t>
            </a:r>
            <a:r>
              <a:rPr lang="en-US" sz="1400" baseline="0" dirty="0">
                <a:latin typeface="+mn-lt"/>
              </a:rPr>
              <a:t>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Karnataka– 560100</a:t>
            </a:r>
          </a:p>
          <a:p>
            <a:pPr algn="ctr"/>
            <a:r>
              <a:rPr lang="en-US" sz="1400" dirty="0">
                <a:latin typeface="+mn-lt"/>
              </a:rPr>
              <a:t>India</a:t>
            </a:r>
          </a:p>
          <a:p>
            <a:pPr algn="ctr"/>
            <a:r>
              <a:rPr lang="en-US" sz="1400" dirty="0">
                <a:latin typeface="+mn-lt"/>
              </a:rPr>
              <a:t>(T) 91 - 80 65832406 / 91</a:t>
            </a:r>
            <a:r>
              <a:rPr lang="en-US" sz="1400" baseline="0" dirty="0">
                <a:latin typeface="+mn-lt"/>
              </a:rPr>
              <a:t> - </a:t>
            </a:r>
            <a:r>
              <a:rPr lang="en-US" sz="1400" dirty="0">
                <a:latin typeface="+mn-lt"/>
              </a:rPr>
              <a:t>80 40941642</a:t>
            </a:r>
          </a:p>
          <a:p>
            <a:pPr algn="ctr"/>
            <a:r>
              <a:rPr lang="en-US" sz="1400" dirty="0">
                <a:latin typeface="+mn-lt"/>
              </a:rPr>
              <a:t>www.iprimed.com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1" y="381001"/>
            <a:ext cx="2306471" cy="550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29200" y="2181682"/>
            <a:ext cx="37592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438401" y="206722"/>
            <a:ext cx="2602481" cy="9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19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9C4-360F-4AFD-BA49-D2E81AA7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3A89-FBE4-47EF-9F39-2B2E1310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2C37-5A4F-4D16-BA76-7C8D9EF5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DDDE-5A82-4006-9445-0B993959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48DD-20AE-4457-9378-A1B2846D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9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4681-4302-49DD-97A4-22377841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1E6BD-E726-4927-9FF5-23FC5F4F2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9E96-47BB-401A-AA4E-EBE34865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6A79-FF14-477F-ADF2-CBA90ABC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429F-CA3B-42CF-BAA2-8C93FCF5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9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7395-B672-494B-ACEE-0B65B512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9AD8-96DC-4954-8387-D95612F24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74C72-5666-4FD7-9D03-9D2828BA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38C3-AD8B-4CBD-AC8A-E370801A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E6655-0476-4C3B-80C9-270FA639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787F7-A47D-4AA9-A1A2-F80BCDF9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C100-14A3-4EF7-B975-84932357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CA75-57F7-42BC-BBD8-3D086EAB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48928-8293-469C-9E5A-03F92A17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9455E-047D-4B84-9A65-3C5A0A7B8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AA8BE-90B3-4543-9D82-D55020F14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427BA-348B-45DC-8B3E-B38BEDAC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7CBB2-5873-45E4-82BF-C2E341FE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A531E-FC9C-4745-8AE2-756036DC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5F87-D38C-41C1-A069-2F6AF2F5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75A68-6A61-464F-B21C-6513D648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82C2-EF88-44E9-909D-37830D8C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34F3A-C6B9-4423-92C2-26D0ADD1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32ED4-CEE5-4F18-ADC9-03DD132E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2268E-26A1-4CD7-BB69-87A4064B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9D1E2-1402-46B6-A4CE-A15FC07E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18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E93E-F4DA-4678-8EB7-0045AC35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BC4C-ED03-4062-A2C8-1CF3B6FD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785D8-8E02-4F4E-928D-923B2100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35A7-8469-48BB-B7DD-83618AE7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B8EB0-742B-4AA3-B361-82451E4C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4709-FA48-4346-B671-4075B27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2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5473-8EF1-4DF0-B8AC-20913790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DC94D-3E68-4013-B81E-C9F473205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FF578-F008-468E-BC6B-5EA198877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72CD9-D698-4E11-AF43-2198F31C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985F-9BFA-405D-9772-0AA141E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3E7D-81E7-43A0-8372-E1F935B2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1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C0160-54F1-4D51-9E8A-B4BBF9FE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1791-F30A-4BB7-A943-020FC0F61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94A8-D7CB-4D2A-A03D-103EC4FFA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5FA8-E9D3-47E3-820B-1B1E11407826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6AF6-912E-4B48-8D6D-94743571E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C659F-8E47-4217-9F15-F72E27F31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BF6D-E075-4E45-862B-646CCE366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49A38AB4-ED75-4B8D-8298-7633E81099D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1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ChangeArrowheads="1"/>
          </p:cNvSpPr>
          <p:nvPr/>
        </p:nvSpPr>
        <p:spPr bwMode="auto">
          <a:xfrm>
            <a:off x="506046" y="48006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1600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  <p:sp>
        <p:nvSpPr>
          <p:cNvPr id="13315" name="Rectangle 12"/>
          <p:cNvSpPr>
            <a:spLocks noChangeArrowheads="1"/>
          </p:cNvSpPr>
          <p:nvPr/>
        </p:nvSpPr>
        <p:spPr bwMode="auto">
          <a:xfrm>
            <a:off x="2590800" y="35052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20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3316" name="Title 5"/>
          <p:cNvSpPr>
            <a:spLocks noGrp="1"/>
          </p:cNvSpPr>
          <p:nvPr>
            <p:ph type="ctrTitle"/>
          </p:nvPr>
        </p:nvSpPr>
        <p:spPr>
          <a:xfrm>
            <a:off x="3657600" y="4800600"/>
            <a:ext cx="6705600" cy="1066800"/>
          </a:xfrm>
        </p:spPr>
        <p:txBody>
          <a:bodyPr/>
          <a:lstStyle/>
          <a:p>
            <a:pPr algn="ctr"/>
            <a:r>
              <a:rPr lang="en-US" sz="2400" dirty="0"/>
              <a:t>MEMORY MANAGEMENT IN R</a:t>
            </a:r>
            <a:br>
              <a:rPr lang="en-US" sz="2400" dirty="0"/>
            </a:b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67478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Memory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/>
              <a:t>➢ But why does the memory size grow irregularly?</a:t>
            </a:r>
          </a:p>
          <a:p>
            <a:r>
              <a:rPr lang="en-US" dirty="0"/>
              <a:t>➢ To understand why, you need to know a little bit about how R requests memory from the operating system.</a:t>
            </a:r>
          </a:p>
          <a:p>
            <a:r>
              <a:rPr lang="en-US" dirty="0"/>
              <a:t>➢ Requesting memory with malloc() is a relatively expensive operation.</a:t>
            </a:r>
          </a:p>
          <a:p>
            <a:r>
              <a:rPr lang="en-US" dirty="0"/>
              <a:t>➢ Having to request memory every time a small vector is created would slow R down considerably.</a:t>
            </a:r>
          </a:p>
          <a:p>
            <a:r>
              <a:rPr lang="en-US" dirty="0"/>
              <a:t>➢ Instead, R asks for a big block of memory and then manages that block itself.</a:t>
            </a:r>
          </a:p>
          <a:p>
            <a:r>
              <a:rPr lang="en-US" dirty="0"/>
              <a:t>➢ This block is called the small vector pool and is used for vectors less than 128 bytes long.</a:t>
            </a:r>
          </a:p>
          <a:p>
            <a:r>
              <a:rPr lang="en-US" dirty="0"/>
              <a:t>➢ For efficiency and simplicity, it only allocates vectors that are 8, 16, 32, 48, 64, or 128 bytes long.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35468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Memory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/>
              <a:t>➢ A subtlety of the size of an object is that components can be shared across multiple objects.</a:t>
            </a:r>
          </a:p>
          <a:p>
            <a:r>
              <a:rPr lang="en-US" dirty="0"/>
              <a:t>➢ For example, look at the following code:</a:t>
            </a:r>
          </a:p>
          <a:p>
            <a:r>
              <a:rPr lang="en-US" dirty="0"/>
              <a:t>        • y isn’t three times as big as x because R is smart enough to not copy x three times;        instead it just points to the existing x.</a:t>
            </a:r>
          </a:p>
          <a:p>
            <a:r>
              <a:rPr lang="en-US" dirty="0"/>
              <a:t>        • It’s misleading to look at the sizes of x and y individually.</a:t>
            </a:r>
          </a:p>
          <a:p>
            <a:r>
              <a:rPr lang="en-US" dirty="0"/>
              <a:t>        • If you want to know how much space they take up together, you have to supply them to the same </a:t>
            </a:r>
            <a:r>
              <a:rPr lang="en-US" dirty="0" err="1"/>
              <a:t>object_size</a:t>
            </a:r>
            <a:r>
              <a:rPr lang="en-US" dirty="0"/>
              <a:t>() call</a:t>
            </a:r>
          </a:p>
          <a:p>
            <a:r>
              <a:rPr lang="en-US" dirty="0"/>
              <a:t>        • x and y together take up the same amount of space as y alone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14512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Sorting And Merging In </a:t>
            </a:r>
            <a:r>
              <a:rPr lang="en-IN" sz="2400" b="1" dirty="0" err="1">
                <a:solidFill>
                  <a:schemeClr val="bg1"/>
                </a:solidFill>
              </a:rPr>
              <a:t>Dataframe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To sort a data frame in R, use the order( ) function.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By default, sorting is ASCENDING.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Prepend the sorting variable by a minus sign to indicate DESCENDING order.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Merge function is used to merge two data frames (datasets) horizontally.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In most cases, you join two data frames by one or more common key variables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(i.e., an inner join).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Brand names are the common column between data frame A and B.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</a:t>
            </a:r>
            <a:r>
              <a:rPr lang="en-US" dirty="0" err="1"/>
              <a:t>rbind</a:t>
            </a:r>
            <a:r>
              <a:rPr lang="en-US" dirty="0"/>
              <a:t>() function is used to join two data frames (datasets) vertically.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The two data frames must have the same variables, but they do not have to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be in the same order.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405144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B87DB-94E1-4ABC-BB45-A873FCBE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27" y="1794368"/>
            <a:ext cx="7209145" cy="3269263"/>
          </a:xfrm>
          <a:prstGeom prst="rect">
            <a:avLst/>
          </a:prstGeom>
        </p:spPr>
      </p:pic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2C417A50-AC35-46E2-9D11-CCFB5178B7D0}"/>
              </a:ext>
            </a:extLst>
          </p:cNvPr>
          <p:cNvSpPr/>
          <p:nvPr/>
        </p:nvSpPr>
        <p:spPr>
          <a:xfrm>
            <a:off x="5603079" y="811825"/>
            <a:ext cx="1254921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Sorting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20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6BA923-D7D8-4F6B-938C-B449530DB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27" y="1748644"/>
            <a:ext cx="7209145" cy="3360711"/>
          </a:xfrm>
          <a:prstGeom prst="rect">
            <a:avLst/>
          </a:prstGeom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427F6F24-EE05-455E-81C9-3478E7FDCE68}"/>
              </a:ext>
            </a:extLst>
          </p:cNvPr>
          <p:cNvSpPr/>
          <p:nvPr/>
        </p:nvSpPr>
        <p:spPr>
          <a:xfrm>
            <a:off x="5603079" y="811825"/>
            <a:ext cx="1421975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Merging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89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27DA8-2A74-449A-B947-1E401637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75" y="1911011"/>
            <a:ext cx="4961050" cy="3299746"/>
          </a:xfrm>
          <a:prstGeom prst="rect">
            <a:avLst/>
          </a:prstGeom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D019DE03-52C7-44D6-930B-BE0FBE5C477F}"/>
              </a:ext>
            </a:extLst>
          </p:cNvPr>
          <p:cNvSpPr/>
          <p:nvPr/>
        </p:nvSpPr>
        <p:spPr>
          <a:xfrm>
            <a:off x="5603079" y="811825"/>
            <a:ext cx="1378013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Merging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95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7EFD4A-CB6B-4E56-A065-957BCE7C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68" y="1767696"/>
            <a:ext cx="6957663" cy="3322608"/>
          </a:xfrm>
          <a:prstGeom prst="rect">
            <a:avLst/>
          </a:prstGeom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903E4542-A04A-421B-8F83-45D5D74B9E8C}"/>
              </a:ext>
            </a:extLst>
          </p:cNvPr>
          <p:cNvSpPr/>
          <p:nvPr/>
        </p:nvSpPr>
        <p:spPr>
          <a:xfrm>
            <a:off x="5603079" y="811825"/>
            <a:ext cx="1378013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Merging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17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E16F10-B7AB-4E9D-84A2-27137C5F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13" y="1962023"/>
            <a:ext cx="7071973" cy="2933954"/>
          </a:xfrm>
          <a:prstGeom prst="rect">
            <a:avLst/>
          </a:prstGeom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4BCE0F17-9751-40A8-83B3-039BF3EDFF48}"/>
              </a:ext>
            </a:extLst>
          </p:cNvPr>
          <p:cNvSpPr/>
          <p:nvPr/>
        </p:nvSpPr>
        <p:spPr>
          <a:xfrm>
            <a:off x="5603079" y="811825"/>
            <a:ext cx="1378013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Merging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05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7E1EB-7ECF-401A-A5DB-29AC99F6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75" y="2064902"/>
            <a:ext cx="7026249" cy="2728196"/>
          </a:xfrm>
          <a:prstGeom prst="rect">
            <a:avLst/>
          </a:prstGeom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D68EB42D-FCA4-449B-BAD8-A13A052283A4}"/>
              </a:ext>
            </a:extLst>
          </p:cNvPr>
          <p:cNvSpPr/>
          <p:nvPr/>
        </p:nvSpPr>
        <p:spPr>
          <a:xfrm>
            <a:off x="5603079" y="811825"/>
            <a:ext cx="2450675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sub() and </a:t>
            </a:r>
            <a:r>
              <a:rPr lang="en-IN" sz="2400" b="1" dirty="0" err="1">
                <a:solidFill>
                  <a:schemeClr val="bg1"/>
                </a:solidFill>
              </a:rPr>
              <a:t>gsub</a:t>
            </a:r>
            <a:r>
              <a:rPr lang="en-IN" sz="2400" b="1" dirty="0">
                <a:solidFill>
                  <a:schemeClr val="bg1"/>
                </a:solidFill>
              </a:rPr>
              <a:t>()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04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36CDAB-53C0-4825-A348-7DDB47E7F465}"/>
              </a:ext>
            </a:extLst>
          </p:cNvPr>
          <p:cNvSpPr/>
          <p:nvPr/>
        </p:nvSpPr>
        <p:spPr>
          <a:xfrm>
            <a:off x="5310276" y="899747"/>
            <a:ext cx="1767531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</a:rPr>
              <a:t>Make a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51449-4CC7-464B-AAC9-90EFBB62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72" y="1851523"/>
            <a:ext cx="710245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Memory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414790"/>
            <a:ext cx="838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US" sz="2400" dirty="0"/>
              <a:t>➢ Vectors are variables with one or more than one values of the same type: logical, integer, real, complex, string.</a:t>
            </a:r>
          </a:p>
          <a:p>
            <a:r>
              <a:rPr lang="en-US" sz="2400" dirty="0"/>
              <a:t>➢ Vectors could also have length 0</a:t>
            </a:r>
          </a:p>
          <a:p>
            <a:r>
              <a:rPr lang="en-US" sz="2400" dirty="0"/>
              <a:t>➢ Values can be assigned to vectors in many different ways.</a:t>
            </a:r>
          </a:p>
          <a:p>
            <a:r>
              <a:rPr lang="en-US" sz="2400" dirty="0"/>
              <a:t>➢ One can type the values into the command line, using the concatenation function c.</a:t>
            </a:r>
          </a:p>
          <a:p>
            <a:r>
              <a:rPr lang="en-US" sz="2400" dirty="0"/>
              <a:t>➢ Filtering of vectors can be done using three different functions:</a:t>
            </a:r>
          </a:p>
          <a:p>
            <a:r>
              <a:rPr lang="en-US" sz="2400" dirty="0"/>
              <a:t>• Which()</a:t>
            </a:r>
          </a:p>
          <a:p>
            <a:r>
              <a:rPr lang="en-US" sz="2400" dirty="0"/>
              <a:t>• Subset()</a:t>
            </a:r>
          </a:p>
          <a:p>
            <a:r>
              <a:rPr lang="en-US" sz="2400" dirty="0"/>
              <a:t>• expression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911008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C305F-9665-423A-A249-E2B097014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460" y="2279677"/>
            <a:ext cx="6005080" cy="2598645"/>
          </a:xfrm>
          <a:prstGeom prst="rect">
            <a:avLst/>
          </a:prstGeom>
        </p:spPr>
      </p:pic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35A7E5F7-FB93-4138-AF99-4694093FBB25}"/>
              </a:ext>
            </a:extLst>
          </p:cNvPr>
          <p:cNvSpPr/>
          <p:nvPr/>
        </p:nvSpPr>
        <p:spPr>
          <a:xfrm>
            <a:off x="5310276" y="899747"/>
            <a:ext cx="1767531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</a:rPr>
              <a:t>Call a Script</a:t>
            </a:r>
          </a:p>
        </p:txBody>
      </p:sp>
    </p:spTree>
    <p:extLst>
      <p:ext uri="{BB962C8B-B14F-4D97-AF65-F5344CB8AC3E}">
        <p14:creationId xmlns:p14="http://schemas.microsoft.com/office/powerpoint/2010/main" val="6671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A9FCF4-7D0B-43D0-888A-CBBD334AE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76" y="2048644"/>
            <a:ext cx="5845047" cy="3360711"/>
          </a:xfrm>
          <a:prstGeom prst="rect">
            <a:avLst/>
          </a:prstGeom>
        </p:spPr>
      </p:pic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51E1155A-CCC7-4621-875E-28A3463B125A}"/>
              </a:ext>
            </a:extLst>
          </p:cNvPr>
          <p:cNvSpPr/>
          <p:nvPr/>
        </p:nvSpPr>
        <p:spPr>
          <a:xfrm>
            <a:off x="4686022" y="899747"/>
            <a:ext cx="3605124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</a:rPr>
              <a:t>Control Flow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237745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A STRING?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297633"/>
            <a:ext cx="8382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US" sz="2400" dirty="0"/>
              <a:t>➢ Character strings are defined in double quotations.</a:t>
            </a:r>
          </a:p>
          <a:p>
            <a:r>
              <a:rPr lang="en-US" sz="2400" dirty="0"/>
              <a:t>➢ Numbers can be characters but characters cannot be numbers.</a:t>
            </a:r>
          </a:p>
          <a:p>
            <a:r>
              <a:rPr lang="en-US" sz="2400" dirty="0"/>
              <a:t>➢ One of the confusing things about character strings is the distinction between the length of a character object (a vector)</a:t>
            </a:r>
          </a:p>
          <a:p>
            <a:r>
              <a:rPr lang="en-US" sz="2400" dirty="0"/>
              <a:t>and the numbers of characters in the strings comprising that object.</a:t>
            </a:r>
          </a:p>
          <a:p>
            <a:r>
              <a:rPr lang="en-US" sz="2400" dirty="0"/>
              <a:t>➢ There are built-in vectors in R that contain the 26 letters of the alphabet both in lowercase and in upper case.</a:t>
            </a: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411658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/>
              <a:t>➢ Strings are implemented to,</a:t>
            </a:r>
          </a:p>
          <a:p>
            <a:r>
              <a:rPr lang="en-US" dirty="0"/>
              <a:t>• Know all the matches between one character vector and another</a:t>
            </a:r>
          </a:p>
          <a:p>
            <a:r>
              <a:rPr lang="en-US" dirty="0"/>
              <a:t>• Find the locations in the first-named vector of any and all of the entries in the second-named vector</a:t>
            </a:r>
          </a:p>
          <a:p>
            <a:r>
              <a:rPr lang="en-US" dirty="0"/>
              <a:t>• Know what the matches are and their location</a:t>
            </a:r>
          </a:p>
          <a:p>
            <a:r>
              <a:rPr lang="en-US" dirty="0"/>
              <a:t>• %in% operator for string match</a:t>
            </a:r>
          </a:p>
          <a:p>
            <a:r>
              <a:rPr lang="en-US" dirty="0"/>
              <a:t>➢ Usage of Paste function</a:t>
            </a:r>
          </a:p>
          <a:p>
            <a:r>
              <a:rPr lang="en-US" dirty="0"/>
              <a:t>➢ R function to concatenate several strings into one string is paste</a:t>
            </a:r>
          </a:p>
          <a:p>
            <a:r>
              <a:rPr lang="en-US" dirty="0"/>
              <a:t>➢ If one of the arguments to paste is a vector, each of the elements of the vector is pasted to the specified character</a:t>
            </a:r>
          </a:p>
          <a:p>
            <a:r>
              <a:rPr lang="en-US" dirty="0"/>
              <a:t>string to produce an object of the Same length as the vector</a:t>
            </a:r>
          </a:p>
          <a:p>
            <a:r>
              <a:rPr lang="en-US" dirty="0"/>
              <a:t>➢ There are two kinds of paste functions in base R:</a:t>
            </a:r>
          </a:p>
          <a:p>
            <a:r>
              <a:rPr lang="en-US" dirty="0"/>
              <a:t>• Paste with a single space</a:t>
            </a:r>
          </a:p>
          <a:p>
            <a:r>
              <a:rPr lang="en-US" dirty="0"/>
              <a:t>• Paste without spaces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250001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STRINGS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➢ Usage of Paste function</a:t>
            </a:r>
          </a:p>
          <a:p>
            <a:r>
              <a:rPr lang="en-US" dirty="0"/>
              <a:t>➢ R function to concatenate several strings into one string is paste</a:t>
            </a:r>
          </a:p>
          <a:p>
            <a:r>
              <a:rPr lang="en-US" dirty="0"/>
              <a:t>➢ If one of the arguments to paste is a vector, each of the elements of the vector is pasted to the specified character</a:t>
            </a:r>
          </a:p>
          <a:p>
            <a:r>
              <a:rPr lang="en-US" dirty="0"/>
              <a:t>string to produce an object of the Same length as the vector</a:t>
            </a:r>
          </a:p>
          <a:p>
            <a:r>
              <a:rPr lang="en-US" dirty="0"/>
              <a:t>➢ There are two kinds of paste functions in base R:</a:t>
            </a:r>
          </a:p>
          <a:p>
            <a:r>
              <a:rPr lang="en-US" dirty="0"/>
              <a:t>• Paste with a single space</a:t>
            </a:r>
          </a:p>
          <a:p>
            <a:r>
              <a:rPr lang="en-US" dirty="0"/>
              <a:t>• Paste without spaces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91384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STRINGS(Extended)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838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25B44-96A8-413B-8927-C655D843A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92" y="1794705"/>
            <a:ext cx="8519898" cy="914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D85940-9203-4FC9-943A-1AE5A8C91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4" y="2969221"/>
            <a:ext cx="7590178" cy="1059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AEBEEA-CC0E-4A08-8119-8F96C39B5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251880"/>
            <a:ext cx="7689246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3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Memory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/>
              <a:t>➢ Help you predict how much memory you’ll need for a given task</a:t>
            </a:r>
          </a:p>
          <a:p>
            <a:r>
              <a:rPr lang="en-US" dirty="0"/>
              <a:t>➢ Help you to make the most of the memory you have</a:t>
            </a:r>
          </a:p>
          <a:p>
            <a:r>
              <a:rPr lang="en-US" dirty="0"/>
              <a:t>➢ Help you write faster code because accidental copies are a major cause of slow code</a:t>
            </a:r>
          </a:p>
          <a:p>
            <a:r>
              <a:rPr lang="en-US" dirty="0"/>
              <a:t>➢ Help you understand memory usage in R, we will start with </a:t>
            </a:r>
            <a:r>
              <a:rPr lang="en-US" dirty="0" err="1"/>
              <a:t>pryr</a:t>
            </a:r>
            <a:r>
              <a:rPr lang="en-US" dirty="0"/>
              <a:t>::</a:t>
            </a:r>
            <a:r>
              <a:rPr lang="en-US" dirty="0" err="1"/>
              <a:t>object_size</a:t>
            </a:r>
            <a:r>
              <a:rPr lang="en-US" dirty="0"/>
              <a:t>()</a:t>
            </a:r>
          </a:p>
          <a:p>
            <a:r>
              <a:rPr lang="en-US" dirty="0"/>
              <a:t>➢ Help you to know how many bytes of memory an object occupies</a:t>
            </a:r>
          </a:p>
          <a:p>
            <a:r>
              <a:rPr lang="en-US" dirty="0"/>
              <a:t>➢ </a:t>
            </a:r>
            <a:r>
              <a:rPr lang="en-US" dirty="0" err="1"/>
              <a:t>Object_size</a:t>
            </a:r>
            <a:r>
              <a:rPr lang="en-US" dirty="0"/>
              <a:t>() function is better than the built-in function </a:t>
            </a:r>
            <a:r>
              <a:rPr lang="en-US" dirty="0" err="1"/>
              <a:t>object.size</a:t>
            </a:r>
            <a:r>
              <a:rPr lang="en-US" dirty="0"/>
              <a:t>()</a:t>
            </a:r>
          </a:p>
          <a:p>
            <a:r>
              <a:rPr lang="en-US" dirty="0"/>
              <a:t>       • Because it accounts for shared elements within an object and includes the size of environments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246227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Memory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/>
              <a:t>➢ Every length 0 vector occupies 40 bytes of memory</a:t>
            </a:r>
          </a:p>
          <a:p>
            <a:r>
              <a:rPr lang="en-US" dirty="0"/>
              <a:t>➢ Those 40 bytes are used to store four components possessed by every object in R:</a:t>
            </a:r>
          </a:p>
          <a:p>
            <a:r>
              <a:rPr lang="en-US" dirty="0"/>
              <a:t>• Object metadata (4 bytes) - These metadata store the base type (e.g. integer) and information used for debugging</a:t>
            </a:r>
          </a:p>
          <a:p>
            <a:r>
              <a:rPr lang="en-US" dirty="0"/>
              <a:t>and memory management.</a:t>
            </a:r>
          </a:p>
          <a:p>
            <a:r>
              <a:rPr lang="en-US" dirty="0"/>
              <a:t>• Two pointers - One to the next object in memory and one to the previous object (2 * 8 bytes). This doubly-linked</a:t>
            </a:r>
          </a:p>
          <a:p>
            <a:r>
              <a:rPr lang="en-US" dirty="0"/>
              <a:t>list makes it easy for internal R code to loop through every object in memory.</a:t>
            </a:r>
          </a:p>
          <a:p>
            <a:r>
              <a:rPr lang="en-US" dirty="0"/>
              <a:t>• A pointer to the attributes (8 bytes).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259878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Memory Allocation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➢ All vectors have three additional components:</a:t>
            </a:r>
          </a:p>
          <a:p>
            <a:r>
              <a:rPr lang="en-US" dirty="0"/>
              <a:t>• The length of the vector (4 bytes).</a:t>
            </a:r>
          </a:p>
          <a:p>
            <a:r>
              <a:rPr lang="en-US" dirty="0"/>
              <a:t>• By using only 4 bytes, you might expect that R could only support vectors up to 24 × 8 − 1 (231, about two</a:t>
            </a:r>
          </a:p>
          <a:p>
            <a:r>
              <a:rPr lang="en-US" dirty="0"/>
              <a:t>billion) elements.</a:t>
            </a:r>
          </a:p>
          <a:p>
            <a:r>
              <a:rPr lang="en-US" dirty="0"/>
              <a:t>• But in R 3.0.0 and later, you can actually have vectors up to 252 elements. Read R-internals to see how</a:t>
            </a:r>
          </a:p>
          <a:p>
            <a:r>
              <a:rPr lang="en-US" dirty="0"/>
              <a:t>support for long vectors was added without having to change the size of this field.</a:t>
            </a:r>
          </a:p>
          <a:p>
            <a:endParaRPr lang="en-US" dirty="0"/>
          </a:p>
          <a:p>
            <a:r>
              <a:rPr lang="en-US" dirty="0"/>
              <a:t>• The “true” length of the vector (4 bytes).</a:t>
            </a:r>
          </a:p>
          <a:p>
            <a:r>
              <a:rPr lang="en-US" dirty="0"/>
              <a:t>• This is basically never used, except when the object is the hash table used for an environment.</a:t>
            </a:r>
          </a:p>
          <a:p>
            <a:r>
              <a:rPr lang="en-US" dirty="0"/>
              <a:t>• In that case, the true length represents the allocated space, and the length represents the space currently</a:t>
            </a:r>
          </a:p>
          <a:p>
            <a:r>
              <a:rPr lang="en-US" dirty="0"/>
              <a:t>used.</a:t>
            </a:r>
          </a:p>
          <a:p>
            <a:endParaRPr lang="en-US" dirty="0"/>
          </a:p>
          <a:p>
            <a:r>
              <a:rPr lang="en-US" dirty="0"/>
              <a:t>• The data (?? bytes).</a:t>
            </a:r>
          </a:p>
          <a:p>
            <a:r>
              <a:rPr lang="en-US" dirty="0"/>
              <a:t>• An empty vector has 0 bytes of data.</a:t>
            </a:r>
          </a:p>
          <a:p>
            <a:r>
              <a:rPr lang="en-US" dirty="0"/>
              <a:t>• Numeric vectors occupy 8 bytes for every element, integer vectors 4, and complex vectors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206431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1202</Words>
  <Application>Microsoft Office PowerPoint</Application>
  <PresentationFormat>Widescreen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Arial</vt:lpstr>
      <vt:lpstr>Bookman Old Style</vt:lpstr>
      <vt:lpstr>Calibri</vt:lpstr>
      <vt:lpstr>Calibri Light</vt:lpstr>
      <vt:lpstr>Wingdings</vt:lpstr>
      <vt:lpstr>Office Theme</vt:lpstr>
      <vt:lpstr>Default Design</vt:lpstr>
      <vt:lpstr>MEMORY MANAGEMENT IN 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IN R </dc:title>
  <dc:creator>Gaurav chhajer</dc:creator>
  <cp:lastModifiedBy>Gaurav jain</cp:lastModifiedBy>
  <cp:revision>4</cp:revision>
  <dcterms:created xsi:type="dcterms:W3CDTF">2018-06-08T05:36:09Z</dcterms:created>
  <dcterms:modified xsi:type="dcterms:W3CDTF">2018-07-05T10:01:17Z</dcterms:modified>
</cp:coreProperties>
</file>