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788" r:id="rId3"/>
    <p:sldId id="787" r:id="rId4"/>
    <p:sldId id="786" r:id="rId5"/>
    <p:sldId id="785" r:id="rId6"/>
    <p:sldId id="789" r:id="rId7"/>
    <p:sldId id="790" r:id="rId8"/>
    <p:sldId id="791" r:id="rId9"/>
    <p:sldId id="792" r:id="rId10"/>
    <p:sldId id="793" r:id="rId11"/>
    <p:sldId id="794" r:id="rId12"/>
    <p:sldId id="795" r:id="rId13"/>
    <p:sldId id="79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0E6D6-143C-457B-A90B-D8AC701D7F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AB93876-7311-4456-8BDE-634886A5AB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5C2F6A1-9CFD-4E38-BC6A-B896EC91156A}"/>
              </a:ext>
            </a:extLst>
          </p:cNvPr>
          <p:cNvSpPr>
            <a:spLocks noGrp="1"/>
          </p:cNvSpPr>
          <p:nvPr>
            <p:ph type="dt" sz="half" idx="10"/>
          </p:nvPr>
        </p:nvSpPr>
        <p:spPr/>
        <p:txBody>
          <a:bodyPr/>
          <a:lstStyle/>
          <a:p>
            <a:fld id="{D157A7BD-8DE4-4156-BFC8-5F5426B9A406}" type="datetimeFigureOut">
              <a:rPr lang="en-IN" smtClean="0"/>
              <a:t>03-07-2018</a:t>
            </a:fld>
            <a:endParaRPr lang="en-IN"/>
          </a:p>
        </p:txBody>
      </p:sp>
      <p:sp>
        <p:nvSpPr>
          <p:cNvPr id="5" name="Footer Placeholder 4">
            <a:extLst>
              <a:ext uri="{FF2B5EF4-FFF2-40B4-BE49-F238E27FC236}">
                <a16:creationId xmlns:a16="http://schemas.microsoft.com/office/drawing/2014/main" id="{9E4FDF4C-FE8E-4C27-9D62-CCE14B9C48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29BA88-55AD-4226-A16D-67AB3E40033F}"/>
              </a:ext>
            </a:extLst>
          </p:cNvPr>
          <p:cNvSpPr>
            <a:spLocks noGrp="1"/>
          </p:cNvSpPr>
          <p:nvPr>
            <p:ph type="sldNum" sz="quarter" idx="12"/>
          </p:nvPr>
        </p:nvSpPr>
        <p:spPr/>
        <p:txBody>
          <a:bodyPr/>
          <a:lstStyle/>
          <a:p>
            <a:fld id="{0D91328E-6D88-49B2-9453-856DC2A49BDA}" type="slidenum">
              <a:rPr lang="en-IN" smtClean="0"/>
              <a:t>‹#›</a:t>
            </a:fld>
            <a:endParaRPr lang="en-IN"/>
          </a:p>
        </p:txBody>
      </p:sp>
    </p:spTree>
    <p:extLst>
      <p:ext uri="{BB962C8B-B14F-4D97-AF65-F5344CB8AC3E}">
        <p14:creationId xmlns:p14="http://schemas.microsoft.com/office/powerpoint/2010/main" val="4213414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86378-B027-4EA3-B9FF-608B280AF5A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1F37A6-1D69-4C67-B811-D069FC01165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9CDED3-739C-4BE1-9218-4F1AF345F584}"/>
              </a:ext>
            </a:extLst>
          </p:cNvPr>
          <p:cNvSpPr>
            <a:spLocks noGrp="1"/>
          </p:cNvSpPr>
          <p:nvPr>
            <p:ph type="dt" sz="half" idx="10"/>
          </p:nvPr>
        </p:nvSpPr>
        <p:spPr/>
        <p:txBody>
          <a:bodyPr/>
          <a:lstStyle/>
          <a:p>
            <a:fld id="{D157A7BD-8DE4-4156-BFC8-5F5426B9A406}" type="datetimeFigureOut">
              <a:rPr lang="en-IN" smtClean="0"/>
              <a:t>03-07-2018</a:t>
            </a:fld>
            <a:endParaRPr lang="en-IN"/>
          </a:p>
        </p:txBody>
      </p:sp>
      <p:sp>
        <p:nvSpPr>
          <p:cNvPr id="5" name="Footer Placeholder 4">
            <a:extLst>
              <a:ext uri="{FF2B5EF4-FFF2-40B4-BE49-F238E27FC236}">
                <a16:creationId xmlns:a16="http://schemas.microsoft.com/office/drawing/2014/main" id="{1DF0DF02-D334-419F-B4AC-5B161C691B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F5C1C9-A828-4D50-9B1D-95540E97BB3A}"/>
              </a:ext>
            </a:extLst>
          </p:cNvPr>
          <p:cNvSpPr>
            <a:spLocks noGrp="1"/>
          </p:cNvSpPr>
          <p:nvPr>
            <p:ph type="sldNum" sz="quarter" idx="12"/>
          </p:nvPr>
        </p:nvSpPr>
        <p:spPr/>
        <p:txBody>
          <a:bodyPr/>
          <a:lstStyle/>
          <a:p>
            <a:fld id="{0D91328E-6D88-49B2-9453-856DC2A49BDA}" type="slidenum">
              <a:rPr lang="en-IN" smtClean="0"/>
              <a:t>‹#›</a:t>
            </a:fld>
            <a:endParaRPr lang="en-IN"/>
          </a:p>
        </p:txBody>
      </p:sp>
    </p:spTree>
    <p:extLst>
      <p:ext uri="{BB962C8B-B14F-4D97-AF65-F5344CB8AC3E}">
        <p14:creationId xmlns:p14="http://schemas.microsoft.com/office/powerpoint/2010/main" val="2734626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89CCF5-CA93-4D41-97AD-84839E0C15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A2D532-E8A5-4483-B5F3-073FF63033F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A5149C-1FD7-4633-97B1-918558429C9A}"/>
              </a:ext>
            </a:extLst>
          </p:cNvPr>
          <p:cNvSpPr>
            <a:spLocks noGrp="1"/>
          </p:cNvSpPr>
          <p:nvPr>
            <p:ph type="dt" sz="half" idx="10"/>
          </p:nvPr>
        </p:nvSpPr>
        <p:spPr/>
        <p:txBody>
          <a:bodyPr/>
          <a:lstStyle/>
          <a:p>
            <a:fld id="{D157A7BD-8DE4-4156-BFC8-5F5426B9A406}" type="datetimeFigureOut">
              <a:rPr lang="en-IN" smtClean="0"/>
              <a:t>03-07-2018</a:t>
            </a:fld>
            <a:endParaRPr lang="en-IN"/>
          </a:p>
        </p:txBody>
      </p:sp>
      <p:sp>
        <p:nvSpPr>
          <p:cNvPr id="5" name="Footer Placeholder 4">
            <a:extLst>
              <a:ext uri="{FF2B5EF4-FFF2-40B4-BE49-F238E27FC236}">
                <a16:creationId xmlns:a16="http://schemas.microsoft.com/office/drawing/2014/main" id="{11F32D3C-BA5B-4364-B5E8-A5B5B1249C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EBCA8B-615A-45C6-8426-D8422796BF4E}"/>
              </a:ext>
            </a:extLst>
          </p:cNvPr>
          <p:cNvSpPr>
            <a:spLocks noGrp="1"/>
          </p:cNvSpPr>
          <p:nvPr>
            <p:ph type="sldNum" sz="quarter" idx="12"/>
          </p:nvPr>
        </p:nvSpPr>
        <p:spPr/>
        <p:txBody>
          <a:bodyPr/>
          <a:lstStyle/>
          <a:p>
            <a:fld id="{0D91328E-6D88-49B2-9453-856DC2A49BDA}" type="slidenum">
              <a:rPr lang="en-IN" smtClean="0"/>
              <a:t>‹#›</a:t>
            </a:fld>
            <a:endParaRPr lang="en-IN"/>
          </a:p>
        </p:txBody>
      </p:sp>
    </p:spTree>
    <p:extLst>
      <p:ext uri="{BB962C8B-B14F-4D97-AF65-F5344CB8AC3E}">
        <p14:creationId xmlns:p14="http://schemas.microsoft.com/office/powerpoint/2010/main" val="1251976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pic>
        <p:nvPicPr>
          <p:cNvPr id="2" name="Picture 6" descr="Logo-P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75200" y="0"/>
            <a:ext cx="25400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ounded Rectangle 2"/>
          <p:cNvSpPr/>
          <p:nvPr/>
        </p:nvSpPr>
        <p:spPr>
          <a:xfrm>
            <a:off x="101600" y="685800"/>
            <a:ext cx="11988800" cy="5562600"/>
          </a:xfrm>
          <a:prstGeom prst="roundRect">
            <a:avLst>
              <a:gd name="adj" fmla="val 2928"/>
            </a:avLst>
          </a:prstGeom>
          <a:noFill/>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1800" dirty="0">
              <a:solidFill>
                <a:srgbClr val="000000"/>
              </a:solidFill>
            </a:endParaRPr>
          </a:p>
        </p:txBody>
      </p:sp>
      <p:sp>
        <p:nvSpPr>
          <p:cNvPr id="4" name="Footer Placeholder 3"/>
          <p:cNvSpPr txBox="1">
            <a:spLocks/>
          </p:cNvSpPr>
          <p:nvPr/>
        </p:nvSpPr>
        <p:spPr bwMode="auto">
          <a:xfrm>
            <a:off x="33867" y="6432550"/>
            <a:ext cx="121920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altLang="en-US" sz="1100">
                <a:solidFill>
                  <a:srgbClr val="595959"/>
                </a:solidFill>
              </a:rPr>
              <a:t>Copyright © 2009 iPrimed, all rights reserved. This presentation contains information  and data  that is confidential and proprietary to iPRIMED</a:t>
            </a:r>
            <a:r>
              <a:rPr lang="en-US" altLang="en-US" sz="1200">
                <a:solidFill>
                  <a:srgbClr val="595959"/>
                </a:solidFill>
              </a:rPr>
              <a:t>.</a:t>
            </a:r>
          </a:p>
        </p:txBody>
      </p:sp>
      <p:pic>
        <p:nvPicPr>
          <p:cNvPr id="5" name="Picture 9" descr="Logo-Png.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75200" y="0"/>
            <a:ext cx="25400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ounded Rectangle 5"/>
          <p:cNvSpPr/>
          <p:nvPr userDrawn="1"/>
        </p:nvSpPr>
        <p:spPr>
          <a:xfrm>
            <a:off x="101600" y="685800"/>
            <a:ext cx="11988800" cy="5562600"/>
          </a:xfrm>
          <a:prstGeom prst="roundRect">
            <a:avLst>
              <a:gd name="adj" fmla="val 2928"/>
            </a:avLst>
          </a:prstGeom>
          <a:noFill/>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1800" dirty="0">
              <a:solidFill>
                <a:srgbClr val="000000"/>
              </a:solidFill>
            </a:endParaRPr>
          </a:p>
        </p:txBody>
      </p:sp>
      <p:sp>
        <p:nvSpPr>
          <p:cNvPr id="7" name="Footer Placeholder 3"/>
          <p:cNvSpPr txBox="1">
            <a:spLocks/>
          </p:cNvSpPr>
          <p:nvPr userDrawn="1"/>
        </p:nvSpPr>
        <p:spPr bwMode="auto">
          <a:xfrm>
            <a:off x="33867" y="6432550"/>
            <a:ext cx="121920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en-US" altLang="en-US" sz="1100">
              <a:solidFill>
                <a:srgbClr val="595959"/>
              </a:solidFill>
            </a:endParaRPr>
          </a:p>
        </p:txBody>
      </p:sp>
    </p:spTree>
    <p:extLst>
      <p:ext uri="{BB962C8B-B14F-4D97-AF65-F5344CB8AC3E}">
        <p14:creationId xmlns:p14="http://schemas.microsoft.com/office/powerpoint/2010/main" val="198425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8FC50-5280-4B6C-A8D5-41B4698CD4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9A269A-3F25-40B1-9810-26549F70447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7834BF-4F2D-4EEB-AF7E-DC8B7219196F}"/>
              </a:ext>
            </a:extLst>
          </p:cNvPr>
          <p:cNvSpPr>
            <a:spLocks noGrp="1"/>
          </p:cNvSpPr>
          <p:nvPr>
            <p:ph type="dt" sz="half" idx="10"/>
          </p:nvPr>
        </p:nvSpPr>
        <p:spPr/>
        <p:txBody>
          <a:bodyPr/>
          <a:lstStyle/>
          <a:p>
            <a:fld id="{D157A7BD-8DE4-4156-BFC8-5F5426B9A406}" type="datetimeFigureOut">
              <a:rPr lang="en-IN" smtClean="0"/>
              <a:t>03-07-2018</a:t>
            </a:fld>
            <a:endParaRPr lang="en-IN"/>
          </a:p>
        </p:txBody>
      </p:sp>
      <p:sp>
        <p:nvSpPr>
          <p:cNvPr id="5" name="Footer Placeholder 4">
            <a:extLst>
              <a:ext uri="{FF2B5EF4-FFF2-40B4-BE49-F238E27FC236}">
                <a16:creationId xmlns:a16="http://schemas.microsoft.com/office/drawing/2014/main" id="{2625899E-47D1-413B-B7AB-C0A9A7C069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836318-4CAB-4A85-8BAE-2975DA3000C2}"/>
              </a:ext>
            </a:extLst>
          </p:cNvPr>
          <p:cNvSpPr>
            <a:spLocks noGrp="1"/>
          </p:cNvSpPr>
          <p:nvPr>
            <p:ph type="sldNum" sz="quarter" idx="12"/>
          </p:nvPr>
        </p:nvSpPr>
        <p:spPr/>
        <p:txBody>
          <a:bodyPr/>
          <a:lstStyle/>
          <a:p>
            <a:fld id="{0D91328E-6D88-49B2-9453-856DC2A49BDA}" type="slidenum">
              <a:rPr lang="en-IN" smtClean="0"/>
              <a:t>‹#›</a:t>
            </a:fld>
            <a:endParaRPr lang="en-IN"/>
          </a:p>
        </p:txBody>
      </p:sp>
    </p:spTree>
    <p:extLst>
      <p:ext uri="{BB962C8B-B14F-4D97-AF65-F5344CB8AC3E}">
        <p14:creationId xmlns:p14="http://schemas.microsoft.com/office/powerpoint/2010/main" val="3258562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E6A3A-D8E5-4AAE-B8CD-C05B77B3DF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377BCBA-1EA3-4A2F-AB75-0D5FC0294D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E7C9FA5-DFD1-41C9-B529-C852E679DDB5}"/>
              </a:ext>
            </a:extLst>
          </p:cNvPr>
          <p:cNvSpPr>
            <a:spLocks noGrp="1"/>
          </p:cNvSpPr>
          <p:nvPr>
            <p:ph type="dt" sz="half" idx="10"/>
          </p:nvPr>
        </p:nvSpPr>
        <p:spPr/>
        <p:txBody>
          <a:bodyPr/>
          <a:lstStyle/>
          <a:p>
            <a:fld id="{D157A7BD-8DE4-4156-BFC8-5F5426B9A406}" type="datetimeFigureOut">
              <a:rPr lang="en-IN" smtClean="0"/>
              <a:t>03-07-2018</a:t>
            </a:fld>
            <a:endParaRPr lang="en-IN"/>
          </a:p>
        </p:txBody>
      </p:sp>
      <p:sp>
        <p:nvSpPr>
          <p:cNvPr id="5" name="Footer Placeholder 4">
            <a:extLst>
              <a:ext uri="{FF2B5EF4-FFF2-40B4-BE49-F238E27FC236}">
                <a16:creationId xmlns:a16="http://schemas.microsoft.com/office/drawing/2014/main" id="{D2D3497E-D3F5-4ED9-83D4-EBE41D7883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303501-30BD-42F6-8019-BAA472D89412}"/>
              </a:ext>
            </a:extLst>
          </p:cNvPr>
          <p:cNvSpPr>
            <a:spLocks noGrp="1"/>
          </p:cNvSpPr>
          <p:nvPr>
            <p:ph type="sldNum" sz="quarter" idx="12"/>
          </p:nvPr>
        </p:nvSpPr>
        <p:spPr/>
        <p:txBody>
          <a:bodyPr/>
          <a:lstStyle/>
          <a:p>
            <a:fld id="{0D91328E-6D88-49B2-9453-856DC2A49BDA}" type="slidenum">
              <a:rPr lang="en-IN" smtClean="0"/>
              <a:t>‹#›</a:t>
            </a:fld>
            <a:endParaRPr lang="en-IN"/>
          </a:p>
        </p:txBody>
      </p:sp>
    </p:spTree>
    <p:extLst>
      <p:ext uri="{BB962C8B-B14F-4D97-AF65-F5344CB8AC3E}">
        <p14:creationId xmlns:p14="http://schemas.microsoft.com/office/powerpoint/2010/main" val="971224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5EC8A-C826-494D-9D78-4175264599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1AA26C-6431-4B5E-B974-E5AEDEBA918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18AC400-BC08-41AD-A90A-F375B91A2A2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176F278-8724-4D0E-8276-CAD6027CF482}"/>
              </a:ext>
            </a:extLst>
          </p:cNvPr>
          <p:cNvSpPr>
            <a:spLocks noGrp="1"/>
          </p:cNvSpPr>
          <p:nvPr>
            <p:ph type="dt" sz="half" idx="10"/>
          </p:nvPr>
        </p:nvSpPr>
        <p:spPr/>
        <p:txBody>
          <a:bodyPr/>
          <a:lstStyle/>
          <a:p>
            <a:fld id="{D157A7BD-8DE4-4156-BFC8-5F5426B9A406}" type="datetimeFigureOut">
              <a:rPr lang="en-IN" smtClean="0"/>
              <a:t>03-07-2018</a:t>
            </a:fld>
            <a:endParaRPr lang="en-IN"/>
          </a:p>
        </p:txBody>
      </p:sp>
      <p:sp>
        <p:nvSpPr>
          <p:cNvPr id="6" name="Footer Placeholder 5">
            <a:extLst>
              <a:ext uri="{FF2B5EF4-FFF2-40B4-BE49-F238E27FC236}">
                <a16:creationId xmlns:a16="http://schemas.microsoft.com/office/drawing/2014/main" id="{F0B130C6-7F6E-47F2-A266-812A6F52D2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AE0F94-5788-42A7-975B-56BE3ABD14AC}"/>
              </a:ext>
            </a:extLst>
          </p:cNvPr>
          <p:cNvSpPr>
            <a:spLocks noGrp="1"/>
          </p:cNvSpPr>
          <p:nvPr>
            <p:ph type="sldNum" sz="quarter" idx="12"/>
          </p:nvPr>
        </p:nvSpPr>
        <p:spPr/>
        <p:txBody>
          <a:bodyPr/>
          <a:lstStyle/>
          <a:p>
            <a:fld id="{0D91328E-6D88-49B2-9453-856DC2A49BDA}" type="slidenum">
              <a:rPr lang="en-IN" smtClean="0"/>
              <a:t>‹#›</a:t>
            </a:fld>
            <a:endParaRPr lang="en-IN"/>
          </a:p>
        </p:txBody>
      </p:sp>
    </p:spTree>
    <p:extLst>
      <p:ext uri="{BB962C8B-B14F-4D97-AF65-F5344CB8AC3E}">
        <p14:creationId xmlns:p14="http://schemas.microsoft.com/office/powerpoint/2010/main" val="1987136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94FB9-B6C8-4BB4-8FE2-CF98E31F99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C6548C-0239-4F5C-AB84-94E7D762B6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6C6301F-2587-44C5-A760-7CCA87B0A92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80EF98C-A657-4B3F-96A5-FE1B1BBA3A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AA7D945-F3B3-4F52-92A8-40BA5AA615A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58B0FCC-68C3-47F7-980C-332446D0405B}"/>
              </a:ext>
            </a:extLst>
          </p:cNvPr>
          <p:cNvSpPr>
            <a:spLocks noGrp="1"/>
          </p:cNvSpPr>
          <p:nvPr>
            <p:ph type="dt" sz="half" idx="10"/>
          </p:nvPr>
        </p:nvSpPr>
        <p:spPr/>
        <p:txBody>
          <a:bodyPr/>
          <a:lstStyle/>
          <a:p>
            <a:fld id="{D157A7BD-8DE4-4156-BFC8-5F5426B9A406}" type="datetimeFigureOut">
              <a:rPr lang="en-IN" smtClean="0"/>
              <a:t>03-07-2018</a:t>
            </a:fld>
            <a:endParaRPr lang="en-IN"/>
          </a:p>
        </p:txBody>
      </p:sp>
      <p:sp>
        <p:nvSpPr>
          <p:cNvPr id="8" name="Footer Placeholder 7">
            <a:extLst>
              <a:ext uri="{FF2B5EF4-FFF2-40B4-BE49-F238E27FC236}">
                <a16:creationId xmlns:a16="http://schemas.microsoft.com/office/drawing/2014/main" id="{D7AAA18E-3BF2-4900-99CB-A5752238B42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5D5C66B-8CCC-4389-9EE8-7B765E7595EC}"/>
              </a:ext>
            </a:extLst>
          </p:cNvPr>
          <p:cNvSpPr>
            <a:spLocks noGrp="1"/>
          </p:cNvSpPr>
          <p:nvPr>
            <p:ph type="sldNum" sz="quarter" idx="12"/>
          </p:nvPr>
        </p:nvSpPr>
        <p:spPr/>
        <p:txBody>
          <a:bodyPr/>
          <a:lstStyle/>
          <a:p>
            <a:fld id="{0D91328E-6D88-49B2-9453-856DC2A49BDA}" type="slidenum">
              <a:rPr lang="en-IN" smtClean="0"/>
              <a:t>‹#›</a:t>
            </a:fld>
            <a:endParaRPr lang="en-IN"/>
          </a:p>
        </p:txBody>
      </p:sp>
    </p:spTree>
    <p:extLst>
      <p:ext uri="{BB962C8B-B14F-4D97-AF65-F5344CB8AC3E}">
        <p14:creationId xmlns:p14="http://schemas.microsoft.com/office/powerpoint/2010/main" val="3869542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18E8A-9936-4F6A-B9DE-82AE6FB2408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A4253C1-B80C-47ED-8996-3463EE4142D6}"/>
              </a:ext>
            </a:extLst>
          </p:cNvPr>
          <p:cNvSpPr>
            <a:spLocks noGrp="1"/>
          </p:cNvSpPr>
          <p:nvPr>
            <p:ph type="dt" sz="half" idx="10"/>
          </p:nvPr>
        </p:nvSpPr>
        <p:spPr/>
        <p:txBody>
          <a:bodyPr/>
          <a:lstStyle/>
          <a:p>
            <a:fld id="{D157A7BD-8DE4-4156-BFC8-5F5426B9A406}" type="datetimeFigureOut">
              <a:rPr lang="en-IN" smtClean="0"/>
              <a:t>03-07-2018</a:t>
            </a:fld>
            <a:endParaRPr lang="en-IN"/>
          </a:p>
        </p:txBody>
      </p:sp>
      <p:sp>
        <p:nvSpPr>
          <p:cNvPr id="4" name="Footer Placeholder 3">
            <a:extLst>
              <a:ext uri="{FF2B5EF4-FFF2-40B4-BE49-F238E27FC236}">
                <a16:creationId xmlns:a16="http://schemas.microsoft.com/office/drawing/2014/main" id="{65D61E94-6FC1-49BA-91A1-4925BA792EE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C298AEB-C755-4B8A-81A3-DBC0975C707D}"/>
              </a:ext>
            </a:extLst>
          </p:cNvPr>
          <p:cNvSpPr>
            <a:spLocks noGrp="1"/>
          </p:cNvSpPr>
          <p:nvPr>
            <p:ph type="sldNum" sz="quarter" idx="12"/>
          </p:nvPr>
        </p:nvSpPr>
        <p:spPr/>
        <p:txBody>
          <a:bodyPr/>
          <a:lstStyle/>
          <a:p>
            <a:fld id="{0D91328E-6D88-49B2-9453-856DC2A49BDA}" type="slidenum">
              <a:rPr lang="en-IN" smtClean="0"/>
              <a:t>‹#›</a:t>
            </a:fld>
            <a:endParaRPr lang="en-IN"/>
          </a:p>
        </p:txBody>
      </p:sp>
    </p:spTree>
    <p:extLst>
      <p:ext uri="{BB962C8B-B14F-4D97-AF65-F5344CB8AC3E}">
        <p14:creationId xmlns:p14="http://schemas.microsoft.com/office/powerpoint/2010/main" val="247756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0732B0-2802-4FF3-809D-3FF78D772620}"/>
              </a:ext>
            </a:extLst>
          </p:cNvPr>
          <p:cNvSpPr>
            <a:spLocks noGrp="1"/>
          </p:cNvSpPr>
          <p:nvPr>
            <p:ph type="dt" sz="half" idx="10"/>
          </p:nvPr>
        </p:nvSpPr>
        <p:spPr/>
        <p:txBody>
          <a:bodyPr/>
          <a:lstStyle/>
          <a:p>
            <a:fld id="{D157A7BD-8DE4-4156-BFC8-5F5426B9A406}" type="datetimeFigureOut">
              <a:rPr lang="en-IN" smtClean="0"/>
              <a:t>03-07-2018</a:t>
            </a:fld>
            <a:endParaRPr lang="en-IN"/>
          </a:p>
        </p:txBody>
      </p:sp>
      <p:sp>
        <p:nvSpPr>
          <p:cNvPr id="3" name="Footer Placeholder 2">
            <a:extLst>
              <a:ext uri="{FF2B5EF4-FFF2-40B4-BE49-F238E27FC236}">
                <a16:creationId xmlns:a16="http://schemas.microsoft.com/office/drawing/2014/main" id="{E149E8E6-CDF3-4EC9-8028-FD24D268701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689B44C-08FB-469B-902B-FF705AD3A1EC}"/>
              </a:ext>
            </a:extLst>
          </p:cNvPr>
          <p:cNvSpPr>
            <a:spLocks noGrp="1"/>
          </p:cNvSpPr>
          <p:nvPr>
            <p:ph type="sldNum" sz="quarter" idx="12"/>
          </p:nvPr>
        </p:nvSpPr>
        <p:spPr/>
        <p:txBody>
          <a:bodyPr/>
          <a:lstStyle/>
          <a:p>
            <a:fld id="{0D91328E-6D88-49B2-9453-856DC2A49BDA}" type="slidenum">
              <a:rPr lang="en-IN" smtClean="0"/>
              <a:t>‹#›</a:t>
            </a:fld>
            <a:endParaRPr lang="en-IN"/>
          </a:p>
        </p:txBody>
      </p:sp>
    </p:spTree>
    <p:extLst>
      <p:ext uri="{BB962C8B-B14F-4D97-AF65-F5344CB8AC3E}">
        <p14:creationId xmlns:p14="http://schemas.microsoft.com/office/powerpoint/2010/main" val="710341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DE959-641C-4409-9E85-ECAAC945B0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8D8BDAF-80D0-4F9A-B689-3B72A5D3C5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82ECDBF-3292-4AE5-8320-0AF7D3A492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4EE9B1-BD71-4F0E-A9AC-45F3CB8B1EAE}"/>
              </a:ext>
            </a:extLst>
          </p:cNvPr>
          <p:cNvSpPr>
            <a:spLocks noGrp="1"/>
          </p:cNvSpPr>
          <p:nvPr>
            <p:ph type="dt" sz="half" idx="10"/>
          </p:nvPr>
        </p:nvSpPr>
        <p:spPr/>
        <p:txBody>
          <a:bodyPr/>
          <a:lstStyle/>
          <a:p>
            <a:fld id="{D157A7BD-8DE4-4156-BFC8-5F5426B9A406}" type="datetimeFigureOut">
              <a:rPr lang="en-IN" smtClean="0"/>
              <a:t>03-07-2018</a:t>
            </a:fld>
            <a:endParaRPr lang="en-IN"/>
          </a:p>
        </p:txBody>
      </p:sp>
      <p:sp>
        <p:nvSpPr>
          <p:cNvPr id="6" name="Footer Placeholder 5">
            <a:extLst>
              <a:ext uri="{FF2B5EF4-FFF2-40B4-BE49-F238E27FC236}">
                <a16:creationId xmlns:a16="http://schemas.microsoft.com/office/drawing/2014/main" id="{1B450937-A75B-4F3E-9579-7719407262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141191-4AA5-4FF3-AF73-FA458D828E44}"/>
              </a:ext>
            </a:extLst>
          </p:cNvPr>
          <p:cNvSpPr>
            <a:spLocks noGrp="1"/>
          </p:cNvSpPr>
          <p:nvPr>
            <p:ph type="sldNum" sz="quarter" idx="12"/>
          </p:nvPr>
        </p:nvSpPr>
        <p:spPr/>
        <p:txBody>
          <a:bodyPr/>
          <a:lstStyle/>
          <a:p>
            <a:fld id="{0D91328E-6D88-49B2-9453-856DC2A49BDA}" type="slidenum">
              <a:rPr lang="en-IN" smtClean="0"/>
              <a:t>‹#›</a:t>
            </a:fld>
            <a:endParaRPr lang="en-IN"/>
          </a:p>
        </p:txBody>
      </p:sp>
    </p:spTree>
    <p:extLst>
      <p:ext uri="{BB962C8B-B14F-4D97-AF65-F5344CB8AC3E}">
        <p14:creationId xmlns:p14="http://schemas.microsoft.com/office/powerpoint/2010/main" val="45535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E1337-2AC1-42A8-BB63-D6627438D0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3CBD057-A2D4-4CC7-8499-AFFA7F1D26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350FE3B-4A69-4368-990E-A5065DBCB1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61897D0-6FFF-47B3-AD76-6596C24D12C6}"/>
              </a:ext>
            </a:extLst>
          </p:cNvPr>
          <p:cNvSpPr>
            <a:spLocks noGrp="1"/>
          </p:cNvSpPr>
          <p:nvPr>
            <p:ph type="dt" sz="half" idx="10"/>
          </p:nvPr>
        </p:nvSpPr>
        <p:spPr/>
        <p:txBody>
          <a:bodyPr/>
          <a:lstStyle/>
          <a:p>
            <a:fld id="{D157A7BD-8DE4-4156-BFC8-5F5426B9A406}" type="datetimeFigureOut">
              <a:rPr lang="en-IN" smtClean="0"/>
              <a:t>03-07-2018</a:t>
            </a:fld>
            <a:endParaRPr lang="en-IN"/>
          </a:p>
        </p:txBody>
      </p:sp>
      <p:sp>
        <p:nvSpPr>
          <p:cNvPr id="6" name="Footer Placeholder 5">
            <a:extLst>
              <a:ext uri="{FF2B5EF4-FFF2-40B4-BE49-F238E27FC236}">
                <a16:creationId xmlns:a16="http://schemas.microsoft.com/office/drawing/2014/main" id="{7214EA3E-8055-461E-AA1B-F2A01530E1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33E343-46B4-4F0E-ACCE-FC0D91FD9A79}"/>
              </a:ext>
            </a:extLst>
          </p:cNvPr>
          <p:cNvSpPr>
            <a:spLocks noGrp="1"/>
          </p:cNvSpPr>
          <p:nvPr>
            <p:ph type="sldNum" sz="quarter" idx="12"/>
          </p:nvPr>
        </p:nvSpPr>
        <p:spPr/>
        <p:txBody>
          <a:bodyPr/>
          <a:lstStyle/>
          <a:p>
            <a:fld id="{0D91328E-6D88-49B2-9453-856DC2A49BDA}" type="slidenum">
              <a:rPr lang="en-IN" smtClean="0"/>
              <a:t>‹#›</a:t>
            </a:fld>
            <a:endParaRPr lang="en-IN"/>
          </a:p>
        </p:txBody>
      </p:sp>
    </p:spTree>
    <p:extLst>
      <p:ext uri="{BB962C8B-B14F-4D97-AF65-F5344CB8AC3E}">
        <p14:creationId xmlns:p14="http://schemas.microsoft.com/office/powerpoint/2010/main" val="3151450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9E315E-3563-4A5B-9AC1-AF4CEF5ED7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4216A3-AA9D-411E-B00D-A77AA83D8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61E65E-44EE-4C62-AD93-B25484DFEE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57A7BD-8DE4-4156-BFC8-5F5426B9A406}" type="datetimeFigureOut">
              <a:rPr lang="en-IN" smtClean="0"/>
              <a:t>03-07-2018</a:t>
            </a:fld>
            <a:endParaRPr lang="en-IN"/>
          </a:p>
        </p:txBody>
      </p:sp>
      <p:sp>
        <p:nvSpPr>
          <p:cNvPr id="5" name="Footer Placeholder 4">
            <a:extLst>
              <a:ext uri="{FF2B5EF4-FFF2-40B4-BE49-F238E27FC236}">
                <a16:creationId xmlns:a16="http://schemas.microsoft.com/office/drawing/2014/main" id="{BE2F2808-3450-4EE5-89AE-601BFD6EAA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B7F7ED6-5BD0-4634-92BB-AD8B2D0440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91328E-6D88-49B2-9453-856DC2A49BDA}" type="slidenum">
              <a:rPr lang="en-IN" smtClean="0"/>
              <a:t>‹#›</a:t>
            </a:fld>
            <a:endParaRPr lang="en-IN"/>
          </a:p>
        </p:txBody>
      </p:sp>
    </p:spTree>
    <p:extLst>
      <p:ext uri="{BB962C8B-B14F-4D97-AF65-F5344CB8AC3E}">
        <p14:creationId xmlns:p14="http://schemas.microsoft.com/office/powerpoint/2010/main" val="1396072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FAEB3-778F-4EF3-983C-D7AE78504D97}"/>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EA562DD2-BC7C-4D8B-8C44-963994CA0E51}"/>
              </a:ext>
            </a:extLst>
          </p:cNvPr>
          <p:cNvSpPr>
            <a:spLocks noGrp="1"/>
          </p:cNvSpPr>
          <p:nvPr>
            <p:ph type="subTitle" idx="1"/>
          </p:nvPr>
        </p:nvSpPr>
        <p:spPr/>
        <p:txBody>
          <a:bodyPr/>
          <a:lstStyle/>
          <a:p>
            <a:endParaRPr lang="en-IN"/>
          </a:p>
        </p:txBody>
      </p:sp>
      <p:pic>
        <p:nvPicPr>
          <p:cNvPr id="4" name="Picture 3">
            <a:extLst>
              <a:ext uri="{FF2B5EF4-FFF2-40B4-BE49-F238E27FC236}">
                <a16:creationId xmlns:a16="http://schemas.microsoft.com/office/drawing/2014/main" id="{49DF3C41-8A93-48F5-AA8A-C3855EE38E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329" y="715956"/>
            <a:ext cx="9937341" cy="3741744"/>
          </a:xfrm>
          <a:prstGeom prst="rect">
            <a:avLst/>
          </a:prstGeom>
        </p:spPr>
      </p:pic>
      <p:sp>
        <p:nvSpPr>
          <p:cNvPr id="5" name="Rectangle 4">
            <a:extLst>
              <a:ext uri="{FF2B5EF4-FFF2-40B4-BE49-F238E27FC236}">
                <a16:creationId xmlns:a16="http://schemas.microsoft.com/office/drawing/2014/main" id="{37374671-2E4C-4A50-A9F1-E785846E5B03}"/>
              </a:ext>
            </a:extLst>
          </p:cNvPr>
          <p:cNvSpPr/>
          <p:nvPr/>
        </p:nvSpPr>
        <p:spPr>
          <a:xfrm>
            <a:off x="746329" y="4457700"/>
            <a:ext cx="1961701" cy="14097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rgbClr val="000000"/>
              </a:buClr>
              <a:buSzPct val="70000"/>
            </a:pPr>
            <a:r>
              <a:rPr lang="en-US" dirty="0">
                <a:solidFill>
                  <a:srgbClr val="000000"/>
                </a:solidFill>
                <a:latin typeface="Arial" charset="0"/>
                <a:cs typeface="Arial"/>
              </a:rPr>
              <a:t>May 2018</a:t>
            </a:r>
          </a:p>
          <a:p>
            <a:pPr algn="ctr" fontAlgn="base">
              <a:spcBef>
                <a:spcPct val="20000"/>
              </a:spcBef>
              <a:spcAft>
                <a:spcPct val="0"/>
              </a:spcAft>
              <a:buClr>
                <a:srgbClr val="000000"/>
              </a:buClr>
              <a:buSzPct val="70000"/>
            </a:pPr>
            <a:endParaRPr lang="en-US" dirty="0">
              <a:solidFill>
                <a:srgbClr val="000000"/>
              </a:solidFill>
              <a:latin typeface="Arial" charset="0"/>
              <a:cs typeface="Arial"/>
            </a:endParaRPr>
          </a:p>
          <a:p>
            <a:pPr algn="ctr" fontAlgn="base">
              <a:spcBef>
                <a:spcPct val="20000"/>
              </a:spcBef>
              <a:spcAft>
                <a:spcPct val="0"/>
              </a:spcAft>
              <a:buClr>
                <a:srgbClr val="000000"/>
              </a:buClr>
              <a:buSzPct val="70000"/>
            </a:pPr>
            <a:r>
              <a:rPr lang="en-US" dirty="0">
                <a:solidFill>
                  <a:srgbClr val="000000"/>
                </a:solidFill>
                <a:latin typeface="Arial" charset="0"/>
                <a:cs typeface="Arial"/>
              </a:rPr>
              <a:t>Bangalore</a:t>
            </a:r>
          </a:p>
        </p:txBody>
      </p:sp>
      <p:sp>
        <p:nvSpPr>
          <p:cNvPr id="6" name="Rectangle 5">
            <a:extLst>
              <a:ext uri="{FF2B5EF4-FFF2-40B4-BE49-F238E27FC236}">
                <a16:creationId xmlns:a16="http://schemas.microsoft.com/office/drawing/2014/main" id="{9FB126EC-E3C4-4291-AADE-DA2B79A307A3}"/>
              </a:ext>
            </a:extLst>
          </p:cNvPr>
          <p:cNvSpPr/>
          <p:nvPr/>
        </p:nvSpPr>
        <p:spPr>
          <a:xfrm>
            <a:off x="2726084" y="4457700"/>
            <a:ext cx="8252109" cy="14097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itle 5">
            <a:extLst>
              <a:ext uri="{FF2B5EF4-FFF2-40B4-BE49-F238E27FC236}">
                <a16:creationId xmlns:a16="http://schemas.microsoft.com/office/drawing/2014/main" id="{A07CAEA2-824B-4936-B79D-5312D2BB1F43}"/>
              </a:ext>
            </a:extLst>
          </p:cNvPr>
          <p:cNvSpPr txBox="1">
            <a:spLocks/>
          </p:cNvSpPr>
          <p:nvPr/>
        </p:nvSpPr>
        <p:spPr>
          <a:xfrm>
            <a:off x="3314700" y="4425461"/>
            <a:ext cx="6705600" cy="10668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i="1" dirty="0">
                <a:solidFill>
                  <a:schemeClr val="accent2">
                    <a:lumMod val="75000"/>
                  </a:schemeClr>
                </a:solidFill>
              </a:rPr>
              <a:t>Introduction to Machine Learning</a:t>
            </a:r>
          </a:p>
        </p:txBody>
      </p:sp>
    </p:spTree>
    <p:extLst>
      <p:ext uri="{BB962C8B-B14F-4D97-AF65-F5344CB8AC3E}">
        <p14:creationId xmlns:p14="http://schemas.microsoft.com/office/powerpoint/2010/main" val="3116876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BBB25C-A684-4516-8227-29665DF12A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7430" y="1177184"/>
            <a:ext cx="7026249" cy="2430991"/>
          </a:xfrm>
          <a:prstGeom prst="rect">
            <a:avLst/>
          </a:prstGeom>
        </p:spPr>
      </p:pic>
      <p:pic>
        <p:nvPicPr>
          <p:cNvPr id="4" name="Picture 3">
            <a:extLst>
              <a:ext uri="{FF2B5EF4-FFF2-40B4-BE49-F238E27FC236}">
                <a16:creationId xmlns:a16="http://schemas.microsoft.com/office/drawing/2014/main" id="{0DC96EA9-30DA-4A69-9FD7-E50348B1E7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7430" y="3134360"/>
            <a:ext cx="7148179" cy="3017782"/>
          </a:xfrm>
          <a:prstGeom prst="rect">
            <a:avLst/>
          </a:prstGeom>
        </p:spPr>
      </p:pic>
      <p:sp>
        <p:nvSpPr>
          <p:cNvPr id="5" name="TextBox 4">
            <a:extLst>
              <a:ext uri="{FF2B5EF4-FFF2-40B4-BE49-F238E27FC236}">
                <a16:creationId xmlns:a16="http://schemas.microsoft.com/office/drawing/2014/main" id="{92EC2A9A-6B37-4393-AEC8-434686DAD05D}"/>
              </a:ext>
            </a:extLst>
          </p:cNvPr>
          <p:cNvSpPr txBox="1"/>
          <p:nvPr/>
        </p:nvSpPr>
        <p:spPr>
          <a:xfrm>
            <a:off x="4023359" y="705858"/>
            <a:ext cx="3576320" cy="584775"/>
          </a:xfrm>
          <a:prstGeom prst="rect">
            <a:avLst/>
          </a:prstGeom>
          <a:solidFill>
            <a:schemeClr val="accent1">
              <a:lumMod val="75000"/>
            </a:schemeClr>
          </a:solidFill>
          <a:ln>
            <a:solidFill>
              <a:schemeClr val="accent2">
                <a:lumMod val="40000"/>
                <a:lumOff val="60000"/>
              </a:schemeClr>
            </a:solidFill>
          </a:ln>
        </p:spPr>
        <p:txBody>
          <a:bodyPr wrap="square" rtlCol="0">
            <a:spAutoFit/>
          </a:bodyPr>
          <a:lstStyle/>
          <a:p>
            <a:pPr algn="ctr"/>
            <a:r>
              <a:rPr lang="en-IN" sz="3200" b="1" dirty="0">
                <a:solidFill>
                  <a:schemeClr val="bg1"/>
                </a:solidFill>
              </a:rPr>
              <a:t>Machine Learning</a:t>
            </a:r>
          </a:p>
        </p:txBody>
      </p:sp>
    </p:spTree>
    <p:extLst>
      <p:ext uri="{BB962C8B-B14F-4D97-AF65-F5344CB8AC3E}">
        <p14:creationId xmlns:p14="http://schemas.microsoft.com/office/powerpoint/2010/main" val="2319745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41401F4-6C39-43CC-BA0C-F54B6B9651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832" y="1502233"/>
            <a:ext cx="10406808" cy="4522647"/>
          </a:xfrm>
          <a:prstGeom prst="rect">
            <a:avLst/>
          </a:prstGeom>
        </p:spPr>
      </p:pic>
      <p:sp>
        <p:nvSpPr>
          <p:cNvPr id="9" name="TextBox 8">
            <a:extLst>
              <a:ext uri="{FF2B5EF4-FFF2-40B4-BE49-F238E27FC236}">
                <a16:creationId xmlns:a16="http://schemas.microsoft.com/office/drawing/2014/main" id="{26044DBD-1E88-40DA-8672-BE6F8144EFEC}"/>
              </a:ext>
            </a:extLst>
          </p:cNvPr>
          <p:cNvSpPr txBox="1"/>
          <p:nvPr/>
        </p:nvSpPr>
        <p:spPr>
          <a:xfrm>
            <a:off x="4307840" y="751840"/>
            <a:ext cx="3576320" cy="584775"/>
          </a:xfrm>
          <a:prstGeom prst="rect">
            <a:avLst/>
          </a:prstGeom>
          <a:solidFill>
            <a:schemeClr val="accent1">
              <a:lumMod val="75000"/>
            </a:schemeClr>
          </a:solidFill>
          <a:ln>
            <a:solidFill>
              <a:schemeClr val="accent2">
                <a:lumMod val="40000"/>
                <a:lumOff val="60000"/>
              </a:schemeClr>
            </a:solidFill>
          </a:ln>
        </p:spPr>
        <p:txBody>
          <a:bodyPr wrap="square" rtlCol="0">
            <a:spAutoFit/>
          </a:bodyPr>
          <a:lstStyle/>
          <a:p>
            <a:pPr algn="ctr"/>
            <a:r>
              <a:rPr lang="en-IN" sz="3200" b="1" dirty="0">
                <a:solidFill>
                  <a:schemeClr val="bg1"/>
                </a:solidFill>
              </a:rPr>
              <a:t>NLP</a:t>
            </a:r>
          </a:p>
        </p:txBody>
      </p:sp>
    </p:spTree>
    <p:extLst>
      <p:ext uri="{BB962C8B-B14F-4D97-AF65-F5344CB8AC3E}">
        <p14:creationId xmlns:p14="http://schemas.microsoft.com/office/powerpoint/2010/main" val="1901786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D172D6F-AA33-41D3-A211-D5847C78C5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943" y="1105990"/>
            <a:ext cx="10546994" cy="4138019"/>
          </a:xfrm>
          <a:prstGeom prst="rect">
            <a:avLst/>
          </a:prstGeom>
        </p:spPr>
      </p:pic>
      <p:sp>
        <p:nvSpPr>
          <p:cNvPr id="3" name="TextBox 2">
            <a:extLst>
              <a:ext uri="{FF2B5EF4-FFF2-40B4-BE49-F238E27FC236}">
                <a16:creationId xmlns:a16="http://schemas.microsoft.com/office/drawing/2014/main" id="{61D36223-2663-4DED-A3EF-683C95B3DFC9}"/>
              </a:ext>
            </a:extLst>
          </p:cNvPr>
          <p:cNvSpPr txBox="1"/>
          <p:nvPr/>
        </p:nvSpPr>
        <p:spPr>
          <a:xfrm>
            <a:off x="4307840" y="751840"/>
            <a:ext cx="3576320" cy="584775"/>
          </a:xfrm>
          <a:prstGeom prst="rect">
            <a:avLst/>
          </a:prstGeom>
          <a:solidFill>
            <a:schemeClr val="accent1">
              <a:lumMod val="75000"/>
            </a:schemeClr>
          </a:solidFill>
          <a:ln>
            <a:solidFill>
              <a:schemeClr val="accent2">
                <a:lumMod val="40000"/>
                <a:lumOff val="60000"/>
              </a:schemeClr>
            </a:solidFill>
          </a:ln>
        </p:spPr>
        <p:txBody>
          <a:bodyPr wrap="square" rtlCol="0">
            <a:spAutoFit/>
          </a:bodyPr>
          <a:lstStyle/>
          <a:p>
            <a:pPr algn="ctr"/>
            <a:r>
              <a:rPr lang="en-IN" sz="3200" b="1" dirty="0">
                <a:solidFill>
                  <a:schemeClr val="bg1"/>
                </a:solidFill>
              </a:rPr>
              <a:t>History of NLP</a:t>
            </a:r>
          </a:p>
        </p:txBody>
      </p:sp>
    </p:spTree>
    <p:extLst>
      <p:ext uri="{BB962C8B-B14F-4D97-AF65-F5344CB8AC3E}">
        <p14:creationId xmlns:p14="http://schemas.microsoft.com/office/powerpoint/2010/main" val="967173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1F8FB5-368E-4C9E-BF7B-005547083668}"/>
              </a:ext>
            </a:extLst>
          </p:cNvPr>
          <p:cNvPicPr>
            <a:picLocks noChangeAspect="1"/>
          </p:cNvPicPr>
          <p:nvPr/>
        </p:nvPicPr>
        <p:blipFill rotWithShape="1">
          <a:blip r:embed="rId2">
            <a:extLst>
              <a:ext uri="{28A0092B-C50C-407E-A947-70E740481C1C}">
                <a14:useLocalDpi xmlns:a14="http://schemas.microsoft.com/office/drawing/2010/main" val="0"/>
              </a:ext>
            </a:extLst>
          </a:blip>
          <a:srcRect t="15451" b="5357"/>
          <a:stretch/>
        </p:blipFill>
        <p:spPr>
          <a:xfrm>
            <a:off x="468142" y="1117599"/>
            <a:ext cx="11255715" cy="4622801"/>
          </a:xfrm>
          <a:prstGeom prst="rect">
            <a:avLst/>
          </a:prstGeom>
        </p:spPr>
      </p:pic>
      <p:sp>
        <p:nvSpPr>
          <p:cNvPr id="6" name="TextBox 5">
            <a:extLst>
              <a:ext uri="{FF2B5EF4-FFF2-40B4-BE49-F238E27FC236}">
                <a16:creationId xmlns:a16="http://schemas.microsoft.com/office/drawing/2014/main" id="{91581E45-DD24-4369-B853-96496143246B}"/>
              </a:ext>
            </a:extLst>
          </p:cNvPr>
          <p:cNvSpPr txBox="1"/>
          <p:nvPr/>
        </p:nvSpPr>
        <p:spPr>
          <a:xfrm>
            <a:off x="4307840" y="751840"/>
            <a:ext cx="3576320" cy="584775"/>
          </a:xfrm>
          <a:prstGeom prst="rect">
            <a:avLst/>
          </a:prstGeom>
          <a:solidFill>
            <a:schemeClr val="accent1">
              <a:lumMod val="75000"/>
            </a:schemeClr>
          </a:solidFill>
          <a:ln>
            <a:solidFill>
              <a:schemeClr val="accent2">
                <a:lumMod val="40000"/>
                <a:lumOff val="60000"/>
              </a:schemeClr>
            </a:solidFill>
          </a:ln>
        </p:spPr>
        <p:txBody>
          <a:bodyPr wrap="square" rtlCol="0">
            <a:spAutoFit/>
          </a:bodyPr>
          <a:lstStyle/>
          <a:p>
            <a:pPr algn="ctr"/>
            <a:r>
              <a:rPr lang="en-IN" sz="3200" b="1" dirty="0">
                <a:solidFill>
                  <a:schemeClr val="bg1"/>
                </a:solidFill>
              </a:rPr>
              <a:t>Uses of NLP</a:t>
            </a:r>
          </a:p>
        </p:txBody>
      </p:sp>
    </p:spTree>
    <p:extLst>
      <p:ext uri="{BB962C8B-B14F-4D97-AF65-F5344CB8AC3E}">
        <p14:creationId xmlns:p14="http://schemas.microsoft.com/office/powerpoint/2010/main" val="77656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D037AF-8687-4385-9E83-17D74C033223}"/>
              </a:ext>
            </a:extLst>
          </p:cNvPr>
          <p:cNvSpPr txBox="1"/>
          <p:nvPr/>
        </p:nvSpPr>
        <p:spPr>
          <a:xfrm>
            <a:off x="4307840" y="751840"/>
            <a:ext cx="3576320" cy="584775"/>
          </a:xfrm>
          <a:prstGeom prst="rect">
            <a:avLst/>
          </a:prstGeom>
          <a:solidFill>
            <a:schemeClr val="accent1">
              <a:lumMod val="75000"/>
            </a:schemeClr>
          </a:solidFill>
          <a:ln>
            <a:solidFill>
              <a:schemeClr val="accent2">
                <a:lumMod val="40000"/>
                <a:lumOff val="60000"/>
              </a:schemeClr>
            </a:solidFill>
          </a:ln>
        </p:spPr>
        <p:txBody>
          <a:bodyPr wrap="square" rtlCol="0">
            <a:spAutoFit/>
          </a:bodyPr>
          <a:lstStyle/>
          <a:p>
            <a:pPr algn="ctr"/>
            <a:r>
              <a:rPr lang="en-IN" sz="3200" b="1" dirty="0">
                <a:solidFill>
                  <a:schemeClr val="bg1"/>
                </a:solidFill>
              </a:rPr>
              <a:t>Machine Learning</a:t>
            </a:r>
          </a:p>
        </p:txBody>
      </p:sp>
      <p:sp>
        <p:nvSpPr>
          <p:cNvPr id="3" name="Rectangle 2">
            <a:extLst>
              <a:ext uri="{FF2B5EF4-FFF2-40B4-BE49-F238E27FC236}">
                <a16:creationId xmlns:a16="http://schemas.microsoft.com/office/drawing/2014/main" id="{B153352F-10E8-40E2-9210-B7FBF3F9C926}"/>
              </a:ext>
            </a:extLst>
          </p:cNvPr>
          <p:cNvSpPr/>
          <p:nvPr/>
        </p:nvSpPr>
        <p:spPr>
          <a:xfrm>
            <a:off x="223520" y="1579156"/>
            <a:ext cx="6537502" cy="1200329"/>
          </a:xfrm>
          <a:prstGeom prst="rect">
            <a:avLst/>
          </a:prstGeom>
        </p:spPr>
        <p:txBody>
          <a:bodyPr wrap="square">
            <a:spAutoFit/>
          </a:bodyPr>
          <a:lstStyle/>
          <a:p>
            <a:r>
              <a:rPr lang="en-US" b="1" dirty="0">
                <a:solidFill>
                  <a:srgbClr val="333333"/>
                </a:solidFill>
                <a:latin typeface="q_serif"/>
              </a:rPr>
              <a:t>Machine Learning is a subset of artificial intelligence</a:t>
            </a:r>
            <a:r>
              <a:rPr lang="en-US" dirty="0">
                <a:solidFill>
                  <a:srgbClr val="333333"/>
                </a:solidFill>
                <a:latin typeface="q_serif"/>
              </a:rPr>
              <a:t>. It focuses mainly on the designing of systems, thereby allowing them to learn and make predictions based on some experience which is data in case of machines.</a:t>
            </a:r>
            <a:endParaRPr lang="en-IN" dirty="0"/>
          </a:p>
        </p:txBody>
      </p:sp>
      <p:sp>
        <p:nvSpPr>
          <p:cNvPr id="4" name="Rectangle 3">
            <a:extLst>
              <a:ext uri="{FF2B5EF4-FFF2-40B4-BE49-F238E27FC236}">
                <a16:creationId xmlns:a16="http://schemas.microsoft.com/office/drawing/2014/main" id="{BD6D7060-4020-4747-8CF9-C7E81247CFAA}"/>
              </a:ext>
            </a:extLst>
          </p:cNvPr>
          <p:cNvSpPr/>
          <p:nvPr/>
        </p:nvSpPr>
        <p:spPr>
          <a:xfrm>
            <a:off x="223520" y="3227476"/>
            <a:ext cx="6309360" cy="1477328"/>
          </a:xfrm>
          <a:prstGeom prst="rect">
            <a:avLst/>
          </a:prstGeom>
        </p:spPr>
        <p:txBody>
          <a:bodyPr wrap="square">
            <a:spAutoFit/>
          </a:bodyPr>
          <a:lstStyle/>
          <a:p>
            <a:r>
              <a:rPr lang="en-US" dirty="0">
                <a:solidFill>
                  <a:srgbClr val="333333"/>
                </a:solidFill>
                <a:latin typeface="q_serif"/>
              </a:rPr>
              <a:t>Machine Learning enables the computers to act and make data-driven decisions rather than being explicitly programmed in order to carry out a certain task. These programs or algorithms are designed to learn and improve over time when exposed to new data.</a:t>
            </a:r>
            <a:endParaRPr lang="en-IN" dirty="0"/>
          </a:p>
        </p:txBody>
      </p:sp>
      <p:pic>
        <p:nvPicPr>
          <p:cNvPr id="6" name="Picture 5">
            <a:extLst>
              <a:ext uri="{FF2B5EF4-FFF2-40B4-BE49-F238E27FC236}">
                <a16:creationId xmlns:a16="http://schemas.microsoft.com/office/drawing/2014/main" id="{5B43D548-4432-47B3-A4A8-E3B4B45B65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1022" y="1579156"/>
            <a:ext cx="5288738" cy="4069804"/>
          </a:xfrm>
          <a:prstGeom prst="rect">
            <a:avLst/>
          </a:prstGeom>
        </p:spPr>
      </p:pic>
    </p:spTree>
    <p:extLst>
      <p:ext uri="{BB962C8B-B14F-4D97-AF65-F5344CB8AC3E}">
        <p14:creationId xmlns:p14="http://schemas.microsoft.com/office/powerpoint/2010/main" val="3199675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E95E35-91E7-436D-B07D-2B3C388963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6560" y="1727200"/>
            <a:ext cx="5253008" cy="4348480"/>
          </a:xfrm>
          <a:prstGeom prst="rect">
            <a:avLst/>
          </a:prstGeom>
        </p:spPr>
      </p:pic>
      <p:sp>
        <p:nvSpPr>
          <p:cNvPr id="4" name="Rectangle 3">
            <a:extLst>
              <a:ext uri="{FF2B5EF4-FFF2-40B4-BE49-F238E27FC236}">
                <a16:creationId xmlns:a16="http://schemas.microsoft.com/office/drawing/2014/main" id="{DF3648C0-B652-483C-B035-17CB64D6EA86}"/>
              </a:ext>
            </a:extLst>
          </p:cNvPr>
          <p:cNvSpPr/>
          <p:nvPr/>
        </p:nvSpPr>
        <p:spPr>
          <a:xfrm>
            <a:off x="172432" y="1901597"/>
            <a:ext cx="6096000" cy="2246769"/>
          </a:xfrm>
          <a:prstGeom prst="rect">
            <a:avLst/>
          </a:prstGeom>
        </p:spPr>
        <p:txBody>
          <a:bodyPr>
            <a:spAutoFit/>
          </a:bodyPr>
          <a:lstStyle/>
          <a:p>
            <a:r>
              <a:rPr lang="en-US" sz="2000" dirty="0">
                <a:solidFill>
                  <a:srgbClr val="333333"/>
                </a:solidFill>
                <a:latin typeface="q_serif"/>
              </a:rPr>
              <a:t>Today machine learning is the core of many Futuristic technological advancements in our world.</a:t>
            </a:r>
          </a:p>
          <a:p>
            <a:r>
              <a:rPr lang="en-US" sz="2000" dirty="0">
                <a:solidFill>
                  <a:srgbClr val="333333"/>
                </a:solidFill>
                <a:latin typeface="q_serif"/>
              </a:rPr>
              <a:t>Look around you, you will find various examples or implementations of machine learning, such as </a:t>
            </a:r>
            <a:r>
              <a:rPr lang="en-US" sz="2000" b="1" dirty="0" err="1">
                <a:solidFill>
                  <a:schemeClr val="accent1">
                    <a:lumMod val="75000"/>
                  </a:schemeClr>
                </a:solidFill>
                <a:latin typeface="q_serif"/>
              </a:rPr>
              <a:t>Tesla’s,Google</a:t>
            </a:r>
            <a:r>
              <a:rPr lang="en-US" sz="2000" b="1" dirty="0">
                <a:solidFill>
                  <a:schemeClr val="accent1">
                    <a:lumMod val="75000"/>
                  </a:schemeClr>
                </a:solidFill>
                <a:latin typeface="q_serif"/>
              </a:rPr>
              <a:t> Voice Assistant, self-driving cars, Apple’s Siri, Sophia AI </a:t>
            </a:r>
            <a:r>
              <a:rPr lang="en-US" sz="2000" b="1" dirty="0" err="1">
                <a:solidFill>
                  <a:schemeClr val="accent1">
                    <a:lumMod val="75000"/>
                  </a:schemeClr>
                </a:solidFill>
                <a:latin typeface="q_serif"/>
              </a:rPr>
              <a:t>Robot,Recommendation</a:t>
            </a:r>
            <a:r>
              <a:rPr lang="en-US" sz="2000" b="1" dirty="0">
                <a:solidFill>
                  <a:schemeClr val="accent1">
                    <a:lumMod val="75000"/>
                  </a:schemeClr>
                </a:solidFill>
                <a:latin typeface="q_serif"/>
              </a:rPr>
              <a:t> Engine and many more.</a:t>
            </a:r>
            <a:endParaRPr lang="en-IN" sz="2000" b="1" dirty="0">
              <a:solidFill>
                <a:schemeClr val="accent1">
                  <a:lumMod val="75000"/>
                </a:schemeClr>
              </a:solidFill>
            </a:endParaRPr>
          </a:p>
        </p:txBody>
      </p:sp>
      <p:sp>
        <p:nvSpPr>
          <p:cNvPr id="5" name="TextBox 4">
            <a:extLst>
              <a:ext uri="{FF2B5EF4-FFF2-40B4-BE49-F238E27FC236}">
                <a16:creationId xmlns:a16="http://schemas.microsoft.com/office/drawing/2014/main" id="{03743C36-97EA-4ECB-B7BC-89531378C0E2}"/>
              </a:ext>
            </a:extLst>
          </p:cNvPr>
          <p:cNvSpPr txBox="1"/>
          <p:nvPr/>
        </p:nvSpPr>
        <p:spPr>
          <a:xfrm>
            <a:off x="4307840" y="751840"/>
            <a:ext cx="3576320" cy="584775"/>
          </a:xfrm>
          <a:prstGeom prst="rect">
            <a:avLst/>
          </a:prstGeom>
          <a:solidFill>
            <a:schemeClr val="accent1">
              <a:lumMod val="75000"/>
            </a:schemeClr>
          </a:solidFill>
          <a:ln>
            <a:solidFill>
              <a:schemeClr val="accent2">
                <a:lumMod val="40000"/>
                <a:lumOff val="60000"/>
              </a:schemeClr>
            </a:solidFill>
          </a:ln>
        </p:spPr>
        <p:txBody>
          <a:bodyPr wrap="square" rtlCol="0">
            <a:spAutoFit/>
          </a:bodyPr>
          <a:lstStyle/>
          <a:p>
            <a:pPr algn="ctr"/>
            <a:r>
              <a:rPr lang="en-IN" sz="3200" b="1" dirty="0">
                <a:solidFill>
                  <a:schemeClr val="bg1"/>
                </a:solidFill>
              </a:rPr>
              <a:t>Machine Learning</a:t>
            </a:r>
          </a:p>
        </p:txBody>
      </p:sp>
    </p:spTree>
    <p:extLst>
      <p:ext uri="{BB962C8B-B14F-4D97-AF65-F5344CB8AC3E}">
        <p14:creationId xmlns:p14="http://schemas.microsoft.com/office/powerpoint/2010/main" val="1960262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3BBA81-0856-4652-979E-BC12EC35ABCC}"/>
              </a:ext>
            </a:extLst>
          </p:cNvPr>
          <p:cNvSpPr/>
          <p:nvPr/>
        </p:nvSpPr>
        <p:spPr>
          <a:xfrm>
            <a:off x="111760" y="1905506"/>
            <a:ext cx="11602720" cy="2554545"/>
          </a:xfrm>
          <a:prstGeom prst="rect">
            <a:avLst/>
          </a:prstGeom>
        </p:spPr>
        <p:txBody>
          <a:bodyPr wrap="square">
            <a:spAutoFit/>
          </a:bodyPr>
          <a:lstStyle/>
          <a:p>
            <a:r>
              <a:rPr lang="en-US" sz="2000" b="1" dirty="0">
                <a:solidFill>
                  <a:srgbClr val="333333"/>
                </a:solidFill>
                <a:latin typeface="q_serif"/>
              </a:rPr>
              <a:t>How does Machine Learning Work?</a:t>
            </a:r>
          </a:p>
          <a:p>
            <a:endParaRPr lang="en-US" sz="2000" dirty="0">
              <a:solidFill>
                <a:srgbClr val="333333"/>
              </a:solidFill>
              <a:latin typeface="q_serif"/>
            </a:endParaRPr>
          </a:p>
          <a:p>
            <a:pPr marL="342900" indent="-342900">
              <a:buFont typeface="Wingdings" panose="05000000000000000000" pitchFamily="2" charset="2"/>
              <a:buChar char="Ø"/>
            </a:pPr>
            <a:r>
              <a:rPr lang="en-US" sz="2000" dirty="0">
                <a:solidFill>
                  <a:srgbClr val="333333"/>
                </a:solidFill>
                <a:latin typeface="q_serif"/>
              </a:rPr>
              <a:t>Machine Learning algorithm is trained using a training data set to create a model.</a:t>
            </a:r>
          </a:p>
          <a:p>
            <a:pPr marL="342900" indent="-342900">
              <a:buFont typeface="Wingdings" panose="05000000000000000000" pitchFamily="2" charset="2"/>
              <a:buChar char="Ø"/>
            </a:pPr>
            <a:r>
              <a:rPr lang="en-US" sz="2000" dirty="0">
                <a:solidFill>
                  <a:srgbClr val="333333"/>
                </a:solidFill>
                <a:latin typeface="q_serif"/>
              </a:rPr>
              <a:t>When new input data is introduced to the ML algorithm, it makes a prediction on the basis of the model.</a:t>
            </a:r>
          </a:p>
          <a:p>
            <a:pPr marL="342900" indent="-342900">
              <a:buFont typeface="Wingdings" panose="05000000000000000000" pitchFamily="2" charset="2"/>
              <a:buChar char="Ø"/>
            </a:pPr>
            <a:r>
              <a:rPr lang="en-US" sz="2000" dirty="0">
                <a:solidFill>
                  <a:srgbClr val="333333"/>
                </a:solidFill>
                <a:latin typeface="q_serif"/>
              </a:rPr>
              <a:t>The prediction is evaluated for accuracy and if the accuracy is acceptable, the ML algorithm is deployed. If the accuracy is not acceptable, the ML algorithm is trained again and again with an augmented training data set.</a:t>
            </a:r>
          </a:p>
          <a:p>
            <a:pPr marL="342900" indent="-342900">
              <a:buFont typeface="Wingdings" panose="05000000000000000000" pitchFamily="2" charset="2"/>
              <a:buChar char="Ø"/>
            </a:pPr>
            <a:r>
              <a:rPr lang="en-US" sz="2000" dirty="0">
                <a:solidFill>
                  <a:srgbClr val="333333"/>
                </a:solidFill>
                <a:latin typeface="q_serif"/>
              </a:rPr>
              <a:t>This is just a very high-level example as there are many factors and other steps involved.</a:t>
            </a:r>
            <a:endParaRPr lang="en-US" sz="2000" b="0" i="0" dirty="0">
              <a:solidFill>
                <a:srgbClr val="333333"/>
              </a:solidFill>
              <a:effectLst/>
              <a:latin typeface="q_serif"/>
            </a:endParaRPr>
          </a:p>
        </p:txBody>
      </p:sp>
      <p:sp>
        <p:nvSpPr>
          <p:cNvPr id="5" name="TextBox 4">
            <a:extLst>
              <a:ext uri="{FF2B5EF4-FFF2-40B4-BE49-F238E27FC236}">
                <a16:creationId xmlns:a16="http://schemas.microsoft.com/office/drawing/2014/main" id="{EECD7965-33D0-4DC8-8DD3-F57B4DF16990}"/>
              </a:ext>
            </a:extLst>
          </p:cNvPr>
          <p:cNvSpPr txBox="1"/>
          <p:nvPr/>
        </p:nvSpPr>
        <p:spPr>
          <a:xfrm>
            <a:off x="4307840" y="751840"/>
            <a:ext cx="3576320" cy="584775"/>
          </a:xfrm>
          <a:prstGeom prst="rect">
            <a:avLst/>
          </a:prstGeom>
          <a:solidFill>
            <a:schemeClr val="accent1">
              <a:lumMod val="75000"/>
            </a:schemeClr>
          </a:solidFill>
          <a:ln>
            <a:solidFill>
              <a:schemeClr val="accent2">
                <a:lumMod val="40000"/>
                <a:lumOff val="60000"/>
              </a:schemeClr>
            </a:solidFill>
          </a:ln>
        </p:spPr>
        <p:txBody>
          <a:bodyPr wrap="square" rtlCol="0">
            <a:spAutoFit/>
          </a:bodyPr>
          <a:lstStyle/>
          <a:p>
            <a:pPr algn="ctr"/>
            <a:r>
              <a:rPr lang="en-IN" sz="3200" b="1" dirty="0">
                <a:solidFill>
                  <a:schemeClr val="bg1"/>
                </a:solidFill>
              </a:rPr>
              <a:t>Machine Learning</a:t>
            </a:r>
          </a:p>
        </p:txBody>
      </p:sp>
    </p:spTree>
    <p:extLst>
      <p:ext uri="{BB962C8B-B14F-4D97-AF65-F5344CB8AC3E}">
        <p14:creationId xmlns:p14="http://schemas.microsoft.com/office/powerpoint/2010/main" val="884721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177A586-E841-4402-B0FE-6D934744C22E}"/>
              </a:ext>
            </a:extLst>
          </p:cNvPr>
          <p:cNvPicPr>
            <a:picLocks noChangeAspect="1"/>
          </p:cNvPicPr>
          <p:nvPr/>
        </p:nvPicPr>
        <p:blipFill rotWithShape="1">
          <a:blip r:embed="rId2">
            <a:extLst>
              <a:ext uri="{28A0092B-C50C-407E-A947-70E740481C1C}">
                <a14:useLocalDpi xmlns:a14="http://schemas.microsoft.com/office/drawing/2010/main" val="0"/>
              </a:ext>
            </a:extLst>
          </a:blip>
          <a:srcRect t="4471"/>
          <a:stretch/>
        </p:blipFill>
        <p:spPr>
          <a:xfrm>
            <a:off x="1270000" y="1330960"/>
            <a:ext cx="9408160" cy="4196080"/>
          </a:xfrm>
          <a:prstGeom prst="rect">
            <a:avLst/>
          </a:prstGeom>
        </p:spPr>
      </p:pic>
      <p:sp>
        <p:nvSpPr>
          <p:cNvPr id="3" name="TextBox 2">
            <a:extLst>
              <a:ext uri="{FF2B5EF4-FFF2-40B4-BE49-F238E27FC236}">
                <a16:creationId xmlns:a16="http://schemas.microsoft.com/office/drawing/2014/main" id="{EA4B83D8-864C-4D97-BBEC-6EC16814AC82}"/>
              </a:ext>
            </a:extLst>
          </p:cNvPr>
          <p:cNvSpPr txBox="1"/>
          <p:nvPr/>
        </p:nvSpPr>
        <p:spPr>
          <a:xfrm>
            <a:off x="4307840" y="751840"/>
            <a:ext cx="3576320" cy="584775"/>
          </a:xfrm>
          <a:prstGeom prst="rect">
            <a:avLst/>
          </a:prstGeom>
          <a:solidFill>
            <a:schemeClr val="accent1">
              <a:lumMod val="75000"/>
            </a:schemeClr>
          </a:solidFill>
          <a:ln>
            <a:solidFill>
              <a:schemeClr val="accent2">
                <a:lumMod val="40000"/>
                <a:lumOff val="60000"/>
              </a:schemeClr>
            </a:solidFill>
          </a:ln>
        </p:spPr>
        <p:txBody>
          <a:bodyPr wrap="square" rtlCol="0">
            <a:spAutoFit/>
          </a:bodyPr>
          <a:lstStyle/>
          <a:p>
            <a:pPr algn="ctr"/>
            <a:r>
              <a:rPr lang="en-IN" sz="3200" b="1" dirty="0">
                <a:solidFill>
                  <a:schemeClr val="bg1"/>
                </a:solidFill>
              </a:rPr>
              <a:t>Machine Learning</a:t>
            </a:r>
          </a:p>
        </p:txBody>
      </p:sp>
    </p:spTree>
    <p:extLst>
      <p:ext uri="{BB962C8B-B14F-4D97-AF65-F5344CB8AC3E}">
        <p14:creationId xmlns:p14="http://schemas.microsoft.com/office/powerpoint/2010/main" val="3136160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2954BBC-6FD3-4CC7-801C-F5A0EF706706}"/>
              </a:ext>
            </a:extLst>
          </p:cNvPr>
          <p:cNvSpPr/>
          <p:nvPr/>
        </p:nvSpPr>
        <p:spPr>
          <a:xfrm>
            <a:off x="81280" y="1609080"/>
            <a:ext cx="11602720" cy="3416320"/>
          </a:xfrm>
          <a:prstGeom prst="rect">
            <a:avLst/>
          </a:prstGeom>
        </p:spPr>
        <p:txBody>
          <a:bodyPr wrap="square">
            <a:spAutoFit/>
          </a:bodyPr>
          <a:lstStyle/>
          <a:p>
            <a:r>
              <a:rPr lang="en-US" b="1" dirty="0">
                <a:solidFill>
                  <a:srgbClr val="333333"/>
                </a:solidFill>
                <a:latin typeface="q_serif"/>
              </a:rPr>
              <a:t>Types of Machine Leaning</a:t>
            </a:r>
            <a:endParaRPr lang="en-US" dirty="0">
              <a:solidFill>
                <a:srgbClr val="333333"/>
              </a:solidFill>
              <a:latin typeface="q_serif"/>
            </a:endParaRPr>
          </a:p>
          <a:p>
            <a:r>
              <a:rPr lang="en-US" dirty="0">
                <a:solidFill>
                  <a:srgbClr val="333333"/>
                </a:solidFill>
                <a:latin typeface="q_serif"/>
              </a:rPr>
              <a:t>Machine learning is sub-categorized to three types:</a:t>
            </a:r>
          </a:p>
          <a:p>
            <a:pPr>
              <a:buFont typeface="Arial" panose="020B0604020202020204" pitchFamily="34" charset="0"/>
              <a:buChar char="•"/>
            </a:pPr>
            <a:r>
              <a:rPr lang="en-US" b="1" dirty="0">
                <a:solidFill>
                  <a:srgbClr val="333333"/>
                </a:solidFill>
                <a:latin typeface="q_serif"/>
              </a:rPr>
              <a:t>Supervised Learning – Train Me</a:t>
            </a:r>
          </a:p>
          <a:p>
            <a:endParaRPr lang="en-US" dirty="0">
              <a:solidFill>
                <a:srgbClr val="333333"/>
              </a:solidFill>
              <a:latin typeface="q_serif"/>
            </a:endParaRPr>
          </a:p>
          <a:p>
            <a:pPr>
              <a:buFont typeface="Arial" panose="020B0604020202020204" pitchFamily="34" charset="0"/>
              <a:buChar char="•"/>
            </a:pPr>
            <a:r>
              <a:rPr lang="en-US" b="1" dirty="0">
                <a:solidFill>
                  <a:srgbClr val="333333"/>
                </a:solidFill>
                <a:latin typeface="q_serif"/>
              </a:rPr>
              <a:t>Unsupervised Learning – I am self sufficient in learning</a:t>
            </a:r>
          </a:p>
          <a:p>
            <a:endParaRPr lang="en-US" dirty="0">
              <a:solidFill>
                <a:srgbClr val="333333"/>
              </a:solidFill>
              <a:latin typeface="q_serif"/>
            </a:endParaRPr>
          </a:p>
          <a:p>
            <a:pPr>
              <a:buFont typeface="Arial" panose="020B0604020202020204" pitchFamily="34" charset="0"/>
              <a:buChar char="•"/>
            </a:pPr>
            <a:r>
              <a:rPr lang="en-US" b="1" dirty="0">
                <a:solidFill>
                  <a:srgbClr val="333333"/>
                </a:solidFill>
                <a:latin typeface="q_serif"/>
              </a:rPr>
              <a:t>Reinforcement Learning – My life My rules! (Hit &amp; Trial)</a:t>
            </a:r>
          </a:p>
          <a:p>
            <a:endParaRPr lang="en-US" dirty="0">
              <a:solidFill>
                <a:srgbClr val="333333"/>
              </a:solidFill>
              <a:latin typeface="q_serif"/>
            </a:endParaRPr>
          </a:p>
          <a:p>
            <a:r>
              <a:rPr lang="en-US" b="1" dirty="0">
                <a:solidFill>
                  <a:srgbClr val="333333"/>
                </a:solidFill>
                <a:latin typeface="q_serif"/>
              </a:rPr>
              <a:t>What is Supervised Learning?</a:t>
            </a:r>
            <a:endParaRPr lang="en-US" dirty="0">
              <a:solidFill>
                <a:srgbClr val="333333"/>
              </a:solidFill>
              <a:latin typeface="q_serif"/>
            </a:endParaRPr>
          </a:p>
          <a:p>
            <a:r>
              <a:rPr lang="en-US" dirty="0">
                <a:solidFill>
                  <a:srgbClr val="333333"/>
                </a:solidFill>
                <a:latin typeface="q_serif"/>
              </a:rPr>
              <a:t>It is a process of an algorithm learning from the training dataset. You can think it as a </a:t>
            </a:r>
            <a:r>
              <a:rPr lang="en-US" b="1" dirty="0">
                <a:solidFill>
                  <a:srgbClr val="333333"/>
                </a:solidFill>
                <a:latin typeface="q_serif"/>
              </a:rPr>
              <a:t>teacher supervising the learning process</a:t>
            </a:r>
            <a:r>
              <a:rPr lang="en-US" dirty="0">
                <a:solidFill>
                  <a:srgbClr val="333333"/>
                </a:solidFill>
                <a:latin typeface="q_serif"/>
              </a:rPr>
              <a:t>. Where you know the correct answers but the algorithm iteratively keeps predicting the training data and is corrected by the teacher. This learning stops when the algorithm achieves an acceptable level of performance.</a:t>
            </a:r>
            <a:endParaRPr lang="en-US" b="0" i="0" dirty="0">
              <a:solidFill>
                <a:srgbClr val="333333"/>
              </a:solidFill>
              <a:effectLst/>
              <a:latin typeface="q_serif"/>
            </a:endParaRPr>
          </a:p>
        </p:txBody>
      </p:sp>
      <p:sp>
        <p:nvSpPr>
          <p:cNvPr id="4" name="TextBox 3">
            <a:extLst>
              <a:ext uri="{FF2B5EF4-FFF2-40B4-BE49-F238E27FC236}">
                <a16:creationId xmlns:a16="http://schemas.microsoft.com/office/drawing/2014/main" id="{4CB66C11-67FB-4ED5-82EA-A092539C6217}"/>
              </a:ext>
            </a:extLst>
          </p:cNvPr>
          <p:cNvSpPr txBox="1"/>
          <p:nvPr/>
        </p:nvSpPr>
        <p:spPr>
          <a:xfrm>
            <a:off x="4307840" y="751840"/>
            <a:ext cx="3576320" cy="584775"/>
          </a:xfrm>
          <a:prstGeom prst="rect">
            <a:avLst/>
          </a:prstGeom>
          <a:solidFill>
            <a:schemeClr val="accent1">
              <a:lumMod val="75000"/>
            </a:schemeClr>
          </a:solidFill>
          <a:ln>
            <a:solidFill>
              <a:schemeClr val="accent2">
                <a:lumMod val="40000"/>
                <a:lumOff val="60000"/>
              </a:schemeClr>
            </a:solidFill>
          </a:ln>
        </p:spPr>
        <p:txBody>
          <a:bodyPr wrap="square" rtlCol="0">
            <a:spAutoFit/>
          </a:bodyPr>
          <a:lstStyle/>
          <a:p>
            <a:pPr algn="ctr"/>
            <a:r>
              <a:rPr lang="en-IN" sz="3200" b="1" dirty="0">
                <a:solidFill>
                  <a:schemeClr val="bg1"/>
                </a:solidFill>
              </a:rPr>
              <a:t>Machine Learning</a:t>
            </a:r>
          </a:p>
        </p:txBody>
      </p:sp>
    </p:spTree>
    <p:extLst>
      <p:ext uri="{BB962C8B-B14F-4D97-AF65-F5344CB8AC3E}">
        <p14:creationId xmlns:p14="http://schemas.microsoft.com/office/powerpoint/2010/main" val="4129204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DB9FA5-908F-40BB-B873-B3163C7E56D8}"/>
              </a:ext>
            </a:extLst>
          </p:cNvPr>
          <p:cNvSpPr/>
          <p:nvPr/>
        </p:nvSpPr>
        <p:spPr>
          <a:xfrm>
            <a:off x="121920" y="1674674"/>
            <a:ext cx="11602720" cy="1754326"/>
          </a:xfrm>
          <a:prstGeom prst="rect">
            <a:avLst/>
          </a:prstGeom>
        </p:spPr>
        <p:txBody>
          <a:bodyPr wrap="square">
            <a:spAutoFit/>
          </a:bodyPr>
          <a:lstStyle/>
          <a:p>
            <a:r>
              <a:rPr lang="en-US" b="1" dirty="0">
                <a:solidFill>
                  <a:srgbClr val="333333"/>
                </a:solidFill>
                <a:latin typeface="q_serif"/>
              </a:rPr>
              <a:t>What is Unsupervised Learning?</a:t>
            </a:r>
            <a:endParaRPr lang="en-US" dirty="0">
              <a:solidFill>
                <a:srgbClr val="333333"/>
              </a:solidFill>
              <a:latin typeface="q_serif"/>
            </a:endParaRPr>
          </a:p>
          <a:p>
            <a:r>
              <a:rPr lang="en-US" dirty="0">
                <a:solidFill>
                  <a:srgbClr val="333333"/>
                </a:solidFill>
                <a:latin typeface="q_serif"/>
              </a:rPr>
              <a:t>In this process of learning, no one supervises the process, there are </a:t>
            </a:r>
            <a:r>
              <a:rPr lang="en-US" b="1" dirty="0">
                <a:solidFill>
                  <a:srgbClr val="333333"/>
                </a:solidFill>
                <a:latin typeface="q_serif"/>
              </a:rPr>
              <a:t>no correct answers and there is no teacher</a:t>
            </a:r>
            <a:r>
              <a:rPr lang="en-US" dirty="0">
                <a:solidFill>
                  <a:srgbClr val="333333"/>
                </a:solidFill>
                <a:latin typeface="q_serif"/>
              </a:rPr>
              <a:t>. Algorithms are left to their own to discover and present the interesting structure in the data.</a:t>
            </a:r>
          </a:p>
          <a:p>
            <a:r>
              <a:rPr lang="en-US" dirty="0">
                <a:solidFill>
                  <a:srgbClr val="333333"/>
                </a:solidFill>
                <a:latin typeface="q_serif"/>
              </a:rPr>
              <a:t>In the unsupervised learning, the data instances of a training dataset do not have an expected output associated with them. Instead, the algorithm detects patterns based on the original characteristics of the input data. An example of unsupervised learning is clustering. In this, similar data instances are grouped together in order to identify clusters of data.</a:t>
            </a:r>
            <a:endParaRPr lang="en-US" b="0" i="0" dirty="0">
              <a:solidFill>
                <a:srgbClr val="333333"/>
              </a:solidFill>
              <a:effectLst/>
              <a:latin typeface="q_serif"/>
            </a:endParaRPr>
          </a:p>
        </p:txBody>
      </p:sp>
      <p:sp>
        <p:nvSpPr>
          <p:cNvPr id="3" name="TextBox 2">
            <a:extLst>
              <a:ext uri="{FF2B5EF4-FFF2-40B4-BE49-F238E27FC236}">
                <a16:creationId xmlns:a16="http://schemas.microsoft.com/office/drawing/2014/main" id="{8C3874CB-4004-4BFB-8E1C-4479BE5C6814}"/>
              </a:ext>
            </a:extLst>
          </p:cNvPr>
          <p:cNvSpPr txBox="1"/>
          <p:nvPr/>
        </p:nvSpPr>
        <p:spPr>
          <a:xfrm>
            <a:off x="4307840" y="751840"/>
            <a:ext cx="3576320" cy="584775"/>
          </a:xfrm>
          <a:prstGeom prst="rect">
            <a:avLst/>
          </a:prstGeom>
          <a:solidFill>
            <a:schemeClr val="accent1">
              <a:lumMod val="75000"/>
            </a:schemeClr>
          </a:solidFill>
          <a:ln>
            <a:solidFill>
              <a:schemeClr val="accent2">
                <a:lumMod val="40000"/>
                <a:lumOff val="60000"/>
              </a:schemeClr>
            </a:solidFill>
          </a:ln>
        </p:spPr>
        <p:txBody>
          <a:bodyPr wrap="square" rtlCol="0">
            <a:spAutoFit/>
          </a:bodyPr>
          <a:lstStyle/>
          <a:p>
            <a:pPr algn="ctr"/>
            <a:r>
              <a:rPr lang="en-IN" sz="3200" b="1" dirty="0">
                <a:solidFill>
                  <a:schemeClr val="bg1"/>
                </a:solidFill>
              </a:rPr>
              <a:t>Machine Learning</a:t>
            </a:r>
          </a:p>
        </p:txBody>
      </p:sp>
      <p:sp>
        <p:nvSpPr>
          <p:cNvPr id="4" name="Rectangle 3">
            <a:extLst>
              <a:ext uri="{FF2B5EF4-FFF2-40B4-BE49-F238E27FC236}">
                <a16:creationId xmlns:a16="http://schemas.microsoft.com/office/drawing/2014/main" id="{ADE24FEF-F93E-4485-AF70-54ABD22CB563}"/>
              </a:ext>
            </a:extLst>
          </p:cNvPr>
          <p:cNvSpPr/>
          <p:nvPr/>
        </p:nvSpPr>
        <p:spPr>
          <a:xfrm>
            <a:off x="121920" y="4112736"/>
            <a:ext cx="11602720" cy="923330"/>
          </a:xfrm>
          <a:prstGeom prst="rect">
            <a:avLst/>
          </a:prstGeom>
        </p:spPr>
        <p:txBody>
          <a:bodyPr wrap="square">
            <a:spAutoFit/>
          </a:bodyPr>
          <a:lstStyle/>
          <a:p>
            <a:r>
              <a:rPr lang="en-US" b="1" dirty="0">
                <a:solidFill>
                  <a:srgbClr val="333333"/>
                </a:solidFill>
                <a:latin typeface="q_serif"/>
              </a:rPr>
              <a:t>What is Reinforcement Learning?</a:t>
            </a:r>
            <a:endParaRPr lang="en-US" dirty="0">
              <a:solidFill>
                <a:srgbClr val="333333"/>
              </a:solidFill>
              <a:latin typeface="q_serif"/>
            </a:endParaRPr>
          </a:p>
          <a:p>
            <a:r>
              <a:rPr lang="en-US" dirty="0">
                <a:solidFill>
                  <a:srgbClr val="333333"/>
                </a:solidFill>
                <a:latin typeface="q_serif"/>
              </a:rPr>
              <a:t>Reinforcement learning can be thought of as a hit and trial method. A Reward or Penalty point is given for each action. If the machine chooses a correct option it gains the reward point and vice-versa.</a:t>
            </a:r>
            <a:endParaRPr lang="en-US" b="0" i="0" dirty="0">
              <a:solidFill>
                <a:srgbClr val="333333"/>
              </a:solidFill>
              <a:effectLst/>
              <a:latin typeface="q_serif"/>
            </a:endParaRPr>
          </a:p>
        </p:txBody>
      </p:sp>
    </p:spTree>
    <p:extLst>
      <p:ext uri="{BB962C8B-B14F-4D97-AF65-F5344CB8AC3E}">
        <p14:creationId xmlns:p14="http://schemas.microsoft.com/office/powerpoint/2010/main" val="2296534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DD00FB-881D-4D22-819E-5C17E8C63D0E}"/>
              </a:ext>
            </a:extLst>
          </p:cNvPr>
          <p:cNvPicPr>
            <a:picLocks noChangeAspect="1"/>
          </p:cNvPicPr>
          <p:nvPr/>
        </p:nvPicPr>
        <p:blipFill rotWithShape="1">
          <a:blip r:embed="rId2">
            <a:extLst>
              <a:ext uri="{28A0092B-C50C-407E-A947-70E740481C1C}">
                <a14:useLocalDpi xmlns:a14="http://schemas.microsoft.com/office/drawing/2010/main" val="0"/>
              </a:ext>
            </a:extLst>
          </a:blip>
          <a:srcRect t="3376" b="3047"/>
          <a:stretch/>
        </p:blipFill>
        <p:spPr>
          <a:xfrm>
            <a:off x="2377441" y="721360"/>
            <a:ext cx="7985760" cy="5303520"/>
          </a:xfrm>
          <a:prstGeom prst="rect">
            <a:avLst/>
          </a:prstGeom>
        </p:spPr>
      </p:pic>
    </p:spTree>
    <p:extLst>
      <p:ext uri="{BB962C8B-B14F-4D97-AF65-F5344CB8AC3E}">
        <p14:creationId xmlns:p14="http://schemas.microsoft.com/office/powerpoint/2010/main" val="3757454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1EEE0D-C76B-41DC-BE53-655874118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4272" y="1432387"/>
            <a:ext cx="6355631" cy="3993226"/>
          </a:xfrm>
          <a:prstGeom prst="rect">
            <a:avLst/>
          </a:prstGeom>
        </p:spPr>
      </p:pic>
      <p:sp>
        <p:nvSpPr>
          <p:cNvPr id="4" name="TextBox 3">
            <a:extLst>
              <a:ext uri="{FF2B5EF4-FFF2-40B4-BE49-F238E27FC236}">
                <a16:creationId xmlns:a16="http://schemas.microsoft.com/office/drawing/2014/main" id="{F0298799-FEEC-4DA4-984C-7F36F2286E3E}"/>
              </a:ext>
            </a:extLst>
          </p:cNvPr>
          <p:cNvSpPr txBox="1"/>
          <p:nvPr/>
        </p:nvSpPr>
        <p:spPr>
          <a:xfrm>
            <a:off x="4307840" y="751840"/>
            <a:ext cx="3576320" cy="584775"/>
          </a:xfrm>
          <a:prstGeom prst="rect">
            <a:avLst/>
          </a:prstGeom>
          <a:solidFill>
            <a:schemeClr val="accent1">
              <a:lumMod val="75000"/>
            </a:schemeClr>
          </a:solidFill>
          <a:ln>
            <a:solidFill>
              <a:schemeClr val="accent2">
                <a:lumMod val="40000"/>
                <a:lumOff val="60000"/>
              </a:schemeClr>
            </a:solidFill>
          </a:ln>
        </p:spPr>
        <p:txBody>
          <a:bodyPr wrap="square" rtlCol="0">
            <a:spAutoFit/>
          </a:bodyPr>
          <a:lstStyle/>
          <a:p>
            <a:pPr algn="ctr"/>
            <a:r>
              <a:rPr lang="en-IN" sz="3200" b="1" dirty="0">
                <a:solidFill>
                  <a:schemeClr val="bg1"/>
                </a:solidFill>
              </a:rPr>
              <a:t>Machine Learning</a:t>
            </a:r>
          </a:p>
        </p:txBody>
      </p:sp>
    </p:spTree>
    <p:extLst>
      <p:ext uri="{BB962C8B-B14F-4D97-AF65-F5344CB8AC3E}">
        <p14:creationId xmlns:p14="http://schemas.microsoft.com/office/powerpoint/2010/main" val="26923111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392</Words>
  <Application>Microsoft Office PowerPoint</Application>
  <PresentationFormat>Widescreen</PresentationFormat>
  <Paragraphs>40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q_serif</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Gaurav jain</dc:creator>
  <cp:lastModifiedBy>Gaurav jain</cp:lastModifiedBy>
  <cp:revision>1</cp:revision>
  <dcterms:created xsi:type="dcterms:W3CDTF">2018-07-03T04:50:00Z</dcterms:created>
  <dcterms:modified xsi:type="dcterms:W3CDTF">2018-07-03T04:53:02Z</dcterms:modified>
</cp:coreProperties>
</file>