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306" r:id="rId4"/>
    <p:sldId id="294" r:id="rId5"/>
    <p:sldId id="293" r:id="rId6"/>
    <p:sldId id="292" r:id="rId7"/>
    <p:sldId id="291" r:id="rId8"/>
    <p:sldId id="297" r:id="rId9"/>
    <p:sldId id="295" r:id="rId10"/>
    <p:sldId id="296" r:id="rId11"/>
    <p:sldId id="298" r:id="rId12"/>
    <p:sldId id="305" r:id="rId13"/>
    <p:sldId id="304" r:id="rId14"/>
    <p:sldId id="302" r:id="rId15"/>
    <p:sldId id="303" r:id="rId16"/>
    <p:sldId id="301" r:id="rId17"/>
    <p:sldId id="300" r:id="rId18"/>
    <p:sldId id="299" r:id="rId19"/>
    <p:sldId id="307" r:id="rId20"/>
    <p:sldId id="309" r:id="rId21"/>
    <p:sldId id="310" r:id="rId22"/>
    <p:sldId id="311"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6609-CFA7-44F8-AF2B-39A106862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98C32D-D191-43FF-AF28-5B2DEDFEE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DBC07-5323-4A40-BECE-1E063FAE19E5}"/>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5" name="Footer Placeholder 4">
            <a:extLst>
              <a:ext uri="{FF2B5EF4-FFF2-40B4-BE49-F238E27FC236}">
                <a16:creationId xmlns:a16="http://schemas.microsoft.com/office/drawing/2014/main" id="{C8A20461-82C8-4873-B64F-D17A3E224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D24ED-E340-4354-8D4B-B9B09C814B6B}"/>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86332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5749-9249-483D-B359-874C65CAC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9C72F7-77A9-48A9-A7D0-C0B8346527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E5B1AF-DD1C-4C26-BCC3-D00927813788}"/>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5" name="Footer Placeholder 4">
            <a:extLst>
              <a:ext uri="{FF2B5EF4-FFF2-40B4-BE49-F238E27FC236}">
                <a16:creationId xmlns:a16="http://schemas.microsoft.com/office/drawing/2014/main" id="{3F42A469-DC1D-4D9D-A965-01D8C192D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D6383-0618-44E4-953F-07A239D1098B}"/>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327509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047A1-51FD-4B90-99B5-3D866FF739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23395-5530-4E72-983A-51A1065B72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6A971-F972-45C6-A5A1-F477F388006B}"/>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5" name="Footer Placeholder 4">
            <a:extLst>
              <a:ext uri="{FF2B5EF4-FFF2-40B4-BE49-F238E27FC236}">
                <a16:creationId xmlns:a16="http://schemas.microsoft.com/office/drawing/2014/main" id="{B248F7FF-290A-4E4F-A4F8-45DD73F67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5468C-694A-4665-B698-8005F93892D4}"/>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364406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89ED-BAA5-43E0-B636-52CA26F418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16ADA2-B4BE-40B3-B081-58BD203F08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B41B4-5D58-4934-B059-AD8FE5372BB4}"/>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5" name="Footer Placeholder 4">
            <a:extLst>
              <a:ext uri="{FF2B5EF4-FFF2-40B4-BE49-F238E27FC236}">
                <a16:creationId xmlns:a16="http://schemas.microsoft.com/office/drawing/2014/main" id="{54BB4108-F97C-4D1C-9740-122071D01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E8E75-9B31-4009-A36E-69CDBB13DB4C}"/>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248409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5CFF-C77C-4039-996B-0E0BB9557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F9BAB6-F72E-4C46-A44D-263322800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FD2550-D97A-4E4D-AE53-985AAC475C47}"/>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5" name="Footer Placeholder 4">
            <a:extLst>
              <a:ext uri="{FF2B5EF4-FFF2-40B4-BE49-F238E27FC236}">
                <a16:creationId xmlns:a16="http://schemas.microsoft.com/office/drawing/2014/main" id="{8366BA8A-5E08-4D73-9269-E89D8EC9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8E831-3D22-4790-9B32-AC48C24A788E}"/>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364934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178F-F81E-4AFB-81BC-DBC502250C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06C54-3926-499A-81F7-FA5A20EF2A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BFCDEF-7A6C-40A9-85BC-AD67C1ED21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E127AF-2E14-490E-9708-0D9B6349BA9F}"/>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6" name="Footer Placeholder 5">
            <a:extLst>
              <a:ext uri="{FF2B5EF4-FFF2-40B4-BE49-F238E27FC236}">
                <a16:creationId xmlns:a16="http://schemas.microsoft.com/office/drawing/2014/main" id="{A41890D7-D0E8-4BC2-84C8-3239368A1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45251-B4A1-409A-A842-506D67C4FA93}"/>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255003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20CB-5EFC-4F73-8A5E-1859B7A665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856410-90FB-49BD-914E-54E832612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9D70D1-170E-42CB-BB4B-4F5A01F588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54D65E-75BD-4EC5-9E73-FB91421CA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E7E96D-B430-4A93-A40A-94031ACCA2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0A39A0-D862-4DCE-B149-F978184E016B}"/>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8" name="Footer Placeholder 7">
            <a:extLst>
              <a:ext uri="{FF2B5EF4-FFF2-40B4-BE49-F238E27FC236}">
                <a16:creationId xmlns:a16="http://schemas.microsoft.com/office/drawing/2014/main" id="{BA5C9568-F62C-4328-92C1-718B102ECA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052E8-F716-43E0-AB64-11FCF502099F}"/>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253112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DCC2-DA31-44C6-B627-62943C0538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A32BEA-E42F-410B-9CFE-49D72EFE7BE4}"/>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4" name="Footer Placeholder 3">
            <a:extLst>
              <a:ext uri="{FF2B5EF4-FFF2-40B4-BE49-F238E27FC236}">
                <a16:creationId xmlns:a16="http://schemas.microsoft.com/office/drawing/2014/main" id="{40FAB0DA-18AD-4F81-A8F7-DDAAB7CB16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95FD03-4EFE-4FF1-A07E-2121C42F2D7D}"/>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359051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0BB39-B560-4FF7-9A9E-E9429104086C}"/>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3" name="Footer Placeholder 2">
            <a:extLst>
              <a:ext uri="{FF2B5EF4-FFF2-40B4-BE49-F238E27FC236}">
                <a16:creationId xmlns:a16="http://schemas.microsoft.com/office/drawing/2014/main" id="{00DFC003-52B8-4B10-8FA3-A241F15942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C4EFB9-ADE1-44B7-BB99-530D010515D9}"/>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159289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A6FF-69D4-402E-BD50-8EE41957E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16E159-9B49-4D35-ACBA-39B98498D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CCAD9F-B7AE-475D-9D9E-4B877026C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D64BBA-2499-4C5C-AEA5-07B35861656A}"/>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6" name="Footer Placeholder 5">
            <a:extLst>
              <a:ext uri="{FF2B5EF4-FFF2-40B4-BE49-F238E27FC236}">
                <a16:creationId xmlns:a16="http://schemas.microsoft.com/office/drawing/2014/main" id="{14DBE3F8-A095-4032-9D74-70CAC2D2A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DB74E-6CC3-46E5-9C60-3CDF0696FDEE}"/>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76166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974E-C203-4CD8-95F6-8A3B8FBE0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C794CA-D0F7-48A1-802D-B8920AB1C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318083-2CDB-4180-A5E5-B530D8671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0FCE39-2DCF-4905-8E4C-002640053944}"/>
              </a:ext>
            </a:extLst>
          </p:cNvPr>
          <p:cNvSpPr>
            <a:spLocks noGrp="1"/>
          </p:cNvSpPr>
          <p:nvPr>
            <p:ph type="dt" sz="half" idx="10"/>
          </p:nvPr>
        </p:nvSpPr>
        <p:spPr/>
        <p:txBody>
          <a:bodyPr/>
          <a:lstStyle/>
          <a:p>
            <a:fld id="{BE7E2DB4-5C64-49BB-A2DD-70B3006FCAE9}" type="datetimeFigureOut">
              <a:rPr lang="en-IN" smtClean="0"/>
              <a:t>05-07-2018</a:t>
            </a:fld>
            <a:endParaRPr lang="en-IN"/>
          </a:p>
        </p:txBody>
      </p:sp>
      <p:sp>
        <p:nvSpPr>
          <p:cNvPr id="6" name="Footer Placeholder 5">
            <a:extLst>
              <a:ext uri="{FF2B5EF4-FFF2-40B4-BE49-F238E27FC236}">
                <a16:creationId xmlns:a16="http://schemas.microsoft.com/office/drawing/2014/main" id="{36E2AA18-2014-43BF-8C65-1C8AAA7E8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1E55D-303A-4928-AEED-5FD262301C37}"/>
              </a:ext>
            </a:extLst>
          </p:cNvPr>
          <p:cNvSpPr>
            <a:spLocks noGrp="1"/>
          </p:cNvSpPr>
          <p:nvPr>
            <p:ph type="sldNum" sz="quarter" idx="12"/>
          </p:nvPr>
        </p:nvSpPr>
        <p:spPr/>
        <p:txBody>
          <a:bodyPr/>
          <a:lstStyle/>
          <a:p>
            <a:fld id="{5731AD78-380D-4EEE-AEFC-A17870FBF904}" type="slidenum">
              <a:rPr lang="en-IN" smtClean="0"/>
              <a:t>‹#›</a:t>
            </a:fld>
            <a:endParaRPr lang="en-IN"/>
          </a:p>
        </p:txBody>
      </p:sp>
    </p:spTree>
    <p:extLst>
      <p:ext uri="{BB962C8B-B14F-4D97-AF65-F5344CB8AC3E}">
        <p14:creationId xmlns:p14="http://schemas.microsoft.com/office/powerpoint/2010/main" val="419074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F63411-12F8-47A8-89C0-818B636FA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020B8-E793-46C7-B1D4-D8EEDB3E0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B185D-CDEB-4D20-BBC9-2103F5834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E2DB4-5C64-49BB-A2DD-70B3006FCAE9}" type="datetimeFigureOut">
              <a:rPr lang="en-IN" smtClean="0"/>
              <a:t>05-07-2018</a:t>
            </a:fld>
            <a:endParaRPr lang="en-IN"/>
          </a:p>
        </p:txBody>
      </p:sp>
      <p:sp>
        <p:nvSpPr>
          <p:cNvPr id="5" name="Footer Placeholder 4">
            <a:extLst>
              <a:ext uri="{FF2B5EF4-FFF2-40B4-BE49-F238E27FC236}">
                <a16:creationId xmlns:a16="http://schemas.microsoft.com/office/drawing/2014/main" id="{F9BF69CC-86E2-435C-AD65-178A49D11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732EDD-D09A-4467-B1E6-9D9383E61F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1AD78-380D-4EEE-AEFC-A17870FBF904}" type="slidenum">
              <a:rPr lang="en-IN" smtClean="0"/>
              <a:t>‹#›</a:t>
            </a:fld>
            <a:endParaRPr lang="en-IN"/>
          </a:p>
        </p:txBody>
      </p:sp>
    </p:spTree>
    <p:extLst>
      <p:ext uri="{BB962C8B-B14F-4D97-AF65-F5344CB8AC3E}">
        <p14:creationId xmlns:p14="http://schemas.microsoft.com/office/powerpoint/2010/main" val="232400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32E1-D2C6-4B58-9F57-B81DD62DE7F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7E27EF5-A4CE-4A3C-8667-5B58FD79CBF0}"/>
              </a:ext>
            </a:extLst>
          </p:cNvPr>
          <p:cNvSpPr>
            <a:spLocks noGrp="1"/>
          </p:cNvSpPr>
          <p:nvPr>
            <p:ph type="subTitle" idx="1"/>
          </p:nvPr>
        </p:nvSpPr>
        <p:spPr/>
        <p:txBody>
          <a:bodyPr/>
          <a:lstStyle/>
          <a:p>
            <a:endParaRPr lang="en-IN"/>
          </a:p>
        </p:txBody>
      </p:sp>
      <p:sp>
        <p:nvSpPr>
          <p:cNvPr id="4" name="Rectangle 10">
            <a:extLst>
              <a:ext uri="{FF2B5EF4-FFF2-40B4-BE49-F238E27FC236}">
                <a16:creationId xmlns:a16="http://schemas.microsoft.com/office/drawing/2014/main" id="{780C0307-1AEB-4881-A307-7DCCA3EE7DC6}"/>
              </a:ext>
            </a:extLst>
          </p:cNvPr>
          <p:cNvSpPr>
            <a:spLocks noChangeArrowheads="1"/>
          </p:cNvSpPr>
          <p:nvPr/>
        </p:nvSpPr>
        <p:spPr bwMode="auto">
          <a:xfrm>
            <a:off x="453293" y="4882661"/>
            <a:ext cx="1676400" cy="1219200"/>
          </a:xfrm>
          <a:prstGeom prst="rect">
            <a:avLst/>
          </a:prstGeom>
          <a:noFill/>
          <a:ln w="9525">
            <a:noFill/>
            <a:miter lim="800000"/>
            <a:headEnd/>
            <a:tailEnd/>
          </a:ln>
        </p:spPr>
        <p:txBody>
          <a:bodyPr/>
          <a:lstStyle/>
          <a:p>
            <a:pPr algn="ctr" fontAlgn="base">
              <a:spcBef>
                <a:spcPct val="20000"/>
              </a:spcBef>
              <a:spcAft>
                <a:spcPct val="0"/>
              </a:spcAft>
              <a:buClr>
                <a:srgbClr val="000000"/>
              </a:buClr>
              <a:buSzPct val="70000"/>
            </a:pPr>
            <a:r>
              <a:rPr lang="en-US" sz="1600"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sz="1600" dirty="0">
              <a:solidFill>
                <a:srgbClr val="000000"/>
              </a:solidFill>
              <a:latin typeface="Arial" charset="0"/>
              <a:cs typeface="Arial"/>
            </a:endParaRPr>
          </a:p>
          <a:p>
            <a:pPr algn="ctr" fontAlgn="base">
              <a:spcBef>
                <a:spcPct val="20000"/>
              </a:spcBef>
              <a:spcAft>
                <a:spcPct val="0"/>
              </a:spcAft>
              <a:buClr>
                <a:srgbClr val="000000"/>
              </a:buClr>
              <a:buSzPct val="70000"/>
            </a:pPr>
            <a:r>
              <a:rPr lang="en-US" sz="1600" dirty="0">
                <a:solidFill>
                  <a:srgbClr val="000000"/>
                </a:solidFill>
                <a:latin typeface="Arial" charset="0"/>
                <a:cs typeface="Arial"/>
              </a:rPr>
              <a:t>Bangalore</a:t>
            </a:r>
          </a:p>
        </p:txBody>
      </p:sp>
      <p:sp>
        <p:nvSpPr>
          <p:cNvPr id="5" name="Rectangle 12">
            <a:extLst>
              <a:ext uri="{FF2B5EF4-FFF2-40B4-BE49-F238E27FC236}">
                <a16:creationId xmlns:a16="http://schemas.microsoft.com/office/drawing/2014/main" id="{153C24C1-42D6-4E16-A2F6-3ECA7E2C212C}"/>
              </a:ext>
            </a:extLst>
          </p:cNvPr>
          <p:cNvSpPr>
            <a:spLocks noChangeArrowheads="1"/>
          </p:cNvSpPr>
          <p:nvPr/>
        </p:nvSpPr>
        <p:spPr bwMode="auto">
          <a:xfrm>
            <a:off x="2590800" y="3505200"/>
            <a:ext cx="6248400" cy="609600"/>
          </a:xfrm>
          <a:prstGeom prst="rect">
            <a:avLst/>
          </a:prstGeom>
          <a:noFill/>
          <a:ln w="9525">
            <a:noFill/>
            <a:miter lim="800000"/>
            <a:headEnd/>
            <a:tailEnd/>
          </a:ln>
        </p:spPr>
        <p:txBody>
          <a:bodyPr/>
          <a:lstStyle/>
          <a:p>
            <a:pPr fontAlgn="base">
              <a:spcBef>
                <a:spcPct val="20000"/>
              </a:spcBef>
              <a:spcAft>
                <a:spcPct val="0"/>
              </a:spcAft>
              <a:buClr>
                <a:srgbClr val="000000"/>
              </a:buClr>
              <a:buSzPct val="70000"/>
            </a:pPr>
            <a:endParaRPr lang="en-US" sz="2000" dirty="0">
              <a:solidFill>
                <a:srgbClr val="000000"/>
              </a:solidFill>
              <a:latin typeface="Arial" charset="0"/>
              <a:cs typeface="Arial"/>
            </a:endParaRPr>
          </a:p>
        </p:txBody>
      </p:sp>
      <p:pic>
        <p:nvPicPr>
          <p:cNvPr id="6" name="Picture 5">
            <a:extLst>
              <a:ext uri="{FF2B5EF4-FFF2-40B4-BE49-F238E27FC236}">
                <a16:creationId xmlns:a16="http://schemas.microsoft.com/office/drawing/2014/main" id="{26405493-3D5F-414B-A0B1-9B3D94F94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329" y="715956"/>
            <a:ext cx="9937341" cy="3741744"/>
          </a:xfrm>
          <a:prstGeom prst="rect">
            <a:avLst/>
          </a:prstGeom>
        </p:spPr>
      </p:pic>
      <p:sp>
        <p:nvSpPr>
          <p:cNvPr id="7" name="Rectangle 6">
            <a:extLst>
              <a:ext uri="{FF2B5EF4-FFF2-40B4-BE49-F238E27FC236}">
                <a16:creationId xmlns:a16="http://schemas.microsoft.com/office/drawing/2014/main" id="{95406117-D1D6-49B2-AE11-3A1DBBF88203}"/>
              </a:ext>
            </a:extLst>
          </p:cNvPr>
          <p:cNvSpPr/>
          <p:nvPr/>
        </p:nvSpPr>
        <p:spPr>
          <a:xfrm>
            <a:off x="746329" y="4457700"/>
            <a:ext cx="1961701"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rgbClr val="000000"/>
              </a:buClr>
              <a:buSzPct val="70000"/>
            </a:pPr>
            <a:r>
              <a:rPr lang="en-US"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dirty="0">
              <a:solidFill>
                <a:srgbClr val="000000"/>
              </a:solidFill>
              <a:latin typeface="Arial" charset="0"/>
              <a:cs typeface="Arial"/>
            </a:endParaRPr>
          </a:p>
          <a:p>
            <a:pPr algn="ctr" fontAlgn="base">
              <a:spcBef>
                <a:spcPct val="20000"/>
              </a:spcBef>
              <a:spcAft>
                <a:spcPct val="0"/>
              </a:spcAft>
              <a:buClr>
                <a:srgbClr val="000000"/>
              </a:buClr>
              <a:buSzPct val="70000"/>
            </a:pPr>
            <a:r>
              <a:rPr lang="en-US" dirty="0">
                <a:solidFill>
                  <a:srgbClr val="000000"/>
                </a:solidFill>
                <a:latin typeface="Arial" charset="0"/>
                <a:cs typeface="Arial"/>
              </a:rPr>
              <a:t>Bangalore</a:t>
            </a:r>
          </a:p>
        </p:txBody>
      </p:sp>
      <p:sp>
        <p:nvSpPr>
          <p:cNvPr id="8" name="Rectangle 7">
            <a:extLst>
              <a:ext uri="{FF2B5EF4-FFF2-40B4-BE49-F238E27FC236}">
                <a16:creationId xmlns:a16="http://schemas.microsoft.com/office/drawing/2014/main" id="{E5BAFDF8-B140-4FE9-8876-4ED551305583}"/>
              </a:ext>
            </a:extLst>
          </p:cNvPr>
          <p:cNvSpPr/>
          <p:nvPr/>
        </p:nvSpPr>
        <p:spPr>
          <a:xfrm>
            <a:off x="2726084" y="4457700"/>
            <a:ext cx="8252109" cy="1409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5">
            <a:extLst>
              <a:ext uri="{FF2B5EF4-FFF2-40B4-BE49-F238E27FC236}">
                <a16:creationId xmlns:a16="http://schemas.microsoft.com/office/drawing/2014/main" id="{AB22632E-4EBE-4F96-8EB6-490A5FF21DDB}"/>
              </a:ext>
            </a:extLst>
          </p:cNvPr>
          <p:cNvSpPr txBox="1">
            <a:spLocks/>
          </p:cNvSpPr>
          <p:nvPr/>
        </p:nvSpPr>
        <p:spPr>
          <a:xfrm>
            <a:off x="3314700" y="4425461"/>
            <a:ext cx="6705600" cy="1066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i="1" dirty="0" err="1">
                <a:solidFill>
                  <a:schemeClr val="accent2">
                    <a:lumMod val="75000"/>
                  </a:schemeClr>
                </a:solidFill>
              </a:rPr>
              <a:t>KNN,Bagging,Boosting</a:t>
            </a:r>
            <a:r>
              <a:rPr lang="en-US" sz="2400" b="1" i="1" dirty="0">
                <a:solidFill>
                  <a:schemeClr val="accent2">
                    <a:lumMod val="75000"/>
                  </a:schemeClr>
                </a:solidFill>
              </a:rPr>
              <a:t> </a:t>
            </a:r>
          </a:p>
          <a:p>
            <a:r>
              <a:rPr lang="en-US" sz="2400" b="1" i="1" dirty="0">
                <a:solidFill>
                  <a:schemeClr val="accent2">
                    <a:lumMod val="75000"/>
                  </a:schemeClr>
                </a:solidFill>
              </a:rPr>
              <a:t>In R</a:t>
            </a:r>
          </a:p>
        </p:txBody>
      </p:sp>
    </p:spTree>
    <p:extLst>
      <p:ext uri="{BB962C8B-B14F-4D97-AF65-F5344CB8AC3E}">
        <p14:creationId xmlns:p14="http://schemas.microsoft.com/office/powerpoint/2010/main" val="359586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F185A-EEEF-4D78-8044-403C881278FF}"/>
              </a:ext>
            </a:extLst>
          </p:cNvPr>
          <p:cNvSpPr txBox="1"/>
          <p:nvPr/>
        </p:nvSpPr>
        <p:spPr>
          <a:xfrm>
            <a:off x="4453190" y="168337"/>
            <a:ext cx="439363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Time Series Forecasting</a:t>
            </a:r>
          </a:p>
        </p:txBody>
      </p:sp>
      <p:sp>
        <p:nvSpPr>
          <p:cNvPr id="2" name="TextBox 1">
            <a:extLst>
              <a:ext uri="{FF2B5EF4-FFF2-40B4-BE49-F238E27FC236}">
                <a16:creationId xmlns:a16="http://schemas.microsoft.com/office/drawing/2014/main" id="{A6C1FB0A-5282-4D8D-9C70-98AD29CAEF30}"/>
              </a:ext>
            </a:extLst>
          </p:cNvPr>
          <p:cNvSpPr txBox="1"/>
          <p:nvPr/>
        </p:nvSpPr>
        <p:spPr>
          <a:xfrm>
            <a:off x="428264" y="1053296"/>
            <a:ext cx="5542286" cy="461665"/>
          </a:xfrm>
          <a:prstGeom prst="rect">
            <a:avLst/>
          </a:prstGeom>
          <a:solidFill>
            <a:schemeClr val="accent2">
              <a:lumMod val="40000"/>
              <a:lumOff val="60000"/>
            </a:schemeClr>
          </a:solidFill>
        </p:spPr>
        <p:txBody>
          <a:bodyPr wrap="none" rtlCol="0">
            <a:spAutoFit/>
          </a:bodyPr>
          <a:lstStyle/>
          <a:p>
            <a:r>
              <a:rPr lang="en-IN" sz="2400" b="1" dirty="0">
                <a:solidFill>
                  <a:schemeClr val="accent1">
                    <a:lumMod val="50000"/>
                  </a:schemeClr>
                </a:solidFill>
              </a:rPr>
              <a:t>Graphs Used to Visualise Time Series Data</a:t>
            </a:r>
          </a:p>
        </p:txBody>
      </p:sp>
      <p:sp>
        <p:nvSpPr>
          <p:cNvPr id="5" name="TextBox 4">
            <a:extLst>
              <a:ext uri="{FF2B5EF4-FFF2-40B4-BE49-F238E27FC236}">
                <a16:creationId xmlns:a16="http://schemas.microsoft.com/office/drawing/2014/main" id="{8CF1FF1F-488E-4D90-80C1-CF252C8E0DEF}"/>
              </a:ext>
            </a:extLst>
          </p:cNvPr>
          <p:cNvSpPr txBox="1"/>
          <p:nvPr/>
        </p:nvSpPr>
        <p:spPr>
          <a:xfrm>
            <a:off x="428264" y="1875099"/>
            <a:ext cx="1644681" cy="461665"/>
          </a:xfrm>
          <a:prstGeom prst="rect">
            <a:avLst/>
          </a:prstGeom>
          <a:noFill/>
        </p:spPr>
        <p:txBody>
          <a:bodyPr wrap="none" rtlCol="0">
            <a:spAutoFit/>
          </a:bodyPr>
          <a:lstStyle/>
          <a:p>
            <a:r>
              <a:rPr lang="en-IN" sz="2400" b="1" dirty="0">
                <a:solidFill>
                  <a:schemeClr val="accent2"/>
                </a:solidFill>
              </a:rPr>
              <a:t>Line Graph:</a:t>
            </a:r>
          </a:p>
        </p:txBody>
      </p:sp>
      <p:pic>
        <p:nvPicPr>
          <p:cNvPr id="6" name="Picture 5">
            <a:extLst>
              <a:ext uri="{FF2B5EF4-FFF2-40B4-BE49-F238E27FC236}">
                <a16:creationId xmlns:a16="http://schemas.microsoft.com/office/drawing/2014/main" id="{72C0E5D7-D053-4DA5-A3EE-D720FC2703DC}"/>
              </a:ext>
            </a:extLst>
          </p:cNvPr>
          <p:cNvPicPr>
            <a:picLocks noChangeAspect="1"/>
          </p:cNvPicPr>
          <p:nvPr/>
        </p:nvPicPr>
        <p:blipFill>
          <a:blip r:embed="rId2"/>
          <a:stretch>
            <a:fillRect/>
          </a:stretch>
        </p:blipFill>
        <p:spPr>
          <a:xfrm>
            <a:off x="4155733" y="1655180"/>
            <a:ext cx="7839075" cy="4056448"/>
          </a:xfrm>
          <a:prstGeom prst="rect">
            <a:avLst/>
          </a:prstGeom>
        </p:spPr>
      </p:pic>
      <p:sp>
        <p:nvSpPr>
          <p:cNvPr id="7" name="Rectangle 6">
            <a:extLst>
              <a:ext uri="{FF2B5EF4-FFF2-40B4-BE49-F238E27FC236}">
                <a16:creationId xmlns:a16="http://schemas.microsoft.com/office/drawing/2014/main" id="{27D64E96-3296-4DD2-A3AD-657773DCA3AE}"/>
              </a:ext>
            </a:extLst>
          </p:cNvPr>
          <p:cNvSpPr/>
          <p:nvPr/>
        </p:nvSpPr>
        <p:spPr>
          <a:xfrm>
            <a:off x="428264" y="2604569"/>
            <a:ext cx="3148313" cy="2308324"/>
          </a:xfrm>
          <a:prstGeom prst="rect">
            <a:avLst/>
          </a:prstGeom>
        </p:spPr>
        <p:txBody>
          <a:bodyPr wrap="square">
            <a:spAutoFit/>
          </a:bodyPr>
          <a:lstStyle/>
          <a:p>
            <a:r>
              <a:rPr lang="en-US" b="0" i="0" dirty="0">
                <a:solidFill>
                  <a:srgbClr val="555555"/>
                </a:solidFill>
                <a:effectLst/>
                <a:latin typeface="Lato"/>
              </a:rPr>
              <a:t>A line graph is the simplest and most preferred way to represent time series data. It is intuitive, easy to create, and helps the viewer get a quick sense of how something has changed over time.</a:t>
            </a:r>
            <a:endParaRPr lang="en-IN" dirty="0"/>
          </a:p>
        </p:txBody>
      </p:sp>
    </p:spTree>
    <p:extLst>
      <p:ext uri="{BB962C8B-B14F-4D97-AF65-F5344CB8AC3E}">
        <p14:creationId xmlns:p14="http://schemas.microsoft.com/office/powerpoint/2010/main" val="204780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2FF0EA-5F86-495A-ABA3-798FD2D486A5}"/>
              </a:ext>
            </a:extLst>
          </p:cNvPr>
          <p:cNvSpPr txBox="1"/>
          <p:nvPr/>
        </p:nvSpPr>
        <p:spPr>
          <a:xfrm>
            <a:off x="3201403" y="87314"/>
            <a:ext cx="614922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Steps For Time Series Forecasting</a:t>
            </a:r>
          </a:p>
        </p:txBody>
      </p:sp>
      <p:sp>
        <p:nvSpPr>
          <p:cNvPr id="3" name="Rectangle 2">
            <a:extLst>
              <a:ext uri="{FF2B5EF4-FFF2-40B4-BE49-F238E27FC236}">
                <a16:creationId xmlns:a16="http://schemas.microsoft.com/office/drawing/2014/main" id="{9DEBD7FA-5901-4DBC-8001-6364E6A8A31C}"/>
              </a:ext>
            </a:extLst>
          </p:cNvPr>
          <p:cNvSpPr/>
          <p:nvPr/>
        </p:nvSpPr>
        <p:spPr>
          <a:xfrm>
            <a:off x="-38524" y="1662026"/>
            <a:ext cx="2868670" cy="369332"/>
          </a:xfrm>
          <a:prstGeom prst="rect">
            <a:avLst/>
          </a:prstGeom>
        </p:spPr>
        <p:txBody>
          <a:bodyPr wrap="none">
            <a:spAutoFit/>
          </a:bodyPr>
          <a:lstStyle/>
          <a:p>
            <a:pPr fontAlgn="base"/>
            <a:r>
              <a:rPr lang="en-IN" b="0" i="0" dirty="0">
                <a:solidFill>
                  <a:srgbClr val="3C6900"/>
                </a:solidFill>
                <a:effectLst/>
                <a:latin typeface="Droid Sans"/>
              </a:rPr>
              <a:t>Step 1: Problem definition:</a:t>
            </a:r>
          </a:p>
        </p:txBody>
      </p:sp>
      <p:sp>
        <p:nvSpPr>
          <p:cNvPr id="9" name="Rectangle 8">
            <a:extLst>
              <a:ext uri="{FF2B5EF4-FFF2-40B4-BE49-F238E27FC236}">
                <a16:creationId xmlns:a16="http://schemas.microsoft.com/office/drawing/2014/main" id="{2CDB59BE-E879-4AC8-B5A8-966E8D8E176B}"/>
              </a:ext>
            </a:extLst>
          </p:cNvPr>
          <p:cNvSpPr/>
          <p:nvPr/>
        </p:nvSpPr>
        <p:spPr>
          <a:xfrm>
            <a:off x="3201402" y="1647028"/>
            <a:ext cx="8882567" cy="1477328"/>
          </a:xfrm>
          <a:prstGeom prst="rect">
            <a:avLst/>
          </a:prstGeom>
        </p:spPr>
        <p:txBody>
          <a:bodyPr wrap="square">
            <a:spAutoFit/>
          </a:bodyPr>
          <a:lstStyle/>
          <a:p>
            <a:r>
              <a:rPr lang="en-US" b="0" i="0" dirty="0">
                <a:solidFill>
                  <a:srgbClr val="333333"/>
                </a:solidFill>
                <a:effectLst/>
                <a:latin typeface="Droid Serif"/>
              </a:rPr>
              <a:t>Defining the problem carefully requires an understanding of the way the forecasts will be used, who requires the forecasts, and how the forecasting function fits within the organization requiring the forecasts. A forecaster needs to spend time talking to everyone who will be involved in collecting data, maintaining databases, and using the forecasts for future planning.</a:t>
            </a:r>
            <a:endParaRPr lang="en-IN" dirty="0"/>
          </a:p>
        </p:txBody>
      </p:sp>
      <p:sp>
        <p:nvSpPr>
          <p:cNvPr id="10" name="Rectangle 9">
            <a:extLst>
              <a:ext uri="{FF2B5EF4-FFF2-40B4-BE49-F238E27FC236}">
                <a16:creationId xmlns:a16="http://schemas.microsoft.com/office/drawing/2014/main" id="{B95A1E7B-FE06-4197-A2EF-E230ED5F5090}"/>
              </a:ext>
            </a:extLst>
          </p:cNvPr>
          <p:cNvSpPr/>
          <p:nvPr/>
        </p:nvSpPr>
        <p:spPr>
          <a:xfrm>
            <a:off x="-38524" y="3364313"/>
            <a:ext cx="3239926" cy="369332"/>
          </a:xfrm>
          <a:prstGeom prst="rect">
            <a:avLst/>
          </a:prstGeom>
        </p:spPr>
        <p:txBody>
          <a:bodyPr wrap="none">
            <a:spAutoFit/>
          </a:bodyPr>
          <a:lstStyle/>
          <a:p>
            <a:pPr fontAlgn="base"/>
            <a:r>
              <a:rPr lang="en-IN" b="0" i="0" dirty="0">
                <a:solidFill>
                  <a:srgbClr val="3C6900"/>
                </a:solidFill>
                <a:effectLst/>
                <a:latin typeface="Droid Sans"/>
              </a:rPr>
              <a:t>Step 2: Gathering information:</a:t>
            </a:r>
          </a:p>
        </p:txBody>
      </p:sp>
      <p:sp>
        <p:nvSpPr>
          <p:cNvPr id="11" name="Rectangle 10">
            <a:extLst>
              <a:ext uri="{FF2B5EF4-FFF2-40B4-BE49-F238E27FC236}">
                <a16:creationId xmlns:a16="http://schemas.microsoft.com/office/drawing/2014/main" id="{2751E3F4-B251-49FA-9A8D-89099DB1C342}"/>
              </a:ext>
            </a:extLst>
          </p:cNvPr>
          <p:cNvSpPr/>
          <p:nvPr/>
        </p:nvSpPr>
        <p:spPr>
          <a:xfrm>
            <a:off x="3228013" y="3364313"/>
            <a:ext cx="8855956" cy="923330"/>
          </a:xfrm>
          <a:prstGeom prst="rect">
            <a:avLst/>
          </a:prstGeom>
        </p:spPr>
        <p:txBody>
          <a:bodyPr wrap="square">
            <a:spAutoFit/>
          </a:bodyPr>
          <a:lstStyle/>
          <a:p>
            <a:r>
              <a:rPr lang="en-US" b="0" i="0" dirty="0">
                <a:solidFill>
                  <a:srgbClr val="333333"/>
                </a:solidFill>
                <a:effectLst/>
                <a:latin typeface="Droid Serif"/>
              </a:rPr>
              <a:t>There are always at least two kinds of information required:</a:t>
            </a:r>
          </a:p>
          <a:p>
            <a:r>
              <a:rPr lang="en-US" b="0" i="0" dirty="0">
                <a:solidFill>
                  <a:srgbClr val="333333"/>
                </a:solidFill>
                <a:effectLst/>
                <a:latin typeface="Droid Serif"/>
              </a:rPr>
              <a:t> (a) statistical data</a:t>
            </a:r>
          </a:p>
          <a:p>
            <a:r>
              <a:rPr lang="en-US" b="0" i="0" dirty="0">
                <a:solidFill>
                  <a:srgbClr val="333333"/>
                </a:solidFill>
                <a:effectLst/>
                <a:latin typeface="Droid Serif"/>
              </a:rPr>
              <a:t> (b) the accumulated expertise of the people who collect the data and use the forecasts.</a:t>
            </a:r>
            <a:endParaRPr lang="en-IN" dirty="0"/>
          </a:p>
        </p:txBody>
      </p:sp>
      <p:sp>
        <p:nvSpPr>
          <p:cNvPr id="12" name="Rectangle 11">
            <a:extLst>
              <a:ext uri="{FF2B5EF4-FFF2-40B4-BE49-F238E27FC236}">
                <a16:creationId xmlns:a16="http://schemas.microsoft.com/office/drawing/2014/main" id="{B92647CC-0873-4D66-9A62-93676E4EE033}"/>
              </a:ext>
            </a:extLst>
          </p:cNvPr>
          <p:cNvSpPr/>
          <p:nvPr/>
        </p:nvSpPr>
        <p:spPr>
          <a:xfrm>
            <a:off x="0" y="4433426"/>
            <a:ext cx="3429472" cy="646331"/>
          </a:xfrm>
          <a:prstGeom prst="rect">
            <a:avLst/>
          </a:prstGeom>
        </p:spPr>
        <p:txBody>
          <a:bodyPr wrap="square">
            <a:spAutoFit/>
          </a:bodyPr>
          <a:lstStyle/>
          <a:p>
            <a:pPr fontAlgn="base"/>
            <a:r>
              <a:rPr lang="en-US" b="0" i="0" dirty="0">
                <a:solidFill>
                  <a:srgbClr val="3C6900"/>
                </a:solidFill>
                <a:effectLst/>
                <a:latin typeface="Droid Sans"/>
              </a:rPr>
              <a:t>Step 3: Preliminary (exploratory) analysis:</a:t>
            </a:r>
          </a:p>
        </p:txBody>
      </p:sp>
      <p:sp>
        <p:nvSpPr>
          <p:cNvPr id="13" name="Rectangle 12">
            <a:extLst>
              <a:ext uri="{FF2B5EF4-FFF2-40B4-BE49-F238E27FC236}">
                <a16:creationId xmlns:a16="http://schemas.microsoft.com/office/drawing/2014/main" id="{BB2B412B-136B-4AC6-9F6A-5A201AA1E21D}"/>
              </a:ext>
            </a:extLst>
          </p:cNvPr>
          <p:cNvSpPr/>
          <p:nvPr/>
        </p:nvSpPr>
        <p:spPr>
          <a:xfrm>
            <a:off x="3329158" y="4474737"/>
            <a:ext cx="7708836" cy="1754326"/>
          </a:xfrm>
          <a:prstGeom prst="rect">
            <a:avLst/>
          </a:prstGeom>
        </p:spPr>
        <p:txBody>
          <a:bodyPr wrap="square">
            <a:spAutoFit/>
          </a:bodyPr>
          <a:lstStyle/>
          <a:p>
            <a:r>
              <a:rPr lang="en-US" b="0" i="0" dirty="0">
                <a:solidFill>
                  <a:srgbClr val="333333"/>
                </a:solidFill>
                <a:effectLst/>
                <a:latin typeface="Droid Serif"/>
              </a:rPr>
              <a:t>Always start by graphing the data. Are there consistent patterns? Is there a significant trend? Is seasonality important? Is there evidence of the presence of business cycles? Are there any outliers in the data that need to be explained by those with expert knowledge? How strong are the relationships among the variables available for analysis? Various tools have been developed to help with this analysis.</a:t>
            </a:r>
            <a:endParaRPr lang="en-IN" dirty="0"/>
          </a:p>
        </p:txBody>
      </p:sp>
    </p:spTree>
    <p:extLst>
      <p:ext uri="{BB962C8B-B14F-4D97-AF65-F5344CB8AC3E}">
        <p14:creationId xmlns:p14="http://schemas.microsoft.com/office/powerpoint/2010/main" val="184763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3C54E-18D3-433E-9107-095BCD948FEC}"/>
              </a:ext>
            </a:extLst>
          </p:cNvPr>
          <p:cNvSpPr/>
          <p:nvPr/>
        </p:nvSpPr>
        <p:spPr>
          <a:xfrm>
            <a:off x="163674" y="1056301"/>
            <a:ext cx="4055600" cy="369332"/>
          </a:xfrm>
          <a:prstGeom prst="rect">
            <a:avLst/>
          </a:prstGeom>
        </p:spPr>
        <p:txBody>
          <a:bodyPr wrap="square">
            <a:spAutoFit/>
          </a:bodyPr>
          <a:lstStyle/>
          <a:p>
            <a:pPr fontAlgn="base"/>
            <a:r>
              <a:rPr lang="en-US" b="0" i="0" dirty="0">
                <a:solidFill>
                  <a:srgbClr val="3C6900"/>
                </a:solidFill>
                <a:effectLst/>
                <a:latin typeface="Droid Sans"/>
              </a:rPr>
              <a:t>Step 4: Choosing and fitting models:</a:t>
            </a:r>
          </a:p>
        </p:txBody>
      </p:sp>
      <p:sp>
        <p:nvSpPr>
          <p:cNvPr id="3" name="Rectangle 2">
            <a:extLst>
              <a:ext uri="{FF2B5EF4-FFF2-40B4-BE49-F238E27FC236}">
                <a16:creationId xmlns:a16="http://schemas.microsoft.com/office/drawing/2014/main" id="{6C24AFA2-A365-4354-8D48-B1837DBF7589}"/>
              </a:ext>
            </a:extLst>
          </p:cNvPr>
          <p:cNvSpPr/>
          <p:nvPr/>
        </p:nvSpPr>
        <p:spPr>
          <a:xfrm>
            <a:off x="122861" y="2619301"/>
            <a:ext cx="4472288" cy="646331"/>
          </a:xfrm>
          <a:prstGeom prst="rect">
            <a:avLst/>
          </a:prstGeom>
        </p:spPr>
        <p:txBody>
          <a:bodyPr wrap="square">
            <a:spAutoFit/>
          </a:bodyPr>
          <a:lstStyle/>
          <a:p>
            <a:pPr fontAlgn="base"/>
            <a:r>
              <a:rPr lang="en-US" b="0" i="0" dirty="0">
                <a:solidFill>
                  <a:srgbClr val="3C6900"/>
                </a:solidFill>
                <a:effectLst/>
                <a:latin typeface="Droid Sans"/>
              </a:rPr>
              <a:t>Step 5: Using and evaluating a forecasting model:</a:t>
            </a:r>
          </a:p>
        </p:txBody>
      </p:sp>
      <p:sp>
        <p:nvSpPr>
          <p:cNvPr id="4" name="Rectangle 3">
            <a:extLst>
              <a:ext uri="{FF2B5EF4-FFF2-40B4-BE49-F238E27FC236}">
                <a16:creationId xmlns:a16="http://schemas.microsoft.com/office/drawing/2014/main" id="{DDC25613-CA7D-46DA-87A7-9366E6005D42}"/>
              </a:ext>
            </a:extLst>
          </p:cNvPr>
          <p:cNvSpPr/>
          <p:nvPr/>
        </p:nvSpPr>
        <p:spPr>
          <a:xfrm>
            <a:off x="4680031" y="1056301"/>
            <a:ext cx="6096000" cy="1200329"/>
          </a:xfrm>
          <a:prstGeom prst="rect">
            <a:avLst/>
          </a:prstGeom>
        </p:spPr>
        <p:txBody>
          <a:bodyPr>
            <a:spAutoFit/>
          </a:bodyPr>
          <a:lstStyle/>
          <a:p>
            <a:r>
              <a:rPr lang="en-US" b="0" i="0" dirty="0">
                <a:solidFill>
                  <a:srgbClr val="333333"/>
                </a:solidFill>
                <a:effectLst/>
                <a:latin typeface="Droid Serif"/>
              </a:rPr>
              <a:t>The best model to use depends on the availability of historical data, the strength of relationships between the forecast variable and any explanatory variables, and the way the forecasts are to be used.</a:t>
            </a:r>
            <a:endParaRPr lang="en-IN" dirty="0"/>
          </a:p>
        </p:txBody>
      </p:sp>
      <p:sp>
        <p:nvSpPr>
          <p:cNvPr id="5" name="Rectangle 4">
            <a:extLst>
              <a:ext uri="{FF2B5EF4-FFF2-40B4-BE49-F238E27FC236}">
                <a16:creationId xmlns:a16="http://schemas.microsoft.com/office/drawing/2014/main" id="{27D60651-BF3F-49A7-9AF7-F8E905213219}"/>
              </a:ext>
            </a:extLst>
          </p:cNvPr>
          <p:cNvSpPr/>
          <p:nvPr/>
        </p:nvSpPr>
        <p:spPr>
          <a:xfrm>
            <a:off x="4680031" y="2619301"/>
            <a:ext cx="6096000" cy="1200329"/>
          </a:xfrm>
          <a:prstGeom prst="rect">
            <a:avLst/>
          </a:prstGeom>
        </p:spPr>
        <p:txBody>
          <a:bodyPr>
            <a:spAutoFit/>
          </a:bodyPr>
          <a:lstStyle/>
          <a:p>
            <a:r>
              <a:rPr lang="en-US" b="0" i="0" dirty="0">
                <a:solidFill>
                  <a:srgbClr val="333333"/>
                </a:solidFill>
                <a:effectLst/>
                <a:latin typeface="Droid Serif"/>
              </a:rPr>
              <a:t>Once a model has been selected and its parameters estimated, the model is used to make forecasts. The performance of the model can only be properly evaluated after the data for the forecast period have become available.</a:t>
            </a:r>
            <a:endParaRPr lang="en-IN" dirty="0"/>
          </a:p>
        </p:txBody>
      </p:sp>
      <p:sp>
        <p:nvSpPr>
          <p:cNvPr id="6" name="TextBox 5">
            <a:extLst>
              <a:ext uri="{FF2B5EF4-FFF2-40B4-BE49-F238E27FC236}">
                <a16:creationId xmlns:a16="http://schemas.microsoft.com/office/drawing/2014/main" id="{2DC591B9-898F-4D2D-9688-0956FF2B5628}"/>
              </a:ext>
            </a:extLst>
          </p:cNvPr>
          <p:cNvSpPr txBox="1"/>
          <p:nvPr/>
        </p:nvSpPr>
        <p:spPr>
          <a:xfrm>
            <a:off x="3201403" y="87314"/>
            <a:ext cx="614922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Steps For Time Series Forecasting</a:t>
            </a:r>
          </a:p>
        </p:txBody>
      </p:sp>
    </p:spTree>
    <p:extLst>
      <p:ext uri="{BB962C8B-B14F-4D97-AF65-F5344CB8AC3E}">
        <p14:creationId xmlns:p14="http://schemas.microsoft.com/office/powerpoint/2010/main" val="189796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0F143-F7AA-4EB1-A964-D0F47CF37EAE}"/>
              </a:ext>
            </a:extLst>
          </p:cNvPr>
          <p:cNvSpPr txBox="1"/>
          <p:nvPr/>
        </p:nvSpPr>
        <p:spPr>
          <a:xfrm>
            <a:off x="3201403" y="87314"/>
            <a:ext cx="614922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Bagging 	</a:t>
            </a:r>
          </a:p>
        </p:txBody>
      </p:sp>
      <p:sp>
        <p:nvSpPr>
          <p:cNvPr id="3" name="Rectangle 2">
            <a:extLst>
              <a:ext uri="{FF2B5EF4-FFF2-40B4-BE49-F238E27FC236}">
                <a16:creationId xmlns:a16="http://schemas.microsoft.com/office/drawing/2014/main" id="{349CB437-E991-443C-9BB1-6ECE84831692}"/>
              </a:ext>
            </a:extLst>
          </p:cNvPr>
          <p:cNvSpPr/>
          <p:nvPr/>
        </p:nvSpPr>
        <p:spPr>
          <a:xfrm>
            <a:off x="180013" y="967296"/>
            <a:ext cx="11614590" cy="1631216"/>
          </a:xfrm>
          <a:prstGeom prst="rect">
            <a:avLst/>
          </a:prstGeom>
        </p:spPr>
        <p:txBody>
          <a:bodyPr wrap="square">
            <a:spAutoFit/>
          </a:bodyPr>
          <a:lstStyle/>
          <a:p>
            <a:r>
              <a:rPr lang="en-US" sz="2000" b="1" i="0" dirty="0">
                <a:solidFill>
                  <a:srgbClr val="222222"/>
                </a:solidFill>
                <a:effectLst/>
              </a:rPr>
              <a:t>Bootstrap aggregating</a:t>
            </a:r>
            <a:r>
              <a:rPr lang="en-US" sz="2000" b="0" i="0" dirty="0">
                <a:solidFill>
                  <a:srgbClr val="222222"/>
                </a:solidFill>
                <a:effectLst/>
              </a:rPr>
              <a:t>, also called </a:t>
            </a:r>
            <a:r>
              <a:rPr lang="en-US" sz="2000" b="1" i="0" dirty="0">
                <a:solidFill>
                  <a:srgbClr val="222222"/>
                </a:solidFill>
                <a:effectLst/>
              </a:rPr>
              <a:t>bagging</a:t>
            </a:r>
            <a:r>
              <a:rPr lang="en-US" sz="2000" b="0" i="0" dirty="0">
                <a:solidFill>
                  <a:srgbClr val="222222"/>
                </a:solidFill>
                <a:effectLst/>
              </a:rPr>
              <a:t>, is a </a:t>
            </a:r>
            <a:r>
              <a:rPr lang="en-US" sz="2000" dirty="0">
                <a:solidFill>
                  <a:srgbClr val="0B0080"/>
                </a:solidFill>
              </a:rPr>
              <a:t>machine learning ensemble</a:t>
            </a:r>
            <a:r>
              <a:rPr lang="en-US" sz="2000" b="0" i="0" dirty="0">
                <a:solidFill>
                  <a:srgbClr val="222222"/>
                </a:solidFill>
                <a:effectLst/>
              </a:rPr>
              <a:t> </a:t>
            </a:r>
            <a:r>
              <a:rPr lang="en-US" sz="2000" dirty="0">
                <a:solidFill>
                  <a:srgbClr val="0B0080"/>
                </a:solidFill>
              </a:rPr>
              <a:t>meta-algorithm</a:t>
            </a:r>
            <a:r>
              <a:rPr lang="en-US" sz="2000" b="0" i="0" dirty="0">
                <a:solidFill>
                  <a:srgbClr val="222222"/>
                </a:solidFill>
                <a:effectLst/>
              </a:rPr>
              <a:t> designed to improve the stability and accuracy of </a:t>
            </a:r>
            <a:r>
              <a:rPr lang="en-US" sz="2000" dirty="0">
                <a:solidFill>
                  <a:srgbClr val="0B0080"/>
                </a:solidFill>
              </a:rPr>
              <a:t>machine learning</a:t>
            </a:r>
            <a:r>
              <a:rPr lang="en-US" sz="2000" b="0" i="0" u="none" strike="noStrike" dirty="0">
                <a:solidFill>
                  <a:srgbClr val="0B0080"/>
                </a:solidFill>
                <a:effectLst/>
              </a:rPr>
              <a:t> </a:t>
            </a:r>
            <a:r>
              <a:rPr lang="en-US" sz="2000" b="0" i="0" dirty="0">
                <a:solidFill>
                  <a:srgbClr val="222222"/>
                </a:solidFill>
                <a:effectLst/>
              </a:rPr>
              <a:t>algorithms used in </a:t>
            </a:r>
            <a:r>
              <a:rPr lang="en-US" sz="2000" dirty="0">
                <a:solidFill>
                  <a:srgbClr val="0B0080"/>
                </a:solidFill>
              </a:rPr>
              <a:t>statistical classification</a:t>
            </a:r>
            <a:r>
              <a:rPr lang="en-US" sz="2000" b="0" i="0" dirty="0">
                <a:solidFill>
                  <a:srgbClr val="222222"/>
                </a:solidFill>
                <a:effectLst/>
              </a:rPr>
              <a:t> and </a:t>
            </a:r>
            <a:r>
              <a:rPr lang="en-US" sz="2000" dirty="0">
                <a:solidFill>
                  <a:srgbClr val="0B0080"/>
                </a:solidFill>
              </a:rPr>
              <a:t>regression</a:t>
            </a:r>
            <a:r>
              <a:rPr lang="en-US" sz="2000" b="0" i="0" dirty="0">
                <a:solidFill>
                  <a:srgbClr val="222222"/>
                </a:solidFill>
                <a:effectLst/>
              </a:rPr>
              <a:t>. It also reduces </a:t>
            </a:r>
            <a:r>
              <a:rPr lang="en-US" sz="2000" dirty="0">
                <a:solidFill>
                  <a:srgbClr val="0B0080"/>
                </a:solidFill>
              </a:rPr>
              <a:t>variance</a:t>
            </a:r>
            <a:r>
              <a:rPr lang="en-US" sz="2000" b="0" i="0" dirty="0">
                <a:solidFill>
                  <a:srgbClr val="222222"/>
                </a:solidFill>
                <a:effectLst/>
              </a:rPr>
              <a:t> and helps to avoid </a:t>
            </a:r>
            <a:r>
              <a:rPr lang="en-US" sz="2000" dirty="0">
                <a:solidFill>
                  <a:srgbClr val="0B0080"/>
                </a:solidFill>
              </a:rPr>
              <a:t>overfitting</a:t>
            </a:r>
            <a:r>
              <a:rPr lang="en-US" sz="2000" b="0" i="0" dirty="0">
                <a:solidFill>
                  <a:srgbClr val="222222"/>
                </a:solidFill>
                <a:effectLst/>
              </a:rPr>
              <a:t>. Although it is usually applied to </a:t>
            </a:r>
            <a:r>
              <a:rPr lang="en-US" sz="2000" dirty="0">
                <a:solidFill>
                  <a:srgbClr val="0B0080"/>
                </a:solidFill>
              </a:rPr>
              <a:t>decision tree </a:t>
            </a:r>
            <a:r>
              <a:rPr lang="en-US" sz="2000" b="0" i="0" dirty="0">
                <a:solidFill>
                  <a:srgbClr val="222222"/>
                </a:solidFill>
                <a:effectLst/>
              </a:rPr>
              <a:t>methods, it can be used with any type of method. Bagging is a special case of the</a:t>
            </a:r>
            <a:r>
              <a:rPr lang="en-US" sz="2000" dirty="0">
                <a:solidFill>
                  <a:srgbClr val="0B0080"/>
                </a:solidFill>
              </a:rPr>
              <a:t> </a:t>
            </a:r>
            <a:r>
              <a:rPr lang="en-US" sz="2000" dirty="0">
                <a:solidFill>
                  <a:srgbClr val="222222"/>
                </a:solidFill>
              </a:rPr>
              <a:t> model averaging </a:t>
            </a:r>
            <a:r>
              <a:rPr lang="en-US" sz="2000" b="0" i="0" dirty="0">
                <a:solidFill>
                  <a:srgbClr val="222222"/>
                </a:solidFill>
                <a:effectLst/>
              </a:rPr>
              <a:t>approach.</a:t>
            </a:r>
            <a:endParaRPr lang="en-IN" sz="2000" dirty="0"/>
          </a:p>
        </p:txBody>
      </p:sp>
      <p:sp>
        <p:nvSpPr>
          <p:cNvPr id="4" name="Rectangle 3">
            <a:extLst>
              <a:ext uri="{FF2B5EF4-FFF2-40B4-BE49-F238E27FC236}">
                <a16:creationId xmlns:a16="http://schemas.microsoft.com/office/drawing/2014/main" id="{AA175E9A-254A-4788-BE9D-D86EE8F8A070}"/>
              </a:ext>
            </a:extLst>
          </p:cNvPr>
          <p:cNvSpPr/>
          <p:nvPr/>
        </p:nvSpPr>
        <p:spPr>
          <a:xfrm>
            <a:off x="547869" y="2967335"/>
            <a:ext cx="11359946" cy="707886"/>
          </a:xfrm>
          <a:prstGeom prst="rect">
            <a:avLst/>
          </a:prstGeom>
        </p:spPr>
        <p:txBody>
          <a:bodyPr wrap="square">
            <a:spAutoFit/>
          </a:bodyPr>
          <a:lstStyle/>
          <a:p>
            <a:pPr marL="342900" indent="-342900">
              <a:buFont typeface="Wingdings" panose="05000000000000000000" pitchFamily="2" charset="2"/>
              <a:buChar char="Ø"/>
            </a:pPr>
            <a:r>
              <a:rPr lang="en-US" sz="2000" b="0" i="0" dirty="0">
                <a:solidFill>
                  <a:srgbClr val="333333"/>
                </a:solidFill>
                <a:effectLst/>
                <a:latin typeface="q_serif"/>
              </a:rPr>
              <a:t>Bagging is used typically when you want to reduce the variance while retaining the bias. This happens      when you average the predictions in different spaces of the input feature space. </a:t>
            </a:r>
            <a:endParaRPr lang="en-IN" sz="2000" dirty="0"/>
          </a:p>
        </p:txBody>
      </p:sp>
      <p:sp>
        <p:nvSpPr>
          <p:cNvPr id="5" name="Rectangle 4">
            <a:extLst>
              <a:ext uri="{FF2B5EF4-FFF2-40B4-BE49-F238E27FC236}">
                <a16:creationId xmlns:a16="http://schemas.microsoft.com/office/drawing/2014/main" id="{28CC2817-0BC4-44A0-9804-3607843D1F23}"/>
              </a:ext>
            </a:extLst>
          </p:cNvPr>
          <p:cNvSpPr/>
          <p:nvPr/>
        </p:nvSpPr>
        <p:spPr>
          <a:xfrm>
            <a:off x="547869" y="3801506"/>
            <a:ext cx="10610126" cy="1015663"/>
          </a:xfrm>
          <a:prstGeom prst="rect">
            <a:avLst/>
          </a:prstGeom>
        </p:spPr>
        <p:txBody>
          <a:bodyPr wrap="square">
            <a:spAutoFit/>
          </a:bodyPr>
          <a:lstStyle/>
          <a:p>
            <a:pPr marL="342900" indent="-342900">
              <a:buFont typeface="Wingdings" panose="05000000000000000000" pitchFamily="2" charset="2"/>
              <a:buChar char="Ø"/>
            </a:pPr>
            <a:r>
              <a:rPr lang="en-US" sz="2000" b="0" i="0" dirty="0">
                <a:solidFill>
                  <a:srgbClr val="333333"/>
                </a:solidFill>
                <a:effectLst/>
                <a:latin typeface="q_serif"/>
              </a:rPr>
              <a:t>In bagging, first you will have to sample the input data (with replacement) to generate multiple sets of input data. For each of those sets, the same baseline predictor (such as a SVM, Neural Net, </a:t>
            </a:r>
            <a:r>
              <a:rPr lang="en-US" sz="2000" b="0" i="0" dirty="0" err="1">
                <a:solidFill>
                  <a:srgbClr val="333333"/>
                </a:solidFill>
                <a:effectLst/>
                <a:latin typeface="q_serif"/>
              </a:rPr>
              <a:t>etc</a:t>
            </a:r>
            <a:r>
              <a:rPr lang="en-US" sz="2000" b="0" i="0" dirty="0">
                <a:solidFill>
                  <a:srgbClr val="333333"/>
                </a:solidFill>
                <a:effectLst/>
                <a:latin typeface="q_serif"/>
              </a:rPr>
              <a:t>) is run to get a trained model for each of the training set.</a:t>
            </a:r>
            <a:endParaRPr lang="en-IN" sz="2000" dirty="0"/>
          </a:p>
        </p:txBody>
      </p:sp>
      <p:sp>
        <p:nvSpPr>
          <p:cNvPr id="6" name="Rectangle 5">
            <a:extLst>
              <a:ext uri="{FF2B5EF4-FFF2-40B4-BE49-F238E27FC236}">
                <a16:creationId xmlns:a16="http://schemas.microsoft.com/office/drawing/2014/main" id="{6BF26371-6489-4A8E-A887-66EF14BDDF37}"/>
              </a:ext>
            </a:extLst>
          </p:cNvPr>
          <p:cNvSpPr/>
          <p:nvPr/>
        </p:nvSpPr>
        <p:spPr>
          <a:xfrm>
            <a:off x="547869" y="4943454"/>
            <a:ext cx="10992090" cy="707886"/>
          </a:xfrm>
          <a:prstGeom prst="rect">
            <a:avLst/>
          </a:prstGeom>
        </p:spPr>
        <p:txBody>
          <a:bodyPr wrap="square">
            <a:spAutoFit/>
          </a:bodyPr>
          <a:lstStyle/>
          <a:p>
            <a:pPr marL="342900" indent="-342900">
              <a:buFont typeface="Wingdings" panose="05000000000000000000" pitchFamily="2" charset="2"/>
              <a:buChar char="Ø"/>
            </a:pPr>
            <a:r>
              <a:rPr lang="en-US" sz="2000" b="0" i="0" dirty="0">
                <a:solidFill>
                  <a:srgbClr val="333333"/>
                </a:solidFill>
                <a:effectLst/>
                <a:latin typeface="q_serif"/>
              </a:rPr>
              <a:t>Now, to do the prediction on an unseen test sample, it is run through these individual models and the predictions are now averaged to get the final decision.</a:t>
            </a:r>
            <a:endParaRPr lang="en-IN" sz="2000" dirty="0"/>
          </a:p>
        </p:txBody>
      </p:sp>
    </p:spTree>
    <p:extLst>
      <p:ext uri="{BB962C8B-B14F-4D97-AF65-F5344CB8AC3E}">
        <p14:creationId xmlns:p14="http://schemas.microsoft.com/office/powerpoint/2010/main" val="11484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1AF71-D04E-49A4-8915-565819661FE5}"/>
              </a:ext>
            </a:extLst>
          </p:cNvPr>
          <p:cNvSpPr txBox="1"/>
          <p:nvPr/>
        </p:nvSpPr>
        <p:spPr>
          <a:xfrm>
            <a:off x="3201403" y="87314"/>
            <a:ext cx="614922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Boosting 	</a:t>
            </a:r>
          </a:p>
        </p:txBody>
      </p:sp>
      <p:sp>
        <p:nvSpPr>
          <p:cNvPr id="3" name="Rectangle 2">
            <a:extLst>
              <a:ext uri="{FF2B5EF4-FFF2-40B4-BE49-F238E27FC236}">
                <a16:creationId xmlns:a16="http://schemas.microsoft.com/office/drawing/2014/main" id="{538E2C5D-D75E-4984-AFD0-96FC1F2D53AB}"/>
              </a:ext>
            </a:extLst>
          </p:cNvPr>
          <p:cNvSpPr/>
          <p:nvPr/>
        </p:nvSpPr>
        <p:spPr>
          <a:xfrm>
            <a:off x="327948" y="850756"/>
            <a:ext cx="11559251" cy="923330"/>
          </a:xfrm>
          <a:prstGeom prst="rect">
            <a:avLst/>
          </a:prstGeom>
        </p:spPr>
        <p:txBody>
          <a:bodyPr wrap="square">
            <a:spAutoFit/>
          </a:bodyPr>
          <a:lstStyle/>
          <a:p>
            <a:pPr marL="285750" indent="-285750">
              <a:buFont typeface="Wingdings" panose="05000000000000000000" pitchFamily="2" charset="2"/>
              <a:buChar char="Ø"/>
            </a:pPr>
            <a:r>
              <a:rPr lang="en-US" b="1" i="0" dirty="0">
                <a:solidFill>
                  <a:srgbClr val="222222"/>
                </a:solidFill>
                <a:effectLst/>
                <a:latin typeface="arial" panose="020B0604020202020204" pitchFamily="34" charset="0"/>
              </a:rPr>
              <a:t>Boosting</a:t>
            </a:r>
            <a:r>
              <a:rPr lang="en-US" b="0" i="0" dirty="0">
                <a:solidFill>
                  <a:srgbClr val="222222"/>
                </a:solidFill>
                <a:effectLst/>
                <a:latin typeface="arial" panose="020B0604020202020204" pitchFamily="34" charset="0"/>
              </a:rPr>
              <a:t> is a </a:t>
            </a:r>
            <a:r>
              <a:rPr lang="en-US" b="1" i="0" dirty="0">
                <a:solidFill>
                  <a:srgbClr val="222222"/>
                </a:solidFill>
                <a:effectLst/>
                <a:latin typeface="arial" panose="020B0604020202020204" pitchFamily="34" charset="0"/>
              </a:rPr>
              <a:t>machine learning</a:t>
            </a:r>
            <a:r>
              <a:rPr lang="en-US" b="0" i="0" dirty="0">
                <a:solidFill>
                  <a:srgbClr val="222222"/>
                </a:solidFill>
                <a:effectLst/>
                <a:latin typeface="arial" panose="020B0604020202020204" pitchFamily="34" charset="0"/>
              </a:rPr>
              <a:t> ensemble meta-algorithm for primarily </a:t>
            </a:r>
            <a:r>
              <a:rPr lang="en-US" b="0" i="0" dirty="0">
                <a:solidFill>
                  <a:schemeClr val="accent1"/>
                </a:solidFill>
                <a:effectLst/>
                <a:latin typeface="arial" panose="020B0604020202020204" pitchFamily="34" charset="0"/>
              </a:rPr>
              <a:t>reducing bias</a:t>
            </a:r>
            <a:r>
              <a:rPr lang="en-US" b="0" i="0" dirty="0">
                <a:solidFill>
                  <a:srgbClr val="222222"/>
                </a:solidFill>
                <a:effectLst/>
                <a:latin typeface="arial" panose="020B0604020202020204" pitchFamily="34" charset="0"/>
              </a:rPr>
              <a:t>, and also </a:t>
            </a:r>
            <a:r>
              <a:rPr lang="en-US" b="0" i="0" dirty="0">
                <a:solidFill>
                  <a:schemeClr val="accent1"/>
                </a:solidFill>
                <a:effectLst/>
                <a:latin typeface="arial" panose="020B0604020202020204" pitchFamily="34" charset="0"/>
              </a:rPr>
              <a:t>variance</a:t>
            </a:r>
            <a:r>
              <a:rPr lang="en-US" b="0" i="0" dirty="0">
                <a:solidFill>
                  <a:srgbClr val="222222"/>
                </a:solidFill>
                <a:effectLst/>
                <a:latin typeface="arial" panose="020B0604020202020204" pitchFamily="34" charset="0"/>
              </a:rPr>
              <a:t> in supervised </a:t>
            </a:r>
            <a:r>
              <a:rPr lang="en-US" b="1" i="0" dirty="0">
                <a:solidFill>
                  <a:srgbClr val="222222"/>
                </a:solidFill>
                <a:effectLst/>
                <a:latin typeface="arial" panose="020B0604020202020204" pitchFamily="34" charset="0"/>
              </a:rPr>
              <a:t>learning</a:t>
            </a:r>
            <a:r>
              <a:rPr lang="en-US" b="0" i="0" dirty="0">
                <a:solidFill>
                  <a:srgbClr val="222222"/>
                </a:solidFill>
                <a:effectLst/>
                <a:latin typeface="arial" panose="020B0604020202020204" pitchFamily="34" charset="0"/>
              </a:rPr>
              <a:t>, and a family of </a:t>
            </a:r>
            <a:r>
              <a:rPr lang="en-US" b="1" i="0" dirty="0">
                <a:solidFill>
                  <a:srgbClr val="222222"/>
                </a:solidFill>
                <a:effectLst/>
                <a:latin typeface="arial" panose="020B0604020202020204" pitchFamily="34" charset="0"/>
              </a:rPr>
              <a:t>machine </a:t>
            </a:r>
            <a:r>
              <a:rPr lang="en-US" b="1" i="0" dirty="0" err="1">
                <a:solidFill>
                  <a:srgbClr val="222222"/>
                </a:solidFill>
                <a:effectLst/>
                <a:latin typeface="arial" panose="020B0604020202020204" pitchFamily="34" charset="0"/>
              </a:rPr>
              <a:t>learning</a:t>
            </a:r>
            <a:r>
              <a:rPr lang="en-US" b="0" i="0" dirty="0" err="1">
                <a:solidFill>
                  <a:srgbClr val="222222"/>
                </a:solidFill>
                <a:effectLst/>
                <a:latin typeface="arial" panose="020B0604020202020204" pitchFamily="34" charset="0"/>
              </a:rPr>
              <a:t>algorithms</a:t>
            </a:r>
            <a:r>
              <a:rPr lang="en-US" b="0" i="0" dirty="0">
                <a:solidFill>
                  <a:srgbClr val="222222"/>
                </a:solidFill>
                <a:effectLst/>
                <a:latin typeface="arial" panose="020B0604020202020204" pitchFamily="34" charset="0"/>
              </a:rPr>
              <a:t> that convert weak learners to strong ones. Algorithms that achieve hypothesis </a:t>
            </a:r>
            <a:r>
              <a:rPr lang="en-US" b="1" i="0" dirty="0">
                <a:solidFill>
                  <a:srgbClr val="222222"/>
                </a:solidFill>
                <a:effectLst/>
                <a:latin typeface="arial" panose="020B0604020202020204" pitchFamily="34" charset="0"/>
              </a:rPr>
              <a:t>boosting</a:t>
            </a:r>
            <a:r>
              <a:rPr lang="en-US" b="0" i="0" dirty="0">
                <a:solidFill>
                  <a:srgbClr val="222222"/>
                </a:solidFill>
                <a:effectLst/>
                <a:latin typeface="arial" panose="020B0604020202020204" pitchFamily="34" charset="0"/>
              </a:rPr>
              <a:t> quickly became simply known as "</a:t>
            </a:r>
            <a:r>
              <a:rPr lang="en-US" b="1" i="0" dirty="0">
                <a:solidFill>
                  <a:srgbClr val="222222"/>
                </a:solidFill>
                <a:effectLst/>
                <a:latin typeface="arial" panose="020B0604020202020204" pitchFamily="34" charset="0"/>
              </a:rPr>
              <a:t>boosting</a:t>
            </a:r>
            <a:r>
              <a:rPr lang="en-US" b="0" i="0" dirty="0">
                <a:solidFill>
                  <a:srgbClr val="222222"/>
                </a:solidFill>
                <a:effectLst/>
                <a:latin typeface="arial" panose="020B0604020202020204" pitchFamily="34" charset="0"/>
              </a:rPr>
              <a:t>".</a:t>
            </a:r>
            <a:endParaRPr lang="en-IN" dirty="0"/>
          </a:p>
        </p:txBody>
      </p:sp>
      <p:sp>
        <p:nvSpPr>
          <p:cNvPr id="4" name="Rectangle 3">
            <a:extLst>
              <a:ext uri="{FF2B5EF4-FFF2-40B4-BE49-F238E27FC236}">
                <a16:creationId xmlns:a16="http://schemas.microsoft.com/office/drawing/2014/main" id="{3E7DEBEC-BF32-4F6E-9DF4-E0CE3DDB86CD}"/>
              </a:ext>
            </a:extLst>
          </p:cNvPr>
          <p:cNvSpPr/>
          <p:nvPr/>
        </p:nvSpPr>
        <p:spPr>
          <a:xfrm>
            <a:off x="327948" y="1952753"/>
            <a:ext cx="10818472" cy="369332"/>
          </a:xfrm>
          <a:prstGeom prst="rect">
            <a:avLst/>
          </a:prstGeom>
        </p:spPr>
        <p:txBody>
          <a:bodyPr wrap="square">
            <a:spAutoFit/>
          </a:bodyPr>
          <a:lstStyle/>
          <a:p>
            <a:pPr marL="285750" indent="-285750">
              <a:buFont typeface="Wingdings" panose="05000000000000000000" pitchFamily="2" charset="2"/>
              <a:buChar char="Ø"/>
            </a:pPr>
            <a:r>
              <a:rPr lang="en-US" dirty="0">
                <a:solidFill>
                  <a:srgbClr val="222222"/>
                </a:solidFill>
                <a:latin typeface="arial" panose="020B0604020202020204" pitchFamily="34" charset="0"/>
              </a:rPr>
              <a:t>Boosting grants power to machine learning models to improve their accuracy of prediction.</a:t>
            </a:r>
            <a:endParaRPr lang="en-IN" dirty="0">
              <a:solidFill>
                <a:srgbClr val="222222"/>
              </a:solidFill>
              <a:latin typeface="arial" panose="020B0604020202020204" pitchFamily="34" charset="0"/>
            </a:endParaRPr>
          </a:p>
        </p:txBody>
      </p:sp>
      <p:sp>
        <p:nvSpPr>
          <p:cNvPr id="5" name="Rectangle 4">
            <a:extLst>
              <a:ext uri="{FF2B5EF4-FFF2-40B4-BE49-F238E27FC236}">
                <a16:creationId xmlns:a16="http://schemas.microsoft.com/office/drawing/2014/main" id="{BF34FE0E-ED37-47C7-8FD1-F8B9AEC4EFCF}"/>
              </a:ext>
            </a:extLst>
          </p:cNvPr>
          <p:cNvSpPr/>
          <p:nvPr/>
        </p:nvSpPr>
        <p:spPr>
          <a:xfrm>
            <a:off x="327948" y="2500752"/>
            <a:ext cx="10922644" cy="369332"/>
          </a:xfrm>
          <a:prstGeom prst="rect">
            <a:avLst/>
          </a:prstGeom>
        </p:spPr>
        <p:txBody>
          <a:bodyPr wrap="square">
            <a:spAutoFit/>
          </a:bodyPr>
          <a:lstStyle/>
          <a:p>
            <a:pPr marL="285750" indent="-285750">
              <a:buFont typeface="Wingdings" panose="05000000000000000000" pitchFamily="2" charset="2"/>
              <a:buChar char="Ø"/>
            </a:pPr>
            <a:r>
              <a:rPr lang="en-US" dirty="0">
                <a:solidFill>
                  <a:srgbClr val="222222"/>
                </a:solidFill>
                <a:latin typeface="arial" panose="020B0604020202020204" pitchFamily="34" charset="0"/>
              </a:rPr>
              <a:t>Let’s understand this definition in detail by solving a problem of spam email identification:</a:t>
            </a:r>
            <a:endParaRPr lang="en-IN" dirty="0">
              <a:solidFill>
                <a:srgbClr val="222222"/>
              </a:solidFill>
              <a:latin typeface="arial" panose="020B0604020202020204" pitchFamily="34" charset="0"/>
            </a:endParaRPr>
          </a:p>
        </p:txBody>
      </p:sp>
      <p:sp>
        <p:nvSpPr>
          <p:cNvPr id="6" name="Rectangle 5">
            <a:extLst>
              <a:ext uri="{FF2B5EF4-FFF2-40B4-BE49-F238E27FC236}">
                <a16:creationId xmlns:a16="http://schemas.microsoft.com/office/drawing/2014/main" id="{371423A9-07E0-4A17-871C-8A870EA3F2A8}"/>
              </a:ext>
            </a:extLst>
          </p:cNvPr>
          <p:cNvSpPr/>
          <p:nvPr/>
        </p:nvSpPr>
        <p:spPr>
          <a:xfrm>
            <a:off x="327948" y="3048751"/>
            <a:ext cx="11293034" cy="2308324"/>
          </a:xfrm>
          <a:prstGeom prst="rect">
            <a:avLst/>
          </a:prstGeom>
        </p:spPr>
        <p:txBody>
          <a:bodyPr wrap="square">
            <a:spAutoFit/>
          </a:bodyPr>
          <a:lstStyle/>
          <a:p>
            <a:pPr algn="just"/>
            <a:r>
              <a:rPr lang="en-US" dirty="0">
                <a:solidFill>
                  <a:srgbClr val="222222"/>
                </a:solidFill>
                <a:latin typeface="arial" panose="020B0604020202020204" pitchFamily="34" charset="0"/>
              </a:rPr>
              <a:t>How would you classify an email as SPAM or not? Like everyone else, our initial approach would be to identify ‘spam’ and ‘not spam’ emails using following criteria. If:</a:t>
            </a:r>
          </a:p>
          <a:p>
            <a:pPr algn="just"/>
            <a:endParaRPr lang="en-US" dirty="0">
              <a:solidFill>
                <a:srgbClr val="222222"/>
              </a:solidFill>
              <a:latin typeface="arial" panose="020B0604020202020204" pitchFamily="34" charset="0"/>
            </a:endParaRPr>
          </a:p>
          <a:p>
            <a:pPr algn="just">
              <a:buFont typeface="+mj-lt"/>
              <a:buAutoNum type="arabicPeriod"/>
            </a:pPr>
            <a:r>
              <a:rPr lang="en-US" dirty="0">
                <a:solidFill>
                  <a:srgbClr val="222222"/>
                </a:solidFill>
                <a:latin typeface="arial" panose="020B0604020202020204" pitchFamily="34" charset="0"/>
              </a:rPr>
              <a:t>Email has only one image file (promotional image), It’s a SPAM</a:t>
            </a:r>
          </a:p>
          <a:p>
            <a:pPr algn="just">
              <a:buFont typeface="+mj-lt"/>
              <a:buAutoNum type="arabicPeriod"/>
            </a:pPr>
            <a:r>
              <a:rPr lang="en-US" dirty="0">
                <a:solidFill>
                  <a:srgbClr val="222222"/>
                </a:solidFill>
                <a:latin typeface="arial" panose="020B0604020202020204" pitchFamily="34" charset="0"/>
              </a:rPr>
              <a:t>Email has only link(s), It’s a SPAM</a:t>
            </a:r>
          </a:p>
          <a:p>
            <a:pPr algn="just">
              <a:buFont typeface="+mj-lt"/>
              <a:buAutoNum type="arabicPeriod"/>
            </a:pPr>
            <a:r>
              <a:rPr lang="en-US" dirty="0">
                <a:solidFill>
                  <a:srgbClr val="222222"/>
                </a:solidFill>
                <a:latin typeface="arial" panose="020B0604020202020204" pitchFamily="34" charset="0"/>
              </a:rPr>
              <a:t>Email body consist of sentence like “You won a prize money of $ </a:t>
            </a:r>
            <a:r>
              <a:rPr lang="en-US" dirty="0" err="1">
                <a:solidFill>
                  <a:srgbClr val="222222"/>
                </a:solidFill>
                <a:latin typeface="arial" panose="020B0604020202020204" pitchFamily="34" charset="0"/>
              </a:rPr>
              <a:t>xxxxxx</a:t>
            </a:r>
            <a:r>
              <a:rPr lang="en-US" dirty="0">
                <a:solidFill>
                  <a:srgbClr val="222222"/>
                </a:solidFill>
                <a:latin typeface="arial" panose="020B0604020202020204" pitchFamily="34" charset="0"/>
              </a:rPr>
              <a:t>”, It’s a SPAM</a:t>
            </a:r>
          </a:p>
          <a:p>
            <a:pPr algn="just">
              <a:buFont typeface="+mj-lt"/>
              <a:buAutoNum type="arabicPeriod"/>
            </a:pPr>
            <a:r>
              <a:rPr lang="en-US" dirty="0">
                <a:solidFill>
                  <a:srgbClr val="222222"/>
                </a:solidFill>
                <a:latin typeface="arial" panose="020B0604020202020204" pitchFamily="34" charset="0"/>
              </a:rPr>
              <a:t>Email from our official domain “Iprimed.com” , Not a SPAM</a:t>
            </a:r>
          </a:p>
          <a:p>
            <a:pPr algn="just">
              <a:buFont typeface="+mj-lt"/>
              <a:buAutoNum type="arabicPeriod"/>
            </a:pPr>
            <a:r>
              <a:rPr lang="en-US" dirty="0">
                <a:solidFill>
                  <a:srgbClr val="222222"/>
                </a:solidFill>
                <a:latin typeface="arial" panose="020B0604020202020204" pitchFamily="34" charset="0"/>
              </a:rPr>
              <a:t>Email from known source, Not a SPAM</a:t>
            </a:r>
          </a:p>
        </p:txBody>
      </p:sp>
      <p:sp>
        <p:nvSpPr>
          <p:cNvPr id="7" name="Rectangle 6">
            <a:extLst>
              <a:ext uri="{FF2B5EF4-FFF2-40B4-BE49-F238E27FC236}">
                <a16:creationId xmlns:a16="http://schemas.microsoft.com/office/drawing/2014/main" id="{4CE24687-4742-4ACD-8D43-76464D6A95A2}"/>
              </a:ext>
            </a:extLst>
          </p:cNvPr>
          <p:cNvSpPr/>
          <p:nvPr/>
        </p:nvSpPr>
        <p:spPr>
          <a:xfrm>
            <a:off x="327948" y="5357075"/>
            <a:ext cx="11536104" cy="1200329"/>
          </a:xfrm>
          <a:prstGeom prst="rect">
            <a:avLst/>
          </a:prstGeom>
        </p:spPr>
        <p:txBody>
          <a:bodyPr wrap="square">
            <a:spAutoFit/>
          </a:bodyPr>
          <a:lstStyle/>
          <a:p>
            <a:pPr marL="285750" indent="-285750">
              <a:buFont typeface="Wingdings" panose="05000000000000000000" pitchFamily="2" charset="2"/>
              <a:buChar char="Ø"/>
            </a:pPr>
            <a:r>
              <a:rPr lang="en-US" dirty="0">
                <a:solidFill>
                  <a:srgbClr val="222222"/>
                </a:solidFill>
                <a:latin typeface="arial" panose="020B0604020202020204" pitchFamily="34" charset="0"/>
              </a:rPr>
              <a:t>Above, we’ve defined multiple rules to classify an email into ‘spam’ or ‘not spam’. But, do you think these rules individually are strong enough to successfully classify an email? </a:t>
            </a:r>
          </a:p>
          <a:p>
            <a:pPr marL="285750" indent="-285750">
              <a:buFont typeface="Wingdings" panose="05000000000000000000" pitchFamily="2" charset="2"/>
              <a:buChar char="Ø"/>
            </a:pPr>
            <a:endParaRPr lang="en-US" dirty="0">
              <a:solidFill>
                <a:srgbClr val="222222"/>
              </a:solidFill>
              <a:latin typeface="arial" panose="020B0604020202020204" pitchFamily="34" charset="0"/>
            </a:endParaRPr>
          </a:p>
          <a:p>
            <a:pPr marL="285750" indent="-285750">
              <a:buFont typeface="Wingdings" panose="05000000000000000000" pitchFamily="2" charset="2"/>
              <a:buChar char="Ø"/>
            </a:pPr>
            <a:r>
              <a:rPr lang="en-US" dirty="0">
                <a:solidFill>
                  <a:schemeClr val="accent1"/>
                </a:solidFill>
                <a:latin typeface="arial" panose="020B0604020202020204" pitchFamily="34" charset="0"/>
              </a:rPr>
              <a:t>NO</a:t>
            </a:r>
            <a:endParaRPr lang="en-IN" dirty="0">
              <a:solidFill>
                <a:schemeClr val="accent1"/>
              </a:solidFill>
              <a:latin typeface="arial" panose="020B0604020202020204" pitchFamily="34" charset="0"/>
            </a:endParaRPr>
          </a:p>
        </p:txBody>
      </p:sp>
    </p:spTree>
    <p:extLst>
      <p:ext uri="{BB962C8B-B14F-4D97-AF65-F5344CB8AC3E}">
        <p14:creationId xmlns:p14="http://schemas.microsoft.com/office/powerpoint/2010/main" val="218575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EF99D-9953-4ECF-9C62-B5C8C8C45602}"/>
              </a:ext>
            </a:extLst>
          </p:cNvPr>
          <p:cNvSpPr/>
          <p:nvPr/>
        </p:nvSpPr>
        <p:spPr>
          <a:xfrm>
            <a:off x="408971" y="409330"/>
            <a:ext cx="10239737" cy="707886"/>
          </a:xfrm>
          <a:prstGeom prst="rect">
            <a:avLst/>
          </a:prstGeom>
        </p:spPr>
        <p:txBody>
          <a:bodyPr wrap="square">
            <a:spAutoFit/>
          </a:bodyPr>
          <a:lstStyle/>
          <a:p>
            <a:pPr marL="285750" indent="-285750">
              <a:buFont typeface="Wingdings" panose="05000000000000000000" pitchFamily="2" charset="2"/>
              <a:buChar char="Ø"/>
            </a:pPr>
            <a:r>
              <a:rPr lang="en-US" sz="2000" b="0" i="0" dirty="0">
                <a:solidFill>
                  <a:srgbClr val="333333"/>
                </a:solidFill>
                <a:effectLst/>
                <a:latin typeface="q_serif"/>
              </a:rPr>
              <a:t>Bagging is </a:t>
            </a:r>
            <a:r>
              <a:rPr lang="en-US" sz="2000" b="0" i="0" dirty="0">
                <a:solidFill>
                  <a:srgbClr val="FF0000"/>
                </a:solidFill>
                <a:effectLst/>
                <a:latin typeface="q_serif"/>
              </a:rPr>
              <a:t>effective</a:t>
            </a:r>
            <a:r>
              <a:rPr lang="en-US" sz="2000" b="0" i="0" dirty="0">
                <a:solidFill>
                  <a:srgbClr val="333333"/>
                </a:solidFill>
                <a:effectLst/>
                <a:latin typeface="q_serif"/>
              </a:rPr>
              <a:t> because you are improving the accuracy of a single model by using multiple copies of it trained on different sets of data.</a:t>
            </a:r>
            <a:endParaRPr lang="en-IN" sz="2000" dirty="0"/>
          </a:p>
        </p:txBody>
      </p:sp>
      <p:sp>
        <p:nvSpPr>
          <p:cNvPr id="3" name="Rectangle 2">
            <a:extLst>
              <a:ext uri="{FF2B5EF4-FFF2-40B4-BE49-F238E27FC236}">
                <a16:creationId xmlns:a16="http://schemas.microsoft.com/office/drawing/2014/main" id="{3CBED424-89A4-4FA4-89AF-0E47BE6ECAE1}"/>
              </a:ext>
            </a:extLst>
          </p:cNvPr>
          <p:cNvSpPr/>
          <p:nvPr/>
        </p:nvSpPr>
        <p:spPr>
          <a:xfrm>
            <a:off x="408971" y="1266254"/>
            <a:ext cx="10378634" cy="1015663"/>
          </a:xfrm>
          <a:prstGeom prst="rect">
            <a:avLst/>
          </a:prstGeom>
        </p:spPr>
        <p:txBody>
          <a:bodyPr wrap="square">
            <a:spAutoFit/>
          </a:bodyPr>
          <a:lstStyle/>
          <a:p>
            <a:pPr marL="285750" indent="-285750">
              <a:buFont typeface="Wingdings" panose="05000000000000000000" pitchFamily="2" charset="2"/>
              <a:buChar char="Ø"/>
            </a:pPr>
            <a:r>
              <a:rPr lang="en-US" sz="2000" b="0" i="0" dirty="0">
                <a:solidFill>
                  <a:srgbClr val="333333"/>
                </a:solidFill>
                <a:effectLst/>
                <a:latin typeface="q_serif"/>
              </a:rPr>
              <a:t>Bagging is </a:t>
            </a:r>
            <a:r>
              <a:rPr lang="en-US" sz="2000" b="0" i="0" dirty="0">
                <a:solidFill>
                  <a:srgbClr val="FF0000"/>
                </a:solidFill>
                <a:effectLst/>
                <a:latin typeface="q_serif"/>
              </a:rPr>
              <a:t>not recommended </a:t>
            </a:r>
            <a:r>
              <a:rPr lang="en-US" sz="2000" b="0" i="0" dirty="0">
                <a:solidFill>
                  <a:srgbClr val="333333"/>
                </a:solidFill>
                <a:effectLst/>
                <a:latin typeface="q_serif"/>
              </a:rPr>
              <a:t>on models that have a high bias. In such cases, </a:t>
            </a:r>
            <a:r>
              <a:rPr lang="en-US" sz="2000" b="0" i="0" dirty="0">
                <a:solidFill>
                  <a:srgbClr val="FF0000"/>
                </a:solidFill>
                <a:effectLst/>
                <a:latin typeface="q_serif"/>
              </a:rPr>
              <a:t>boosting </a:t>
            </a:r>
            <a:r>
              <a:rPr lang="en-US" sz="2000" b="0" i="0" dirty="0">
                <a:solidFill>
                  <a:srgbClr val="333333"/>
                </a:solidFill>
                <a:effectLst/>
                <a:latin typeface="q_serif"/>
              </a:rPr>
              <a:t>(</a:t>
            </a:r>
            <a:r>
              <a:rPr lang="en-US" sz="2000" b="0" i="0" dirty="0" err="1">
                <a:solidFill>
                  <a:srgbClr val="333333"/>
                </a:solidFill>
                <a:effectLst/>
                <a:latin typeface="q_serif"/>
              </a:rPr>
              <a:t>Adaboost</a:t>
            </a:r>
            <a:r>
              <a:rPr lang="en-US" sz="2000" b="0" i="0" dirty="0">
                <a:solidFill>
                  <a:srgbClr val="333333"/>
                </a:solidFill>
                <a:effectLst/>
                <a:latin typeface="q_serif"/>
              </a:rPr>
              <a:t>) is used which goes a step ahead and eliminates the effect of a high bias present in the baseline model</a:t>
            </a:r>
            <a:endParaRPr lang="en-IN" sz="2000" dirty="0"/>
          </a:p>
        </p:txBody>
      </p:sp>
    </p:spTree>
    <p:extLst>
      <p:ext uri="{BB962C8B-B14F-4D97-AF65-F5344CB8AC3E}">
        <p14:creationId xmlns:p14="http://schemas.microsoft.com/office/powerpoint/2010/main" val="160370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0B5C37-1A6A-4211-A642-E66A94ACAC41}"/>
              </a:ext>
            </a:extLst>
          </p:cNvPr>
          <p:cNvSpPr/>
          <p:nvPr/>
        </p:nvSpPr>
        <p:spPr>
          <a:xfrm>
            <a:off x="223775" y="751340"/>
            <a:ext cx="11478228" cy="646331"/>
          </a:xfrm>
          <a:prstGeom prst="rect">
            <a:avLst/>
          </a:prstGeom>
        </p:spPr>
        <p:txBody>
          <a:bodyPr wrap="square">
            <a:spAutoFit/>
          </a:bodyPr>
          <a:lstStyle/>
          <a:p>
            <a:pPr marL="285750" indent="-285750">
              <a:buFont typeface="Wingdings" panose="05000000000000000000" pitchFamily="2" charset="2"/>
              <a:buChar char="Ø"/>
            </a:pPr>
            <a:r>
              <a:rPr lang="en-US" b="0" i="0" dirty="0">
                <a:effectLst/>
                <a:latin typeface="roboto"/>
              </a:rPr>
              <a:t>Individually, these rules are not powerful enough to classify an email into ‘spam’ or ‘not spam’. Therefore, these rules are called as </a:t>
            </a:r>
            <a:r>
              <a:rPr lang="en-US" b="1" i="0" dirty="0">
                <a:effectLst/>
                <a:latin typeface="roboto"/>
              </a:rPr>
              <a:t>weak learner</a:t>
            </a:r>
            <a:r>
              <a:rPr lang="en-US" b="0" i="0" dirty="0">
                <a:effectLst/>
                <a:latin typeface="roboto"/>
              </a:rPr>
              <a:t>.</a:t>
            </a:r>
            <a:endParaRPr lang="en-IN" dirty="0"/>
          </a:p>
        </p:txBody>
      </p:sp>
      <p:sp>
        <p:nvSpPr>
          <p:cNvPr id="3" name="Rectangle 2">
            <a:extLst>
              <a:ext uri="{FF2B5EF4-FFF2-40B4-BE49-F238E27FC236}">
                <a16:creationId xmlns:a16="http://schemas.microsoft.com/office/drawing/2014/main" id="{0CBB9B03-F9E2-429D-A847-97656B6FBE56}"/>
              </a:ext>
            </a:extLst>
          </p:cNvPr>
          <p:cNvSpPr/>
          <p:nvPr/>
        </p:nvSpPr>
        <p:spPr>
          <a:xfrm>
            <a:off x="223775" y="1643548"/>
            <a:ext cx="11478227" cy="1477328"/>
          </a:xfrm>
          <a:prstGeom prst="rect">
            <a:avLst/>
          </a:prstGeom>
        </p:spPr>
        <p:txBody>
          <a:bodyPr wrap="square">
            <a:spAutoFit/>
          </a:bodyPr>
          <a:lstStyle/>
          <a:p>
            <a:pPr marL="285750" indent="-285750">
              <a:buFont typeface="Wingdings" panose="05000000000000000000" pitchFamily="2" charset="2"/>
              <a:buChar char="Ø"/>
            </a:pPr>
            <a:r>
              <a:rPr lang="en-US" b="0" i="0" dirty="0">
                <a:effectLst/>
                <a:latin typeface="roboto"/>
              </a:rPr>
              <a:t>To convert weak learner to strong learner, we’ll combine the prediction of each weak learner using methods like:</a:t>
            </a:r>
            <a:br>
              <a:rPr lang="en-US" dirty="0"/>
            </a:br>
            <a:r>
              <a:rPr lang="en-US" b="0" i="0" dirty="0">
                <a:effectLst/>
                <a:latin typeface="roboto"/>
              </a:rPr>
              <a:t>•   Using average/ weighted average</a:t>
            </a:r>
            <a:br>
              <a:rPr lang="en-US" dirty="0"/>
            </a:br>
            <a:r>
              <a:rPr lang="en-US" b="0" i="0" dirty="0">
                <a:effectLst/>
                <a:latin typeface="roboto"/>
              </a:rPr>
              <a:t>•   Considering prediction has higher vote</a:t>
            </a:r>
          </a:p>
          <a:p>
            <a:pPr marL="285750" indent="-285750">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77C44F14-7CA5-45B6-92E8-EBFC6198DD7E}"/>
              </a:ext>
            </a:extLst>
          </p:cNvPr>
          <p:cNvSpPr/>
          <p:nvPr/>
        </p:nvSpPr>
        <p:spPr>
          <a:xfrm>
            <a:off x="141705" y="2741364"/>
            <a:ext cx="11709722" cy="923330"/>
          </a:xfrm>
          <a:prstGeom prst="rect">
            <a:avLst/>
          </a:prstGeom>
        </p:spPr>
        <p:txBody>
          <a:bodyPr wrap="square">
            <a:spAutoFit/>
          </a:bodyPr>
          <a:lstStyle/>
          <a:p>
            <a:pPr marL="285750" indent="-285750">
              <a:buFont typeface="Wingdings" panose="05000000000000000000" pitchFamily="2" charset="2"/>
              <a:buChar char="Ø"/>
            </a:pPr>
            <a:r>
              <a:rPr lang="en-US" b="0" i="0" dirty="0">
                <a:effectLst/>
                <a:latin typeface="roboto"/>
              </a:rPr>
              <a:t>For example:  Above, we have defined 5 weak learners. Out of these 5, 3 are voted as ‘SPAM’ and 2 are voted as ‘Not a SPAM’. In this case, by default, we’ll consider an email as SPAM because we have higher(3) vote for ‘SPAM’</a:t>
            </a:r>
            <a:endParaRPr lang="en-IN" dirty="0"/>
          </a:p>
        </p:txBody>
      </p:sp>
      <p:sp>
        <p:nvSpPr>
          <p:cNvPr id="6" name="Rectangle 5">
            <a:extLst>
              <a:ext uri="{FF2B5EF4-FFF2-40B4-BE49-F238E27FC236}">
                <a16:creationId xmlns:a16="http://schemas.microsoft.com/office/drawing/2014/main" id="{4667059C-14F5-4EFF-971F-E196EF50C08B}"/>
              </a:ext>
            </a:extLst>
          </p:cNvPr>
          <p:cNvSpPr/>
          <p:nvPr/>
        </p:nvSpPr>
        <p:spPr>
          <a:xfrm>
            <a:off x="223776" y="4593345"/>
            <a:ext cx="11545580" cy="1754326"/>
          </a:xfrm>
          <a:prstGeom prst="rect">
            <a:avLst/>
          </a:prstGeom>
        </p:spPr>
        <p:txBody>
          <a:bodyPr wrap="square">
            <a:spAutoFit/>
          </a:bodyPr>
          <a:lstStyle/>
          <a:p>
            <a:pPr algn="just"/>
            <a:r>
              <a:rPr lang="en-US" dirty="0">
                <a:latin typeface="roboto"/>
              </a:rPr>
              <a:t>Underlying engine used for boosting algorithms can be anything.  It can be decision stamp, margin-maximizing classification algorithm etc. There are many boosting algorithms which use other types of engine such as:</a:t>
            </a:r>
          </a:p>
          <a:p>
            <a:pPr algn="just">
              <a:buFont typeface="+mj-lt"/>
              <a:buAutoNum type="arabicPeriod"/>
            </a:pPr>
            <a:r>
              <a:rPr lang="en-US" dirty="0">
                <a:latin typeface="roboto"/>
              </a:rPr>
              <a:t>AdaBoost </a:t>
            </a:r>
            <a:r>
              <a:rPr lang="en-US" b="1" dirty="0">
                <a:latin typeface="roboto"/>
              </a:rPr>
              <a:t>(Adaptive Boosting)</a:t>
            </a:r>
          </a:p>
          <a:p>
            <a:pPr algn="just">
              <a:buFont typeface="+mj-lt"/>
              <a:buAutoNum type="arabicPeriod"/>
            </a:pPr>
            <a:r>
              <a:rPr lang="en-US" dirty="0">
                <a:latin typeface="roboto"/>
              </a:rPr>
              <a:t>Gradient Tree Boosting</a:t>
            </a:r>
          </a:p>
          <a:p>
            <a:pPr algn="just">
              <a:buFont typeface="+mj-lt"/>
              <a:buAutoNum type="arabicPeriod"/>
            </a:pPr>
            <a:r>
              <a:rPr lang="en-US" dirty="0" err="1">
                <a:latin typeface="roboto"/>
              </a:rPr>
              <a:t>XGBoost</a:t>
            </a:r>
            <a:endParaRPr lang="en-US" dirty="0">
              <a:latin typeface="roboto"/>
            </a:endParaRPr>
          </a:p>
          <a:p>
            <a:pPr algn="just"/>
            <a:endParaRPr lang="en-US" b="0" i="0" dirty="0">
              <a:solidFill>
                <a:srgbClr val="595858"/>
              </a:solidFill>
              <a:effectLst/>
              <a:latin typeface="roboto"/>
            </a:endParaRPr>
          </a:p>
        </p:txBody>
      </p:sp>
      <p:sp>
        <p:nvSpPr>
          <p:cNvPr id="7" name="TextBox 6">
            <a:extLst>
              <a:ext uri="{FF2B5EF4-FFF2-40B4-BE49-F238E27FC236}">
                <a16:creationId xmlns:a16="http://schemas.microsoft.com/office/drawing/2014/main" id="{E5E21A7B-0925-4540-8A4A-57DF94D78102}"/>
              </a:ext>
            </a:extLst>
          </p:cNvPr>
          <p:cNvSpPr txBox="1"/>
          <p:nvPr/>
        </p:nvSpPr>
        <p:spPr>
          <a:xfrm>
            <a:off x="3201403" y="87314"/>
            <a:ext cx="614922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Boosting 	</a:t>
            </a:r>
          </a:p>
        </p:txBody>
      </p:sp>
      <p:sp>
        <p:nvSpPr>
          <p:cNvPr id="8" name="TextBox 7">
            <a:extLst>
              <a:ext uri="{FF2B5EF4-FFF2-40B4-BE49-F238E27FC236}">
                <a16:creationId xmlns:a16="http://schemas.microsoft.com/office/drawing/2014/main" id="{36247C59-C3FB-4595-9B7F-862058D61056}"/>
              </a:ext>
            </a:extLst>
          </p:cNvPr>
          <p:cNvSpPr txBox="1"/>
          <p:nvPr/>
        </p:nvSpPr>
        <p:spPr>
          <a:xfrm>
            <a:off x="3201403" y="3644012"/>
            <a:ext cx="6149220" cy="584775"/>
          </a:xfrm>
          <a:prstGeom prst="rect">
            <a:avLst/>
          </a:prstGeom>
          <a:solidFill>
            <a:schemeClr val="tx2">
              <a:lumMod val="75000"/>
            </a:schemeClr>
          </a:solidFill>
        </p:spPr>
        <p:txBody>
          <a:bodyPr wrap="square" rtlCol="0">
            <a:spAutoFit/>
          </a:bodyPr>
          <a:lstStyle/>
          <a:p>
            <a:pPr algn="ctr"/>
            <a:r>
              <a:rPr lang="en-IN" sz="3200" b="1" i="0" dirty="0">
                <a:solidFill>
                  <a:schemeClr val="bg1"/>
                </a:solidFill>
                <a:effectLst/>
                <a:latin typeface="poppins"/>
              </a:rPr>
              <a:t>Types of Boosting Algorithm</a:t>
            </a:r>
          </a:p>
        </p:txBody>
      </p:sp>
    </p:spTree>
    <p:extLst>
      <p:ext uri="{BB962C8B-B14F-4D97-AF65-F5344CB8AC3E}">
        <p14:creationId xmlns:p14="http://schemas.microsoft.com/office/powerpoint/2010/main" val="335043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7DB67-40CC-4D64-B2B8-1D3C7BA57731}"/>
              </a:ext>
            </a:extLst>
          </p:cNvPr>
          <p:cNvSpPr txBox="1"/>
          <p:nvPr/>
        </p:nvSpPr>
        <p:spPr>
          <a:xfrm>
            <a:off x="3201403" y="87314"/>
            <a:ext cx="614922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Bagging Vs Boosting 	</a:t>
            </a:r>
          </a:p>
        </p:txBody>
      </p:sp>
      <p:pic>
        <p:nvPicPr>
          <p:cNvPr id="4" name="Picture 3">
            <a:extLst>
              <a:ext uri="{FF2B5EF4-FFF2-40B4-BE49-F238E27FC236}">
                <a16:creationId xmlns:a16="http://schemas.microsoft.com/office/drawing/2014/main" id="{078E2CD9-5CF0-41A8-B29C-1067F8841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788" y="906129"/>
            <a:ext cx="7718450" cy="5471521"/>
          </a:xfrm>
          <a:prstGeom prst="rect">
            <a:avLst/>
          </a:prstGeom>
        </p:spPr>
      </p:pic>
    </p:spTree>
    <p:extLst>
      <p:ext uri="{BB962C8B-B14F-4D97-AF65-F5344CB8AC3E}">
        <p14:creationId xmlns:p14="http://schemas.microsoft.com/office/powerpoint/2010/main" val="343952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893E7-DD68-401E-B8F5-296D76F96EA1}"/>
              </a:ext>
            </a:extLst>
          </p:cNvPr>
          <p:cNvSpPr txBox="1"/>
          <p:nvPr/>
        </p:nvSpPr>
        <p:spPr>
          <a:xfrm>
            <a:off x="3804720" y="106168"/>
            <a:ext cx="386870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K Means Clustering 	</a:t>
            </a:r>
          </a:p>
        </p:txBody>
      </p:sp>
      <p:sp>
        <p:nvSpPr>
          <p:cNvPr id="3" name="Rectangle 2">
            <a:extLst>
              <a:ext uri="{FF2B5EF4-FFF2-40B4-BE49-F238E27FC236}">
                <a16:creationId xmlns:a16="http://schemas.microsoft.com/office/drawing/2014/main" id="{FCAC32FD-7BD6-4B00-9975-E1C59C8EDB85}"/>
              </a:ext>
            </a:extLst>
          </p:cNvPr>
          <p:cNvSpPr/>
          <p:nvPr/>
        </p:nvSpPr>
        <p:spPr>
          <a:xfrm>
            <a:off x="0" y="914503"/>
            <a:ext cx="11679810" cy="5909310"/>
          </a:xfrm>
          <a:prstGeom prst="rect">
            <a:avLst/>
          </a:prstGeom>
        </p:spPr>
        <p:txBody>
          <a:bodyPr wrap="square">
            <a:spAutoFit/>
          </a:bodyPr>
          <a:lstStyle/>
          <a:p>
            <a:r>
              <a:rPr lang="en-US" i="1" dirty="0">
                <a:solidFill>
                  <a:srgbClr val="404B5A"/>
                </a:solidFill>
                <a:latin typeface="Avenir_Next_LT_Pro_Regular"/>
              </a:rPr>
              <a:t>K</a:t>
            </a:r>
            <a:r>
              <a:rPr lang="en-US" dirty="0">
                <a:solidFill>
                  <a:srgbClr val="404B5A"/>
                </a:solidFill>
                <a:latin typeface="Avenir_Next_LT_Pro_Regular"/>
              </a:rPr>
              <a:t>-means clustering is a type of unsupervised learning, which is used when you have unlabeled data (i.e., data without defined categories or groups). The goal of this algorithm is to find groups in the data, with the number of groups represented by the variable </a:t>
            </a:r>
            <a:r>
              <a:rPr lang="en-US" i="1" dirty="0">
                <a:solidFill>
                  <a:srgbClr val="404B5A"/>
                </a:solidFill>
                <a:latin typeface="Avenir_Next_LT_Pro_Regular"/>
              </a:rPr>
              <a:t>K</a:t>
            </a:r>
            <a:r>
              <a:rPr lang="en-US" dirty="0">
                <a:solidFill>
                  <a:srgbClr val="404B5A"/>
                </a:solidFill>
                <a:latin typeface="Avenir_Next_LT_Pro_Regular"/>
              </a:rPr>
              <a:t>. The algorithm works iteratively to assign each data point to one of </a:t>
            </a:r>
            <a:r>
              <a:rPr lang="en-US" i="1" dirty="0">
                <a:solidFill>
                  <a:srgbClr val="404B5A"/>
                </a:solidFill>
                <a:latin typeface="Avenir_Next_LT_Pro_Regular"/>
              </a:rPr>
              <a:t>K</a:t>
            </a:r>
            <a:r>
              <a:rPr lang="en-US" dirty="0">
                <a:solidFill>
                  <a:srgbClr val="404B5A"/>
                </a:solidFill>
                <a:latin typeface="Avenir_Next_LT_Pro_Regular"/>
              </a:rPr>
              <a:t> groups based on the features that are provided. Data points are clustered based on feature similarity. The results of the </a:t>
            </a:r>
            <a:r>
              <a:rPr lang="en-US" i="1" dirty="0">
                <a:solidFill>
                  <a:srgbClr val="404B5A"/>
                </a:solidFill>
                <a:latin typeface="Avenir_Next_LT_Pro_Regular"/>
              </a:rPr>
              <a:t>K</a:t>
            </a:r>
            <a:r>
              <a:rPr lang="en-US" dirty="0">
                <a:solidFill>
                  <a:srgbClr val="404B5A"/>
                </a:solidFill>
                <a:latin typeface="Avenir_Next_LT_Pro_Regular"/>
              </a:rPr>
              <a:t>-means clustering algorithm are:</a:t>
            </a:r>
          </a:p>
          <a:p>
            <a:endParaRPr lang="en-US" dirty="0">
              <a:solidFill>
                <a:srgbClr val="404B5A"/>
              </a:solidFill>
              <a:latin typeface="Avenir_Next_LT_Pro_Regular"/>
            </a:endParaRPr>
          </a:p>
          <a:p>
            <a:endParaRPr lang="en-US" dirty="0">
              <a:solidFill>
                <a:srgbClr val="404B5A"/>
              </a:solidFill>
              <a:latin typeface="Avenir_Next_LT_Pro_Regular"/>
            </a:endParaRPr>
          </a:p>
          <a:p>
            <a:pPr>
              <a:buFont typeface="+mj-lt"/>
              <a:buAutoNum type="arabicPeriod"/>
            </a:pPr>
            <a:r>
              <a:rPr lang="en-US" dirty="0">
                <a:solidFill>
                  <a:srgbClr val="404B5A"/>
                </a:solidFill>
                <a:latin typeface="Avenir_Next_LT_Pro_Regular"/>
              </a:rPr>
              <a:t>The centroids of the </a:t>
            </a:r>
            <a:r>
              <a:rPr lang="en-US" i="1" dirty="0">
                <a:solidFill>
                  <a:srgbClr val="404B5A"/>
                </a:solidFill>
                <a:latin typeface="Avenir_Next_LT_Pro_Regular"/>
              </a:rPr>
              <a:t>K</a:t>
            </a:r>
            <a:r>
              <a:rPr lang="en-US" dirty="0">
                <a:solidFill>
                  <a:srgbClr val="404B5A"/>
                </a:solidFill>
                <a:latin typeface="Avenir_Next_LT_Pro_Regular"/>
              </a:rPr>
              <a:t> clusters, which can be used to label new data.</a:t>
            </a:r>
          </a:p>
          <a:p>
            <a:endParaRPr lang="en-US" dirty="0">
              <a:solidFill>
                <a:srgbClr val="404B5A"/>
              </a:solidFill>
              <a:latin typeface="Avenir_Next_LT_Pro_Regular"/>
            </a:endParaRPr>
          </a:p>
          <a:p>
            <a:pPr>
              <a:buFont typeface="+mj-lt"/>
              <a:buAutoNum type="arabicPeriod"/>
            </a:pPr>
            <a:endParaRPr lang="en-US" dirty="0">
              <a:solidFill>
                <a:srgbClr val="404B5A"/>
              </a:solidFill>
              <a:latin typeface="Avenir_Next_LT_Pro_Regular"/>
            </a:endParaRPr>
          </a:p>
          <a:p>
            <a:pPr>
              <a:buFont typeface="+mj-lt"/>
              <a:buAutoNum type="arabicPeriod"/>
            </a:pPr>
            <a:endParaRPr lang="en-US" dirty="0">
              <a:solidFill>
                <a:srgbClr val="404B5A"/>
              </a:solidFill>
              <a:latin typeface="Avenir_Next_LT_Pro_Regular"/>
            </a:endParaRPr>
          </a:p>
          <a:p>
            <a:pPr>
              <a:buFont typeface="+mj-lt"/>
              <a:buAutoNum type="arabicPeriod"/>
            </a:pPr>
            <a:endParaRPr lang="en-US" dirty="0">
              <a:solidFill>
                <a:srgbClr val="404B5A"/>
              </a:solidFill>
              <a:latin typeface="Avenir_Next_LT_Pro_Regular"/>
            </a:endParaRPr>
          </a:p>
          <a:p>
            <a:pPr>
              <a:buFont typeface="+mj-lt"/>
              <a:buAutoNum type="arabicPeriod"/>
            </a:pPr>
            <a:r>
              <a:rPr lang="en-US" dirty="0">
                <a:solidFill>
                  <a:srgbClr val="404B5A"/>
                </a:solidFill>
                <a:latin typeface="Avenir_Next_LT_Pro_Regular"/>
              </a:rPr>
              <a:t>Labels for the training data (each data point is assigned to a single cluster).</a:t>
            </a:r>
          </a:p>
          <a:p>
            <a:pPr>
              <a:buFont typeface="+mj-lt"/>
              <a:buAutoNum type="arabicPeriod"/>
            </a:pPr>
            <a:endParaRPr lang="en-US" dirty="0">
              <a:solidFill>
                <a:srgbClr val="404B5A"/>
              </a:solidFill>
              <a:latin typeface="Avenir_Next_LT_Pro_Regular"/>
            </a:endParaRPr>
          </a:p>
          <a:p>
            <a:pPr>
              <a:buFont typeface="+mj-lt"/>
              <a:buAutoNum type="arabicPeriod"/>
            </a:pPr>
            <a:endParaRPr lang="en-US" dirty="0">
              <a:solidFill>
                <a:srgbClr val="404B5A"/>
              </a:solidFill>
              <a:latin typeface="Avenir_Next_LT_Pro_Regular"/>
            </a:endParaRPr>
          </a:p>
          <a:p>
            <a:pPr>
              <a:buFont typeface="+mj-lt"/>
              <a:buAutoNum type="arabicPeriod"/>
            </a:pPr>
            <a:endParaRPr lang="en-US" dirty="0">
              <a:solidFill>
                <a:srgbClr val="404B5A"/>
              </a:solidFill>
              <a:latin typeface="Avenir_Next_LT_Pro_Regular"/>
            </a:endParaRPr>
          </a:p>
          <a:p>
            <a:pPr>
              <a:buFont typeface="+mj-lt"/>
              <a:buAutoNum type="arabicPeriod"/>
            </a:pPr>
            <a:endParaRPr lang="en-US" dirty="0">
              <a:solidFill>
                <a:srgbClr val="404B5A"/>
              </a:solidFill>
              <a:latin typeface="Avenir_Next_LT_Pro_Regular"/>
            </a:endParaRPr>
          </a:p>
          <a:p>
            <a:r>
              <a:rPr lang="en-US" dirty="0">
                <a:solidFill>
                  <a:srgbClr val="404B5A"/>
                </a:solidFill>
                <a:latin typeface="Avenir_Next_LT_Pro_Regular"/>
              </a:rPr>
              <a:t>Rather than defining groups before looking at the data, clustering allows you to find and analyze the groups that have formed organically. The "Choosing K" section below describes how the number of groups can be determined.  </a:t>
            </a:r>
          </a:p>
          <a:p>
            <a:r>
              <a:rPr lang="en-US" dirty="0">
                <a:solidFill>
                  <a:srgbClr val="404B5A"/>
                </a:solidFill>
                <a:latin typeface="Avenir_Next_LT_Pro_Regular"/>
              </a:rPr>
              <a:t>Each centroid of a cluster is a collection of feature values which define the resulting groups. Examining the centroid feature weights can be used to qualitatively interpret what kind of group each cluster represents.  </a:t>
            </a:r>
            <a:endParaRPr lang="en-US" b="0" i="0" dirty="0">
              <a:solidFill>
                <a:srgbClr val="404B5A"/>
              </a:solidFill>
              <a:effectLst/>
              <a:latin typeface="Avenir_Next_LT_Pro_Regular"/>
            </a:endParaRPr>
          </a:p>
        </p:txBody>
      </p:sp>
    </p:spTree>
    <p:extLst>
      <p:ext uri="{BB962C8B-B14F-4D97-AF65-F5344CB8AC3E}">
        <p14:creationId xmlns:p14="http://schemas.microsoft.com/office/powerpoint/2010/main" val="391616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4578E0-38D3-426E-B4C7-1A15370E4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0" y="561308"/>
            <a:ext cx="5806943" cy="5303980"/>
          </a:xfrm>
          <a:prstGeom prst="rect">
            <a:avLst/>
          </a:prstGeom>
        </p:spPr>
      </p:pic>
      <p:pic>
        <p:nvPicPr>
          <p:cNvPr id="7" name="Picture 6">
            <a:extLst>
              <a:ext uri="{FF2B5EF4-FFF2-40B4-BE49-F238E27FC236}">
                <a16:creationId xmlns:a16="http://schemas.microsoft.com/office/drawing/2014/main" id="{80D37A0E-41E6-4DF8-9A40-73FB2A6B2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160" y="2548813"/>
            <a:ext cx="2537680" cy="1760373"/>
          </a:xfrm>
          <a:prstGeom prst="rect">
            <a:avLst/>
          </a:prstGeom>
        </p:spPr>
      </p:pic>
      <p:pic>
        <p:nvPicPr>
          <p:cNvPr id="9" name="Picture 8">
            <a:extLst>
              <a:ext uri="{FF2B5EF4-FFF2-40B4-BE49-F238E27FC236}">
                <a16:creationId xmlns:a16="http://schemas.microsoft.com/office/drawing/2014/main" id="{7A80DCBB-A483-46D0-95D3-0D8A756FA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082" y="591791"/>
            <a:ext cx="4640982" cy="5243014"/>
          </a:xfrm>
          <a:prstGeom prst="rect">
            <a:avLst/>
          </a:prstGeom>
        </p:spPr>
      </p:pic>
      <p:sp>
        <p:nvSpPr>
          <p:cNvPr id="10" name="TextBox 9">
            <a:extLst>
              <a:ext uri="{FF2B5EF4-FFF2-40B4-BE49-F238E27FC236}">
                <a16:creationId xmlns:a16="http://schemas.microsoft.com/office/drawing/2014/main" id="{F1C9DF90-29A9-4BBC-844D-65F22652EE8F}"/>
              </a:ext>
            </a:extLst>
          </p:cNvPr>
          <p:cNvSpPr txBox="1"/>
          <p:nvPr/>
        </p:nvSpPr>
        <p:spPr>
          <a:xfrm>
            <a:off x="4464144" y="88583"/>
            <a:ext cx="386870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K Means Clustering 	</a:t>
            </a:r>
          </a:p>
        </p:txBody>
      </p:sp>
    </p:spTree>
    <p:extLst>
      <p:ext uri="{BB962C8B-B14F-4D97-AF65-F5344CB8AC3E}">
        <p14:creationId xmlns:p14="http://schemas.microsoft.com/office/powerpoint/2010/main" val="338667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B3C9C-9D2F-4D24-B3A3-224754024FAF}"/>
              </a:ext>
            </a:extLst>
          </p:cNvPr>
          <p:cNvSpPr/>
          <p:nvPr/>
        </p:nvSpPr>
        <p:spPr>
          <a:xfrm>
            <a:off x="212202" y="861140"/>
            <a:ext cx="11293033" cy="1200329"/>
          </a:xfrm>
          <a:prstGeom prst="rect">
            <a:avLst/>
          </a:prstGeom>
        </p:spPr>
        <p:txBody>
          <a:bodyPr wrap="square">
            <a:spAutoFit/>
          </a:bodyPr>
          <a:lstStyle/>
          <a:p>
            <a:r>
              <a:rPr lang="en-US" sz="2400" b="0" i="0" dirty="0">
                <a:effectLst/>
                <a:latin typeface="medium-content-serif-font"/>
              </a:rPr>
              <a:t> </a:t>
            </a:r>
            <a:r>
              <a:rPr lang="en-US" sz="2400" b="1" i="0" dirty="0">
                <a:effectLst/>
                <a:latin typeface="medium-content-serif-font"/>
              </a:rPr>
              <a:t>KNN</a:t>
            </a:r>
            <a:r>
              <a:rPr lang="en-US" sz="2400" b="0" i="0" dirty="0">
                <a:effectLst/>
                <a:latin typeface="medium-content-serif-font"/>
              </a:rPr>
              <a:t> (K Nearest </a:t>
            </a:r>
            <a:r>
              <a:rPr lang="en-US" sz="2400" b="0" i="0" dirty="0" err="1">
                <a:effectLst/>
                <a:latin typeface="medium-content-serif-font"/>
              </a:rPr>
              <a:t>Neighbours</a:t>
            </a:r>
            <a:r>
              <a:rPr lang="en-US" sz="2400" b="0" i="0" dirty="0">
                <a:effectLst/>
                <a:latin typeface="medium-content-serif-font"/>
              </a:rPr>
              <a:t>)is a </a:t>
            </a:r>
            <a:r>
              <a:rPr lang="en-US" sz="2400" b="1" i="0" dirty="0">
                <a:effectLst/>
                <a:latin typeface="medium-content-serif-font"/>
              </a:rPr>
              <a:t>non-parametric, lazy </a:t>
            </a:r>
            <a:r>
              <a:rPr lang="en-US" sz="2400" b="0" i="0" dirty="0">
                <a:effectLst/>
                <a:latin typeface="medium-content-serif-font"/>
              </a:rPr>
              <a:t>learning algorithm. Its purpose is to use a database in which the data points are separated into several classes to predict the classification of a new sample point.</a:t>
            </a:r>
            <a:endParaRPr lang="en-IN" sz="2400" dirty="0"/>
          </a:p>
        </p:txBody>
      </p:sp>
      <p:sp>
        <p:nvSpPr>
          <p:cNvPr id="3" name="TextBox 2">
            <a:extLst>
              <a:ext uri="{FF2B5EF4-FFF2-40B4-BE49-F238E27FC236}">
                <a16:creationId xmlns:a16="http://schemas.microsoft.com/office/drawing/2014/main" id="{F2ADF5AE-1E39-4179-B1D9-F0CE75F7041B}"/>
              </a:ext>
            </a:extLst>
          </p:cNvPr>
          <p:cNvSpPr txBox="1"/>
          <p:nvPr/>
        </p:nvSpPr>
        <p:spPr>
          <a:xfrm>
            <a:off x="4453190" y="140970"/>
            <a:ext cx="3285619"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KNN</a:t>
            </a:r>
          </a:p>
        </p:txBody>
      </p:sp>
      <p:sp>
        <p:nvSpPr>
          <p:cNvPr id="4" name="Rectangle 3">
            <a:extLst>
              <a:ext uri="{FF2B5EF4-FFF2-40B4-BE49-F238E27FC236}">
                <a16:creationId xmlns:a16="http://schemas.microsoft.com/office/drawing/2014/main" id="{1E58C373-A61C-488F-B840-0BED084F5DBC}"/>
              </a:ext>
            </a:extLst>
          </p:cNvPr>
          <p:cNvSpPr/>
          <p:nvPr/>
        </p:nvSpPr>
        <p:spPr>
          <a:xfrm>
            <a:off x="212202" y="2634052"/>
            <a:ext cx="11385630" cy="2677656"/>
          </a:xfrm>
          <a:prstGeom prst="rect">
            <a:avLst/>
          </a:prstGeom>
        </p:spPr>
        <p:txBody>
          <a:bodyPr wrap="square">
            <a:spAutoFit/>
          </a:bodyPr>
          <a:lstStyle/>
          <a:p>
            <a:r>
              <a:rPr lang="en-US" sz="2400" dirty="0">
                <a:latin typeface="medium-content-serif-font"/>
              </a:rPr>
              <a:t>When we say a technique is </a:t>
            </a:r>
            <a:r>
              <a:rPr lang="en-US" sz="2400" b="1" dirty="0">
                <a:solidFill>
                  <a:schemeClr val="tx2"/>
                </a:solidFill>
                <a:latin typeface="medium-content-serif-font"/>
              </a:rPr>
              <a:t>non-parametric</a:t>
            </a:r>
            <a:r>
              <a:rPr lang="en-US" sz="2400" dirty="0">
                <a:latin typeface="medium-content-serif-font"/>
              </a:rPr>
              <a:t> , it means that it does not make any assumptions on the underlying data distribution. In other words, the model structure is determined from the data. If you think about it, it’s pretty useful, because in the “real world”, most of the data does not obey the typical theoretical assumptions made (as in linear regression models, for example). Therefore, KNN could and probably should be one of the first choices for a classification study when there is little or no prior knowledge about the distribution data.</a:t>
            </a:r>
            <a:endParaRPr lang="en-IN" sz="2400" dirty="0">
              <a:latin typeface="medium-content-serif-font"/>
            </a:endParaRPr>
          </a:p>
        </p:txBody>
      </p:sp>
    </p:spTree>
    <p:extLst>
      <p:ext uri="{BB962C8B-B14F-4D97-AF65-F5344CB8AC3E}">
        <p14:creationId xmlns:p14="http://schemas.microsoft.com/office/powerpoint/2010/main" val="367204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682B32-1B5C-4244-AED3-F3A36C8D3A41}"/>
              </a:ext>
            </a:extLst>
          </p:cNvPr>
          <p:cNvSpPr txBox="1"/>
          <p:nvPr/>
        </p:nvSpPr>
        <p:spPr>
          <a:xfrm>
            <a:off x="4332259" y="194090"/>
            <a:ext cx="386870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K Means Clustering 	</a:t>
            </a:r>
          </a:p>
        </p:txBody>
      </p:sp>
      <p:pic>
        <p:nvPicPr>
          <p:cNvPr id="3" name="Picture 2">
            <a:extLst>
              <a:ext uri="{FF2B5EF4-FFF2-40B4-BE49-F238E27FC236}">
                <a16:creationId xmlns:a16="http://schemas.microsoft.com/office/drawing/2014/main" id="{07D67606-21D7-4FA3-8AEF-DE1867D3A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12" y="1064803"/>
            <a:ext cx="11720576" cy="5502117"/>
          </a:xfrm>
          <a:prstGeom prst="rect">
            <a:avLst/>
          </a:prstGeom>
        </p:spPr>
      </p:pic>
    </p:spTree>
    <p:extLst>
      <p:ext uri="{BB962C8B-B14F-4D97-AF65-F5344CB8AC3E}">
        <p14:creationId xmlns:p14="http://schemas.microsoft.com/office/powerpoint/2010/main" val="951969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FDF515-2A36-48F5-B02B-9DA62F592188}"/>
              </a:ext>
            </a:extLst>
          </p:cNvPr>
          <p:cNvSpPr txBox="1"/>
          <p:nvPr/>
        </p:nvSpPr>
        <p:spPr>
          <a:xfrm>
            <a:off x="3549744" y="150128"/>
            <a:ext cx="5638218"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Principal Component Analysis </a:t>
            </a:r>
          </a:p>
        </p:txBody>
      </p:sp>
      <p:pic>
        <p:nvPicPr>
          <p:cNvPr id="6" name="Picture 5">
            <a:extLst>
              <a:ext uri="{FF2B5EF4-FFF2-40B4-BE49-F238E27FC236}">
                <a16:creationId xmlns:a16="http://schemas.microsoft.com/office/drawing/2014/main" id="{D62B90A0-9FA4-4EAE-AEC9-91A01667D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411" y="2325992"/>
            <a:ext cx="5723116" cy="4381880"/>
          </a:xfrm>
          <a:prstGeom prst="rect">
            <a:avLst/>
          </a:prstGeom>
        </p:spPr>
      </p:pic>
      <p:sp>
        <p:nvSpPr>
          <p:cNvPr id="7" name="Rectangle 6">
            <a:extLst>
              <a:ext uri="{FF2B5EF4-FFF2-40B4-BE49-F238E27FC236}">
                <a16:creationId xmlns:a16="http://schemas.microsoft.com/office/drawing/2014/main" id="{74BB8EDC-A0A2-4964-A566-F9BA384C18D3}"/>
              </a:ext>
            </a:extLst>
          </p:cNvPr>
          <p:cNvSpPr/>
          <p:nvPr/>
        </p:nvSpPr>
        <p:spPr>
          <a:xfrm>
            <a:off x="501743" y="848664"/>
            <a:ext cx="11192025" cy="1477328"/>
          </a:xfrm>
          <a:prstGeom prst="rect">
            <a:avLst/>
          </a:prstGeom>
        </p:spPr>
        <p:txBody>
          <a:bodyPr wrap="square">
            <a:spAutoFit/>
          </a:bodyPr>
          <a:lstStyle/>
          <a:p>
            <a:r>
              <a:rPr lang="en-US" dirty="0">
                <a:solidFill>
                  <a:srgbClr val="222222"/>
                </a:solidFill>
                <a:latin typeface="arial" panose="020B0604020202020204" pitchFamily="34" charset="0"/>
              </a:rPr>
              <a:t>Principal component analysis is a statistical procedure that uses an orthogonal transformation to convert a set of observations of possibly correlated variables into a set of values of linearly uncorrelated variables called principal components.</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PCA is Used in -</a:t>
            </a:r>
            <a:endParaRPr lang="en-IN" dirty="0"/>
          </a:p>
        </p:txBody>
      </p:sp>
    </p:spTree>
    <p:extLst>
      <p:ext uri="{BB962C8B-B14F-4D97-AF65-F5344CB8AC3E}">
        <p14:creationId xmlns:p14="http://schemas.microsoft.com/office/powerpoint/2010/main" val="1831858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FDF515-2A36-48F5-B02B-9DA62F592188}"/>
              </a:ext>
            </a:extLst>
          </p:cNvPr>
          <p:cNvSpPr txBox="1"/>
          <p:nvPr/>
        </p:nvSpPr>
        <p:spPr>
          <a:xfrm>
            <a:off x="3549744" y="150128"/>
            <a:ext cx="5638218"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Principal Component Analysis </a:t>
            </a:r>
          </a:p>
        </p:txBody>
      </p:sp>
      <p:pic>
        <p:nvPicPr>
          <p:cNvPr id="3" name="Picture 2">
            <a:extLst>
              <a:ext uri="{FF2B5EF4-FFF2-40B4-BE49-F238E27FC236}">
                <a16:creationId xmlns:a16="http://schemas.microsoft.com/office/drawing/2014/main" id="{F2283FFF-F30A-477C-9FC5-4C24DC8AB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34" y="2640456"/>
            <a:ext cx="7666384" cy="2569816"/>
          </a:xfrm>
          <a:prstGeom prst="rect">
            <a:avLst/>
          </a:prstGeom>
        </p:spPr>
      </p:pic>
      <p:sp>
        <p:nvSpPr>
          <p:cNvPr id="5" name="TextBox 4">
            <a:extLst>
              <a:ext uri="{FF2B5EF4-FFF2-40B4-BE49-F238E27FC236}">
                <a16:creationId xmlns:a16="http://schemas.microsoft.com/office/drawing/2014/main" id="{51712126-39AC-48EC-8C66-542DB253E7F0}"/>
              </a:ext>
            </a:extLst>
          </p:cNvPr>
          <p:cNvSpPr txBox="1"/>
          <p:nvPr/>
        </p:nvSpPr>
        <p:spPr>
          <a:xfrm>
            <a:off x="800100" y="1661746"/>
            <a:ext cx="3673826" cy="646331"/>
          </a:xfrm>
          <a:prstGeom prst="rect">
            <a:avLst/>
          </a:prstGeom>
          <a:noFill/>
        </p:spPr>
        <p:txBody>
          <a:bodyPr wrap="none" rtlCol="0">
            <a:spAutoFit/>
          </a:bodyPr>
          <a:lstStyle/>
          <a:p>
            <a:r>
              <a:rPr lang="en-IN" sz="3600" b="1" dirty="0"/>
              <a:t>How to run a PCA:</a:t>
            </a:r>
          </a:p>
        </p:txBody>
      </p:sp>
      <p:pic>
        <p:nvPicPr>
          <p:cNvPr id="7" name="Picture 6">
            <a:extLst>
              <a:ext uri="{FF2B5EF4-FFF2-40B4-BE49-F238E27FC236}">
                <a16:creationId xmlns:a16="http://schemas.microsoft.com/office/drawing/2014/main" id="{A0D74291-ADFF-443E-BFEB-C4898B458B0D}"/>
              </a:ext>
            </a:extLst>
          </p:cNvPr>
          <p:cNvPicPr>
            <a:picLocks noChangeAspect="1"/>
          </p:cNvPicPr>
          <p:nvPr/>
        </p:nvPicPr>
        <p:blipFill rotWithShape="1">
          <a:blip r:embed="rId3">
            <a:extLst>
              <a:ext uri="{28A0092B-C50C-407E-A947-70E740481C1C}">
                <a14:useLocalDpi xmlns:a14="http://schemas.microsoft.com/office/drawing/2010/main" val="0"/>
              </a:ext>
            </a:extLst>
          </a:blip>
          <a:srcRect r="6468"/>
          <a:stretch/>
        </p:blipFill>
        <p:spPr>
          <a:xfrm>
            <a:off x="705485" y="4435900"/>
            <a:ext cx="10534845" cy="1287892"/>
          </a:xfrm>
          <a:prstGeom prst="rect">
            <a:avLst/>
          </a:prstGeom>
        </p:spPr>
      </p:pic>
    </p:spTree>
    <p:extLst>
      <p:ext uri="{BB962C8B-B14F-4D97-AF65-F5344CB8AC3E}">
        <p14:creationId xmlns:p14="http://schemas.microsoft.com/office/powerpoint/2010/main" val="92529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FDF515-2A36-48F5-B02B-9DA62F592188}"/>
              </a:ext>
            </a:extLst>
          </p:cNvPr>
          <p:cNvSpPr txBox="1"/>
          <p:nvPr/>
        </p:nvSpPr>
        <p:spPr>
          <a:xfrm>
            <a:off x="3549744" y="150128"/>
            <a:ext cx="5638218"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Principal Component Analysis </a:t>
            </a:r>
          </a:p>
        </p:txBody>
      </p:sp>
      <p:pic>
        <p:nvPicPr>
          <p:cNvPr id="3" name="Picture 2">
            <a:extLst>
              <a:ext uri="{FF2B5EF4-FFF2-40B4-BE49-F238E27FC236}">
                <a16:creationId xmlns:a16="http://schemas.microsoft.com/office/drawing/2014/main" id="{F2283FFF-F30A-477C-9FC5-4C24DC8AB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34" y="2640456"/>
            <a:ext cx="7666384" cy="2569816"/>
          </a:xfrm>
          <a:prstGeom prst="rect">
            <a:avLst/>
          </a:prstGeom>
        </p:spPr>
      </p:pic>
      <p:sp>
        <p:nvSpPr>
          <p:cNvPr id="5" name="TextBox 4">
            <a:extLst>
              <a:ext uri="{FF2B5EF4-FFF2-40B4-BE49-F238E27FC236}">
                <a16:creationId xmlns:a16="http://schemas.microsoft.com/office/drawing/2014/main" id="{51712126-39AC-48EC-8C66-542DB253E7F0}"/>
              </a:ext>
            </a:extLst>
          </p:cNvPr>
          <p:cNvSpPr txBox="1"/>
          <p:nvPr/>
        </p:nvSpPr>
        <p:spPr>
          <a:xfrm>
            <a:off x="800100" y="1661746"/>
            <a:ext cx="3673826" cy="646331"/>
          </a:xfrm>
          <a:prstGeom prst="rect">
            <a:avLst/>
          </a:prstGeom>
          <a:noFill/>
        </p:spPr>
        <p:txBody>
          <a:bodyPr wrap="none" rtlCol="0">
            <a:spAutoFit/>
          </a:bodyPr>
          <a:lstStyle/>
          <a:p>
            <a:r>
              <a:rPr lang="en-IN" sz="3600" b="1" dirty="0"/>
              <a:t>How to run a PCA:</a:t>
            </a:r>
          </a:p>
        </p:txBody>
      </p:sp>
      <p:pic>
        <p:nvPicPr>
          <p:cNvPr id="7" name="Picture 6">
            <a:extLst>
              <a:ext uri="{FF2B5EF4-FFF2-40B4-BE49-F238E27FC236}">
                <a16:creationId xmlns:a16="http://schemas.microsoft.com/office/drawing/2014/main" id="{A0D74291-ADFF-443E-BFEB-C4898B458B0D}"/>
              </a:ext>
            </a:extLst>
          </p:cNvPr>
          <p:cNvPicPr>
            <a:picLocks noChangeAspect="1"/>
          </p:cNvPicPr>
          <p:nvPr/>
        </p:nvPicPr>
        <p:blipFill rotWithShape="1">
          <a:blip r:embed="rId3">
            <a:extLst>
              <a:ext uri="{28A0092B-C50C-407E-A947-70E740481C1C}">
                <a14:useLocalDpi xmlns:a14="http://schemas.microsoft.com/office/drawing/2010/main" val="0"/>
              </a:ext>
            </a:extLst>
          </a:blip>
          <a:srcRect r="6468"/>
          <a:stretch/>
        </p:blipFill>
        <p:spPr>
          <a:xfrm>
            <a:off x="705485" y="4435900"/>
            <a:ext cx="10534845" cy="1287892"/>
          </a:xfrm>
          <a:prstGeom prst="rect">
            <a:avLst/>
          </a:prstGeom>
        </p:spPr>
      </p:pic>
    </p:spTree>
    <p:extLst>
      <p:ext uri="{BB962C8B-B14F-4D97-AF65-F5344CB8AC3E}">
        <p14:creationId xmlns:p14="http://schemas.microsoft.com/office/powerpoint/2010/main" val="195385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DEE22D-B2A8-4020-AC9F-9087B543B67F}"/>
              </a:ext>
            </a:extLst>
          </p:cNvPr>
          <p:cNvSpPr/>
          <p:nvPr/>
        </p:nvSpPr>
        <p:spPr>
          <a:xfrm>
            <a:off x="5802775" y="1351508"/>
            <a:ext cx="6096000" cy="4154984"/>
          </a:xfrm>
          <a:prstGeom prst="rect">
            <a:avLst/>
          </a:prstGeom>
        </p:spPr>
        <p:txBody>
          <a:bodyPr>
            <a:spAutoFit/>
          </a:bodyPr>
          <a:lstStyle/>
          <a:p>
            <a:r>
              <a:rPr lang="en-US" sz="2400" b="1" dirty="0">
                <a:latin typeface="medium-content-serif-font"/>
              </a:rPr>
              <a:t>KNN</a:t>
            </a:r>
            <a:r>
              <a:rPr lang="en-US" sz="2400" dirty="0">
                <a:latin typeface="medium-content-serif-font"/>
              </a:rPr>
              <a:t> is also a </a:t>
            </a:r>
            <a:r>
              <a:rPr lang="en-US" sz="2400" b="1" dirty="0">
                <a:solidFill>
                  <a:schemeClr val="tx2"/>
                </a:solidFill>
                <a:latin typeface="medium-content-serif-font"/>
              </a:rPr>
              <a:t>lazy</a:t>
            </a:r>
            <a:r>
              <a:rPr lang="en-US" sz="2400" dirty="0">
                <a:latin typeface="medium-content-serif-font"/>
              </a:rPr>
              <a:t> algorithm. Does that mean that KNN does nothing, like these polar bears imply??? Not quite. What this means is that it does not use the training data points to do any generalization. In other words, there is no explicit training </a:t>
            </a:r>
            <a:r>
              <a:rPr lang="en-US" sz="2400" dirty="0" err="1">
                <a:latin typeface="medium-content-serif-font"/>
              </a:rPr>
              <a:t>phaseor</a:t>
            </a:r>
            <a:r>
              <a:rPr lang="en-US" sz="2400" dirty="0">
                <a:latin typeface="medium-content-serif-font"/>
              </a:rPr>
              <a:t> it is very minimal. This also means that the training phase is pretty fast . Lack of generalization means that KNN keeps all the training data</a:t>
            </a:r>
            <a:r>
              <a:rPr lang="en-US" b="0" i="0" dirty="0">
                <a:effectLst/>
                <a:latin typeface="medium-content-serif-font"/>
              </a:rPr>
              <a:t>. </a:t>
            </a:r>
            <a:r>
              <a:rPr lang="en-US" sz="2400" dirty="0">
                <a:latin typeface="medium-content-serif-font"/>
              </a:rPr>
              <a:t>To be more exact, all (or most) the training data is needed during the testing phase.</a:t>
            </a:r>
            <a:endParaRPr lang="en-IN" sz="2400" dirty="0">
              <a:latin typeface="medium-content-serif-font"/>
            </a:endParaRPr>
          </a:p>
        </p:txBody>
      </p:sp>
      <p:pic>
        <p:nvPicPr>
          <p:cNvPr id="6" name="Picture 5">
            <a:extLst>
              <a:ext uri="{FF2B5EF4-FFF2-40B4-BE49-F238E27FC236}">
                <a16:creationId xmlns:a16="http://schemas.microsoft.com/office/drawing/2014/main" id="{3B11857E-2386-42E0-819E-7E1FD37C6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25" y="1268238"/>
            <a:ext cx="5182049" cy="4963740"/>
          </a:xfrm>
          <a:prstGeom prst="rect">
            <a:avLst/>
          </a:prstGeom>
        </p:spPr>
      </p:pic>
      <p:sp>
        <p:nvSpPr>
          <p:cNvPr id="8" name="TextBox 7">
            <a:extLst>
              <a:ext uri="{FF2B5EF4-FFF2-40B4-BE49-F238E27FC236}">
                <a16:creationId xmlns:a16="http://schemas.microsoft.com/office/drawing/2014/main" id="{A978F565-3AF3-48A6-A451-ECAF889B340C}"/>
              </a:ext>
            </a:extLst>
          </p:cNvPr>
          <p:cNvSpPr txBox="1"/>
          <p:nvPr/>
        </p:nvSpPr>
        <p:spPr>
          <a:xfrm>
            <a:off x="4453190" y="140970"/>
            <a:ext cx="3285619"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KNN</a:t>
            </a:r>
          </a:p>
        </p:txBody>
      </p:sp>
    </p:spTree>
    <p:extLst>
      <p:ext uri="{BB962C8B-B14F-4D97-AF65-F5344CB8AC3E}">
        <p14:creationId xmlns:p14="http://schemas.microsoft.com/office/powerpoint/2010/main" val="141607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3FF17D-0E25-4C9C-8972-5D13CF4EF4E1}"/>
              </a:ext>
            </a:extLst>
          </p:cNvPr>
          <p:cNvPicPr>
            <a:picLocks noChangeAspect="1"/>
          </p:cNvPicPr>
          <p:nvPr/>
        </p:nvPicPr>
        <p:blipFill rotWithShape="1">
          <a:blip r:embed="rId2">
            <a:extLst>
              <a:ext uri="{28A0092B-C50C-407E-A947-70E740481C1C}">
                <a14:useLocalDpi xmlns:a14="http://schemas.microsoft.com/office/drawing/2010/main" val="0"/>
              </a:ext>
            </a:extLst>
          </a:blip>
          <a:srcRect r="2234"/>
          <a:stretch/>
        </p:blipFill>
        <p:spPr>
          <a:xfrm>
            <a:off x="-1" y="1024668"/>
            <a:ext cx="4834891" cy="5128704"/>
          </a:xfrm>
          <a:prstGeom prst="rect">
            <a:avLst/>
          </a:prstGeom>
        </p:spPr>
      </p:pic>
      <p:pic>
        <p:nvPicPr>
          <p:cNvPr id="5" name="Picture 4">
            <a:extLst>
              <a:ext uri="{FF2B5EF4-FFF2-40B4-BE49-F238E27FC236}">
                <a16:creationId xmlns:a16="http://schemas.microsoft.com/office/drawing/2014/main" id="{28CB70DA-8804-4511-9BD3-BF352E396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620" y="1024668"/>
            <a:ext cx="4654312" cy="5357324"/>
          </a:xfrm>
          <a:prstGeom prst="rect">
            <a:avLst/>
          </a:prstGeom>
        </p:spPr>
      </p:pic>
      <p:pic>
        <p:nvPicPr>
          <p:cNvPr id="7" name="Picture 6">
            <a:extLst>
              <a:ext uri="{FF2B5EF4-FFF2-40B4-BE49-F238E27FC236}">
                <a16:creationId xmlns:a16="http://schemas.microsoft.com/office/drawing/2014/main" id="{173E006D-41A2-44A2-8EF5-CFC9DB4BE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76" y="2986988"/>
            <a:ext cx="1605079" cy="1204064"/>
          </a:xfrm>
          <a:prstGeom prst="rect">
            <a:avLst/>
          </a:prstGeom>
        </p:spPr>
      </p:pic>
      <p:sp>
        <p:nvSpPr>
          <p:cNvPr id="8" name="TextBox 7">
            <a:extLst>
              <a:ext uri="{FF2B5EF4-FFF2-40B4-BE49-F238E27FC236}">
                <a16:creationId xmlns:a16="http://schemas.microsoft.com/office/drawing/2014/main" id="{D37F3A03-6FFF-479F-A82A-D68DAB49B53F}"/>
              </a:ext>
            </a:extLst>
          </p:cNvPr>
          <p:cNvSpPr txBox="1"/>
          <p:nvPr/>
        </p:nvSpPr>
        <p:spPr>
          <a:xfrm>
            <a:off x="4453190" y="140970"/>
            <a:ext cx="3285619"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 KNN</a:t>
            </a:r>
          </a:p>
        </p:txBody>
      </p:sp>
    </p:spTree>
    <p:extLst>
      <p:ext uri="{BB962C8B-B14F-4D97-AF65-F5344CB8AC3E}">
        <p14:creationId xmlns:p14="http://schemas.microsoft.com/office/powerpoint/2010/main" val="116236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720CA-86AF-421B-B8B0-A90312561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2810"/>
            <a:ext cx="11682472" cy="4618120"/>
          </a:xfrm>
          <a:prstGeom prst="rect">
            <a:avLst/>
          </a:prstGeom>
        </p:spPr>
      </p:pic>
      <p:sp>
        <p:nvSpPr>
          <p:cNvPr id="4" name="TextBox 3">
            <a:extLst>
              <a:ext uri="{FF2B5EF4-FFF2-40B4-BE49-F238E27FC236}">
                <a16:creationId xmlns:a16="http://schemas.microsoft.com/office/drawing/2014/main" id="{CDA6C4F7-81A0-487F-93D0-4A3E75B1CBE0}"/>
              </a:ext>
            </a:extLst>
          </p:cNvPr>
          <p:cNvSpPr txBox="1"/>
          <p:nvPr/>
        </p:nvSpPr>
        <p:spPr>
          <a:xfrm>
            <a:off x="365761" y="5932170"/>
            <a:ext cx="2251709" cy="461665"/>
          </a:xfrm>
          <a:prstGeom prst="rect">
            <a:avLst/>
          </a:prstGeom>
          <a:solidFill>
            <a:schemeClr val="accent2">
              <a:lumMod val="75000"/>
            </a:schemeClr>
          </a:solidFill>
        </p:spPr>
        <p:txBody>
          <a:bodyPr wrap="square" rtlCol="0">
            <a:spAutoFit/>
          </a:bodyPr>
          <a:lstStyle/>
          <a:p>
            <a:r>
              <a:rPr lang="en-IN" sz="2400" dirty="0"/>
              <a:t>Model is Ready</a:t>
            </a:r>
          </a:p>
        </p:txBody>
      </p:sp>
      <p:sp>
        <p:nvSpPr>
          <p:cNvPr id="5" name="TextBox 4">
            <a:extLst>
              <a:ext uri="{FF2B5EF4-FFF2-40B4-BE49-F238E27FC236}">
                <a16:creationId xmlns:a16="http://schemas.microsoft.com/office/drawing/2014/main" id="{18A78650-DAD1-4F53-96E5-F226B2DD47CD}"/>
              </a:ext>
            </a:extLst>
          </p:cNvPr>
          <p:cNvSpPr txBox="1"/>
          <p:nvPr/>
        </p:nvSpPr>
        <p:spPr>
          <a:xfrm>
            <a:off x="4453190" y="140970"/>
            <a:ext cx="3285619"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Steps For KNN</a:t>
            </a:r>
          </a:p>
        </p:txBody>
      </p:sp>
    </p:spTree>
    <p:extLst>
      <p:ext uri="{BB962C8B-B14F-4D97-AF65-F5344CB8AC3E}">
        <p14:creationId xmlns:p14="http://schemas.microsoft.com/office/powerpoint/2010/main" val="108103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5F65F-5FED-4151-AB99-429B00B37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53" y="1324084"/>
            <a:ext cx="6378493" cy="899238"/>
          </a:xfrm>
          <a:prstGeom prst="rect">
            <a:avLst/>
          </a:prstGeom>
        </p:spPr>
      </p:pic>
      <p:pic>
        <p:nvPicPr>
          <p:cNvPr id="5" name="Picture 4">
            <a:extLst>
              <a:ext uri="{FF2B5EF4-FFF2-40B4-BE49-F238E27FC236}">
                <a16:creationId xmlns:a16="http://schemas.microsoft.com/office/drawing/2014/main" id="{85C458B5-4286-44A1-B150-1D785D8F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970" y="2223322"/>
            <a:ext cx="9144792" cy="883997"/>
          </a:xfrm>
          <a:prstGeom prst="rect">
            <a:avLst/>
          </a:prstGeom>
        </p:spPr>
      </p:pic>
      <p:pic>
        <p:nvPicPr>
          <p:cNvPr id="7" name="Picture 6">
            <a:extLst>
              <a:ext uri="{FF2B5EF4-FFF2-40B4-BE49-F238E27FC236}">
                <a16:creationId xmlns:a16="http://schemas.microsoft.com/office/drawing/2014/main" id="{4116FBD0-FB8E-4922-B8E7-119EB4FF2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418" y="3887053"/>
            <a:ext cx="9274344" cy="762066"/>
          </a:xfrm>
          <a:prstGeom prst="rect">
            <a:avLst/>
          </a:prstGeom>
        </p:spPr>
      </p:pic>
      <p:pic>
        <p:nvPicPr>
          <p:cNvPr id="9" name="Picture 8">
            <a:extLst>
              <a:ext uri="{FF2B5EF4-FFF2-40B4-BE49-F238E27FC236}">
                <a16:creationId xmlns:a16="http://schemas.microsoft.com/office/drawing/2014/main" id="{456CDA36-AB90-4360-935C-F367234A2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657" y="5277241"/>
            <a:ext cx="10432684" cy="655377"/>
          </a:xfrm>
          <a:prstGeom prst="rect">
            <a:avLst/>
          </a:prstGeom>
        </p:spPr>
      </p:pic>
      <p:sp>
        <p:nvSpPr>
          <p:cNvPr id="10" name="TextBox 9">
            <a:extLst>
              <a:ext uri="{FF2B5EF4-FFF2-40B4-BE49-F238E27FC236}">
                <a16:creationId xmlns:a16="http://schemas.microsoft.com/office/drawing/2014/main" id="{51AC4AF9-8165-4A0B-AA25-2ABFDDFCDF0D}"/>
              </a:ext>
            </a:extLst>
          </p:cNvPr>
          <p:cNvSpPr txBox="1"/>
          <p:nvPr/>
        </p:nvSpPr>
        <p:spPr>
          <a:xfrm>
            <a:off x="4453189" y="111187"/>
            <a:ext cx="3285619"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Steps For KNN</a:t>
            </a:r>
          </a:p>
        </p:txBody>
      </p:sp>
    </p:spTree>
    <p:extLst>
      <p:ext uri="{BB962C8B-B14F-4D97-AF65-F5344CB8AC3E}">
        <p14:creationId xmlns:p14="http://schemas.microsoft.com/office/powerpoint/2010/main" val="307752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8DA215-0B21-4784-9805-E90A6D4112E8}"/>
              </a:ext>
            </a:extLst>
          </p:cNvPr>
          <p:cNvSpPr/>
          <p:nvPr/>
        </p:nvSpPr>
        <p:spPr>
          <a:xfrm>
            <a:off x="419100" y="903336"/>
            <a:ext cx="11353800" cy="3139321"/>
          </a:xfrm>
          <a:prstGeom prst="rect">
            <a:avLst/>
          </a:prstGeom>
        </p:spPr>
        <p:txBody>
          <a:bodyPr wrap="square">
            <a:spAutoFit/>
          </a:bodyPr>
          <a:lstStyle/>
          <a:p>
            <a:pPr marL="285750" indent="-285750">
              <a:buFont typeface="Wingdings" panose="05000000000000000000" pitchFamily="2" charset="2"/>
              <a:buChar char="Ø"/>
            </a:pPr>
            <a:r>
              <a:rPr lang="en-IN" sz="2200" dirty="0"/>
              <a:t> Time series analysis comprises methods for </a:t>
            </a:r>
            <a:r>
              <a:rPr lang="en-IN" sz="2200" dirty="0" err="1"/>
              <a:t>analyzing</a:t>
            </a:r>
            <a:r>
              <a:rPr lang="en-IN" sz="2200" dirty="0"/>
              <a:t> time series data in order to extract meaningful statistics and     other characteristics of the data.</a:t>
            </a:r>
          </a:p>
          <a:p>
            <a:pPr marL="285750" indent="-285750">
              <a:buFont typeface="Wingdings" panose="05000000000000000000" pitchFamily="2" charset="2"/>
              <a:buChar char="Ø"/>
            </a:pPr>
            <a:r>
              <a:rPr lang="en-IN" sz="2200" dirty="0"/>
              <a:t>Time series forecasting is the use of a model to predict future values based on previously observed values.</a:t>
            </a:r>
          </a:p>
          <a:p>
            <a:pPr marL="285750" indent="-285750">
              <a:buFont typeface="Wingdings" panose="05000000000000000000" pitchFamily="2" charset="2"/>
              <a:buChar char="Ø"/>
            </a:pPr>
            <a:r>
              <a:rPr lang="en-IN" sz="2200" dirty="0"/>
              <a:t>While regression analysis is often employed in such a way as to test theories that the current values of one or more independent time series affect the current value of another time </a:t>
            </a:r>
            <a:r>
              <a:rPr lang="en-IN" sz="2200" dirty="0" err="1"/>
              <a:t>series,this</a:t>
            </a:r>
            <a:r>
              <a:rPr lang="en-IN" sz="2200" dirty="0"/>
              <a:t> type of analysis of time series is not called "time series analysis", which focuses on comparing values of a single time series or multiple dependent time series at different points in time.</a:t>
            </a:r>
          </a:p>
        </p:txBody>
      </p:sp>
      <p:sp>
        <p:nvSpPr>
          <p:cNvPr id="4" name="TextBox 3">
            <a:extLst>
              <a:ext uri="{FF2B5EF4-FFF2-40B4-BE49-F238E27FC236}">
                <a16:creationId xmlns:a16="http://schemas.microsoft.com/office/drawing/2014/main" id="{0F4F185A-EEEF-4D78-8044-403C881278FF}"/>
              </a:ext>
            </a:extLst>
          </p:cNvPr>
          <p:cNvSpPr txBox="1"/>
          <p:nvPr/>
        </p:nvSpPr>
        <p:spPr>
          <a:xfrm>
            <a:off x="3689261" y="156762"/>
            <a:ext cx="439363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Time Series Forecasting</a:t>
            </a:r>
          </a:p>
        </p:txBody>
      </p:sp>
    </p:spTree>
    <p:extLst>
      <p:ext uri="{BB962C8B-B14F-4D97-AF65-F5344CB8AC3E}">
        <p14:creationId xmlns:p14="http://schemas.microsoft.com/office/powerpoint/2010/main" val="186996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F185A-EEEF-4D78-8044-403C881278FF}"/>
              </a:ext>
            </a:extLst>
          </p:cNvPr>
          <p:cNvSpPr txBox="1"/>
          <p:nvPr/>
        </p:nvSpPr>
        <p:spPr>
          <a:xfrm>
            <a:off x="3689261" y="156762"/>
            <a:ext cx="439363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Time Series Forecasting</a:t>
            </a:r>
          </a:p>
        </p:txBody>
      </p:sp>
      <p:pic>
        <p:nvPicPr>
          <p:cNvPr id="5" name="Picture 4">
            <a:extLst>
              <a:ext uri="{FF2B5EF4-FFF2-40B4-BE49-F238E27FC236}">
                <a16:creationId xmlns:a16="http://schemas.microsoft.com/office/drawing/2014/main" id="{71F171A1-31E2-49CD-9B50-4E008FAF800A}"/>
              </a:ext>
            </a:extLst>
          </p:cNvPr>
          <p:cNvPicPr>
            <a:picLocks noChangeAspect="1"/>
          </p:cNvPicPr>
          <p:nvPr/>
        </p:nvPicPr>
        <p:blipFill rotWithShape="1">
          <a:blip r:embed="rId2">
            <a:extLst>
              <a:ext uri="{28A0092B-C50C-407E-A947-70E740481C1C}">
                <a14:useLocalDpi xmlns:a14="http://schemas.microsoft.com/office/drawing/2010/main" val="0"/>
              </a:ext>
            </a:extLst>
          </a:blip>
          <a:srcRect l="1168" t="1645" r="1486" b="6645"/>
          <a:stretch/>
        </p:blipFill>
        <p:spPr>
          <a:xfrm>
            <a:off x="1226916" y="1145893"/>
            <a:ext cx="9861631" cy="4791919"/>
          </a:xfrm>
          <a:prstGeom prst="rect">
            <a:avLst/>
          </a:prstGeom>
        </p:spPr>
      </p:pic>
    </p:spTree>
    <p:extLst>
      <p:ext uri="{BB962C8B-B14F-4D97-AF65-F5344CB8AC3E}">
        <p14:creationId xmlns:p14="http://schemas.microsoft.com/office/powerpoint/2010/main" val="143009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F185A-EEEF-4D78-8044-403C881278FF}"/>
              </a:ext>
            </a:extLst>
          </p:cNvPr>
          <p:cNvSpPr txBox="1"/>
          <p:nvPr/>
        </p:nvSpPr>
        <p:spPr>
          <a:xfrm>
            <a:off x="3758709" y="191486"/>
            <a:ext cx="4393630" cy="584775"/>
          </a:xfrm>
          <a:prstGeom prst="rect">
            <a:avLst/>
          </a:prstGeom>
          <a:solidFill>
            <a:schemeClr val="tx2">
              <a:lumMod val="75000"/>
            </a:schemeClr>
          </a:solidFill>
        </p:spPr>
        <p:txBody>
          <a:bodyPr wrap="square" rtlCol="0">
            <a:spAutoFit/>
          </a:bodyPr>
          <a:lstStyle/>
          <a:p>
            <a:pPr algn="ctr"/>
            <a:r>
              <a:rPr lang="en-IN" sz="3200" b="1" dirty="0">
                <a:solidFill>
                  <a:schemeClr val="bg1"/>
                </a:solidFill>
              </a:rPr>
              <a:t>Time Series Forecasting</a:t>
            </a:r>
          </a:p>
        </p:txBody>
      </p:sp>
      <p:sp>
        <p:nvSpPr>
          <p:cNvPr id="3" name="Rectangle 2">
            <a:extLst>
              <a:ext uri="{FF2B5EF4-FFF2-40B4-BE49-F238E27FC236}">
                <a16:creationId xmlns:a16="http://schemas.microsoft.com/office/drawing/2014/main" id="{4E63BFF9-2BB2-403B-92C0-EDC4AC420AB4}"/>
              </a:ext>
            </a:extLst>
          </p:cNvPr>
          <p:cNvSpPr/>
          <p:nvPr/>
        </p:nvSpPr>
        <p:spPr>
          <a:xfrm>
            <a:off x="84881" y="889447"/>
            <a:ext cx="11547676" cy="3046988"/>
          </a:xfrm>
          <a:prstGeom prst="rect">
            <a:avLst/>
          </a:prstGeom>
        </p:spPr>
        <p:txBody>
          <a:bodyPr wrap="square">
            <a:spAutoFit/>
          </a:bodyPr>
          <a:lstStyle/>
          <a:p>
            <a:pPr marL="285750" indent="-285750">
              <a:buFont typeface="Wingdings" panose="05000000000000000000" pitchFamily="2" charset="2"/>
              <a:buChar char="Ø"/>
            </a:pPr>
            <a:r>
              <a:rPr lang="en-IN" sz="2400" dirty="0"/>
              <a:t>A common goal of time series analysis is extrapolating past </a:t>
            </a:r>
            <a:r>
              <a:rPr lang="en-IN" sz="2400" dirty="0" err="1"/>
              <a:t>behavior</a:t>
            </a:r>
            <a:r>
              <a:rPr lang="en-IN" sz="2400" dirty="0"/>
              <a:t> into the future.</a:t>
            </a:r>
          </a:p>
          <a:p>
            <a:pPr marL="285750" indent="-285750">
              <a:buFont typeface="Wingdings" panose="05000000000000000000" pitchFamily="2" charset="2"/>
              <a:buChar char="Ø"/>
            </a:pPr>
            <a:r>
              <a:rPr lang="en-IN" sz="2400" dirty="0"/>
              <a:t>Time series analysis is a statistical technique that deals with time series data, or trend analysis.</a:t>
            </a:r>
          </a:p>
          <a:p>
            <a:pPr marL="285750" indent="-285750">
              <a:buFont typeface="Wingdings" panose="05000000000000000000" pitchFamily="2" charset="2"/>
              <a:buChar char="Ø"/>
            </a:pPr>
            <a:r>
              <a:rPr lang="en-IN" sz="2400" dirty="0"/>
              <a:t>Time series data means that data is in a series of particular time periods or intervals</a:t>
            </a:r>
          </a:p>
          <a:p>
            <a:pPr marL="285750" indent="-285750">
              <a:buFont typeface="Wingdings" panose="05000000000000000000" pitchFamily="2" charset="2"/>
              <a:buChar char="Ø"/>
            </a:pPr>
            <a:r>
              <a:rPr lang="en-IN" sz="2400" dirty="0"/>
              <a:t>In statistics and econometrics, a distributed lag model is a model for time series data in which a regression equation is    used to predict current values of a dependent variable</a:t>
            </a:r>
          </a:p>
          <a:p>
            <a:pPr marL="285750" indent="-285750">
              <a:buFont typeface="Wingdings" panose="05000000000000000000" pitchFamily="2" charset="2"/>
              <a:buChar char="Ø"/>
            </a:pPr>
            <a:r>
              <a:rPr lang="en-IN" sz="2400" dirty="0"/>
              <a:t>Based on both the current values of an explanatory variable and the lagged(past period) values of this explanatory variable.</a:t>
            </a:r>
          </a:p>
        </p:txBody>
      </p:sp>
      <p:sp>
        <p:nvSpPr>
          <p:cNvPr id="5" name="Rectangle 4">
            <a:extLst>
              <a:ext uri="{FF2B5EF4-FFF2-40B4-BE49-F238E27FC236}">
                <a16:creationId xmlns:a16="http://schemas.microsoft.com/office/drawing/2014/main" id="{1A3C5CA0-D80B-45BB-9558-43D7CF589002}"/>
              </a:ext>
            </a:extLst>
          </p:cNvPr>
          <p:cNvSpPr/>
          <p:nvPr/>
        </p:nvSpPr>
        <p:spPr>
          <a:xfrm>
            <a:off x="84881" y="3925903"/>
            <a:ext cx="10424932" cy="1569660"/>
          </a:xfrm>
          <a:prstGeom prst="rect">
            <a:avLst/>
          </a:prstGeom>
        </p:spPr>
        <p:txBody>
          <a:bodyPr wrap="square">
            <a:spAutoFit/>
          </a:bodyPr>
          <a:lstStyle/>
          <a:p>
            <a:pPr marL="285750" indent="-285750">
              <a:buFont typeface="Wingdings" panose="05000000000000000000" pitchFamily="2" charset="2"/>
              <a:buChar char="Ø"/>
            </a:pPr>
            <a:r>
              <a:rPr lang="en-IN" sz="2400" dirty="0"/>
              <a:t>A trend analysis is an aspect of technical analysis that tries to predict the future movement of a stock based on past data.</a:t>
            </a:r>
          </a:p>
          <a:p>
            <a:pPr marL="285750" indent="-285750">
              <a:buFont typeface="Wingdings" panose="05000000000000000000" pitchFamily="2" charset="2"/>
              <a:buChar char="Ø"/>
            </a:pPr>
            <a:r>
              <a:rPr lang="en-IN" sz="2400" dirty="0"/>
              <a:t>Trend analysis is based on the idea that what has happened in the </a:t>
            </a:r>
            <a:r>
              <a:rPr lang="en-IN" sz="2400" dirty="0" err="1"/>
              <a:t>pastgives</a:t>
            </a:r>
            <a:r>
              <a:rPr lang="en-IN" sz="2400" dirty="0"/>
              <a:t> traders an idea of what will happen in the future.</a:t>
            </a:r>
          </a:p>
        </p:txBody>
      </p:sp>
    </p:spTree>
    <p:extLst>
      <p:ext uri="{BB962C8B-B14F-4D97-AF65-F5344CB8AC3E}">
        <p14:creationId xmlns:p14="http://schemas.microsoft.com/office/powerpoint/2010/main" val="4066671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1052</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Arial</vt:lpstr>
      <vt:lpstr>Arial</vt:lpstr>
      <vt:lpstr>Avenir_Next_LT_Pro_Regular</vt:lpstr>
      <vt:lpstr>Calibri</vt:lpstr>
      <vt:lpstr>Calibri Light</vt:lpstr>
      <vt:lpstr>Droid Sans</vt:lpstr>
      <vt:lpstr>Droid Serif</vt:lpstr>
      <vt:lpstr>Lato</vt:lpstr>
      <vt:lpstr>medium-content-serif-font</vt:lpstr>
      <vt:lpstr>poppins</vt:lpstr>
      <vt:lpstr>q_serif</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jain</dc:creator>
  <cp:lastModifiedBy>Gaurav jain</cp:lastModifiedBy>
  <cp:revision>8</cp:revision>
  <dcterms:created xsi:type="dcterms:W3CDTF">2018-07-04T05:55:50Z</dcterms:created>
  <dcterms:modified xsi:type="dcterms:W3CDTF">2018-07-05T12:11:03Z</dcterms:modified>
</cp:coreProperties>
</file>