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767" r:id="rId2"/>
    <p:sldId id="751" r:id="rId3"/>
    <p:sldId id="750" r:id="rId4"/>
    <p:sldId id="749" r:id="rId5"/>
    <p:sldId id="748" r:id="rId6"/>
    <p:sldId id="747" r:id="rId7"/>
    <p:sldId id="746" r:id="rId8"/>
    <p:sldId id="768" r:id="rId9"/>
    <p:sldId id="745" r:id="rId10"/>
    <p:sldId id="772" r:id="rId11"/>
    <p:sldId id="773" r:id="rId12"/>
    <p:sldId id="7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2"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36B4C-ACF4-4298-985E-2E6AAAC09F62}" type="datetimeFigureOut">
              <a:rPr lang="en-IN" smtClean="0"/>
              <a:t>04-07-2018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C2060-6BBA-4848-AB62-61BB4FAB4AB3}" type="slidenum">
              <a:rPr lang="en-IN" smtClean="0"/>
              <a:t>‹#›</a:t>
            </a:fld>
            <a:endParaRPr lang="en-IN"/>
          </a:p>
        </p:txBody>
      </p:sp>
    </p:spTree>
    <p:extLst>
      <p:ext uri="{BB962C8B-B14F-4D97-AF65-F5344CB8AC3E}">
        <p14:creationId xmlns:p14="http://schemas.microsoft.com/office/powerpoint/2010/main" val="3551650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dirty="0"/>
          </a:p>
        </p:txBody>
      </p:sp>
      <p:sp>
        <p:nvSpPr>
          <p:cNvPr id="37892" name="Slide Number Placeholder 3"/>
          <p:cNvSpPr>
            <a:spLocks noGrp="1"/>
          </p:cNvSpPr>
          <p:nvPr>
            <p:ph type="sldNum" sz="quarter" idx="5"/>
          </p:nvPr>
        </p:nvSpPr>
        <p:spPr>
          <a:noFill/>
        </p:spPr>
        <p:txBody>
          <a:bodyPr/>
          <a:lstStyle/>
          <a:p>
            <a:pPr marL="0" marR="0" lvl="0" indent="0" algn="r" defTabSz="942975" rtl="0" eaLnBrk="1" fontAlgn="base" latinLnBrk="0" hangingPunct="1">
              <a:lnSpc>
                <a:spcPct val="100000"/>
              </a:lnSpc>
              <a:spcBef>
                <a:spcPct val="0"/>
              </a:spcBef>
              <a:spcAft>
                <a:spcPct val="0"/>
              </a:spcAft>
              <a:buClrTx/>
              <a:buSzTx/>
              <a:buFontTx/>
              <a:buNone/>
              <a:tabLst/>
              <a:defRPr/>
            </a:pPr>
            <a:fld id="{C79F41F0-39D4-4218-9621-FC0241A882D6}"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42975"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765366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AD52C557-B72A-4E86-8B29-E7C7D2794A4D}" type="slidenum">
              <a:rPr lang="en-US" altLang="en-US" smtClean="0"/>
              <a:pPr>
                <a:defRPr/>
              </a:pPr>
              <a:t>11</a:t>
            </a:fld>
            <a:endParaRPr lang="en-US" altLang="en-US"/>
          </a:p>
        </p:txBody>
      </p:sp>
    </p:spTree>
    <p:extLst>
      <p:ext uri="{BB962C8B-B14F-4D97-AF65-F5344CB8AC3E}">
        <p14:creationId xmlns:p14="http://schemas.microsoft.com/office/powerpoint/2010/main" val="355638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A9E1-EF67-4F6A-878B-B2F10EC7EF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C3C982-CCBD-4F82-B406-D527BF4D47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1026BA-F2F9-4C62-B85B-C92E028F2A4C}"/>
              </a:ext>
            </a:extLst>
          </p:cNvPr>
          <p:cNvSpPr>
            <a:spLocks noGrp="1"/>
          </p:cNvSpPr>
          <p:nvPr>
            <p:ph type="dt" sz="half" idx="10"/>
          </p:nvPr>
        </p:nvSpPr>
        <p:spPr/>
        <p:txBody>
          <a:bodyPr/>
          <a:lstStyle/>
          <a:p>
            <a:fld id="{8C4B8A02-06D0-4844-B276-8D10586AAC3A}" type="datetimeFigureOut">
              <a:rPr lang="en-IN" smtClean="0"/>
              <a:t>04-07-2018</a:t>
            </a:fld>
            <a:endParaRPr lang="en-IN"/>
          </a:p>
        </p:txBody>
      </p:sp>
      <p:sp>
        <p:nvSpPr>
          <p:cNvPr id="5" name="Footer Placeholder 4">
            <a:extLst>
              <a:ext uri="{FF2B5EF4-FFF2-40B4-BE49-F238E27FC236}">
                <a16:creationId xmlns:a16="http://schemas.microsoft.com/office/drawing/2014/main" id="{030A5294-F6D8-4118-8ACB-107DC5449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DEFDD-CFB7-42A5-B765-2BCAFFAEBFFE}"/>
              </a:ext>
            </a:extLst>
          </p:cNvPr>
          <p:cNvSpPr>
            <a:spLocks noGrp="1"/>
          </p:cNvSpPr>
          <p:nvPr>
            <p:ph type="sldNum" sz="quarter" idx="12"/>
          </p:nvPr>
        </p:nvSpPr>
        <p:spPr/>
        <p:txBody>
          <a:bodyPr/>
          <a:lstStyle/>
          <a:p>
            <a:fld id="{B8FF3906-C838-4F05-B222-A78BA35BAE42}" type="slidenum">
              <a:rPr lang="en-IN" smtClean="0"/>
              <a:t>‹#›</a:t>
            </a:fld>
            <a:endParaRPr lang="en-IN"/>
          </a:p>
        </p:txBody>
      </p:sp>
    </p:spTree>
    <p:extLst>
      <p:ext uri="{BB962C8B-B14F-4D97-AF65-F5344CB8AC3E}">
        <p14:creationId xmlns:p14="http://schemas.microsoft.com/office/powerpoint/2010/main" val="373330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1A9E-7128-4819-8A29-C62A7124A7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134981-A7F2-4B70-97DD-C9EA274796F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9A55F6-EA30-42CB-993F-6F3DF6314253}"/>
              </a:ext>
            </a:extLst>
          </p:cNvPr>
          <p:cNvSpPr>
            <a:spLocks noGrp="1"/>
          </p:cNvSpPr>
          <p:nvPr>
            <p:ph type="dt" sz="half" idx="10"/>
          </p:nvPr>
        </p:nvSpPr>
        <p:spPr/>
        <p:txBody>
          <a:bodyPr/>
          <a:lstStyle/>
          <a:p>
            <a:fld id="{8C4B8A02-06D0-4844-B276-8D10586AAC3A}" type="datetimeFigureOut">
              <a:rPr lang="en-IN" smtClean="0"/>
              <a:t>04-07-2018</a:t>
            </a:fld>
            <a:endParaRPr lang="en-IN"/>
          </a:p>
        </p:txBody>
      </p:sp>
      <p:sp>
        <p:nvSpPr>
          <p:cNvPr id="5" name="Footer Placeholder 4">
            <a:extLst>
              <a:ext uri="{FF2B5EF4-FFF2-40B4-BE49-F238E27FC236}">
                <a16:creationId xmlns:a16="http://schemas.microsoft.com/office/drawing/2014/main" id="{354E9848-20FA-4040-9CAE-3BF7A86AD4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2352AE-F837-40C2-9A0C-8104E3C1ADD6}"/>
              </a:ext>
            </a:extLst>
          </p:cNvPr>
          <p:cNvSpPr>
            <a:spLocks noGrp="1"/>
          </p:cNvSpPr>
          <p:nvPr>
            <p:ph type="sldNum" sz="quarter" idx="12"/>
          </p:nvPr>
        </p:nvSpPr>
        <p:spPr/>
        <p:txBody>
          <a:bodyPr/>
          <a:lstStyle/>
          <a:p>
            <a:fld id="{B8FF3906-C838-4F05-B222-A78BA35BAE42}" type="slidenum">
              <a:rPr lang="en-IN" smtClean="0"/>
              <a:t>‹#›</a:t>
            </a:fld>
            <a:endParaRPr lang="en-IN"/>
          </a:p>
        </p:txBody>
      </p:sp>
    </p:spTree>
    <p:extLst>
      <p:ext uri="{BB962C8B-B14F-4D97-AF65-F5344CB8AC3E}">
        <p14:creationId xmlns:p14="http://schemas.microsoft.com/office/powerpoint/2010/main" val="1430366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21AC89-F7DA-412F-AEBF-31CDFB1745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A0C605-CA0F-4706-A528-7A230219F9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52A409-C1B6-4260-B18C-74A83D6E9A7F}"/>
              </a:ext>
            </a:extLst>
          </p:cNvPr>
          <p:cNvSpPr>
            <a:spLocks noGrp="1"/>
          </p:cNvSpPr>
          <p:nvPr>
            <p:ph type="dt" sz="half" idx="10"/>
          </p:nvPr>
        </p:nvSpPr>
        <p:spPr/>
        <p:txBody>
          <a:bodyPr/>
          <a:lstStyle/>
          <a:p>
            <a:fld id="{8C4B8A02-06D0-4844-B276-8D10586AAC3A}" type="datetimeFigureOut">
              <a:rPr lang="en-IN" smtClean="0"/>
              <a:t>04-07-2018</a:t>
            </a:fld>
            <a:endParaRPr lang="en-IN"/>
          </a:p>
        </p:txBody>
      </p:sp>
      <p:sp>
        <p:nvSpPr>
          <p:cNvPr id="5" name="Footer Placeholder 4">
            <a:extLst>
              <a:ext uri="{FF2B5EF4-FFF2-40B4-BE49-F238E27FC236}">
                <a16:creationId xmlns:a16="http://schemas.microsoft.com/office/drawing/2014/main" id="{1E1F7751-9009-4851-A0E4-03EA55CD23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6560E4-4F5E-480C-A3CC-BC06F5DFD114}"/>
              </a:ext>
            </a:extLst>
          </p:cNvPr>
          <p:cNvSpPr>
            <a:spLocks noGrp="1"/>
          </p:cNvSpPr>
          <p:nvPr>
            <p:ph type="sldNum" sz="quarter" idx="12"/>
          </p:nvPr>
        </p:nvSpPr>
        <p:spPr/>
        <p:txBody>
          <a:bodyPr/>
          <a:lstStyle/>
          <a:p>
            <a:fld id="{B8FF3906-C838-4F05-B222-A78BA35BAE42}" type="slidenum">
              <a:rPr lang="en-IN" smtClean="0"/>
              <a:t>‹#›</a:t>
            </a:fld>
            <a:endParaRPr lang="en-IN"/>
          </a:p>
        </p:txBody>
      </p:sp>
    </p:spTree>
    <p:extLst>
      <p:ext uri="{BB962C8B-B14F-4D97-AF65-F5344CB8AC3E}">
        <p14:creationId xmlns:p14="http://schemas.microsoft.com/office/powerpoint/2010/main" val="2504194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pic>
        <p:nvPicPr>
          <p:cNvPr id="2" name="Picture 6" descr="Logo-P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75200" y="0"/>
            <a:ext cx="2540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le 2"/>
          <p:cNvSpPr/>
          <p:nvPr/>
        </p:nvSpPr>
        <p:spPr>
          <a:xfrm>
            <a:off x="101600" y="685800"/>
            <a:ext cx="11988800" cy="5562600"/>
          </a:xfrm>
          <a:prstGeom prst="roundRect">
            <a:avLst>
              <a:gd name="adj" fmla="val 2928"/>
            </a:avLst>
          </a:prstGeom>
          <a:noFill/>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800" dirty="0">
              <a:solidFill>
                <a:srgbClr val="000000"/>
              </a:solidFill>
            </a:endParaRPr>
          </a:p>
        </p:txBody>
      </p:sp>
      <p:sp>
        <p:nvSpPr>
          <p:cNvPr id="4" name="Footer Placeholder 3"/>
          <p:cNvSpPr txBox="1">
            <a:spLocks/>
          </p:cNvSpPr>
          <p:nvPr/>
        </p:nvSpPr>
        <p:spPr bwMode="auto">
          <a:xfrm>
            <a:off x="33867" y="6432550"/>
            <a:ext cx="121920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altLang="en-US" sz="1100">
                <a:solidFill>
                  <a:srgbClr val="595959"/>
                </a:solidFill>
              </a:rPr>
              <a:t>Copyright © 2009 iPrimed, all rights reserved. This presentation contains information  and data  that is confidential and proprietary to iPRIMED</a:t>
            </a:r>
            <a:r>
              <a:rPr lang="en-US" altLang="en-US" sz="1200">
                <a:solidFill>
                  <a:srgbClr val="595959"/>
                </a:solidFill>
              </a:rPr>
              <a:t>.</a:t>
            </a:r>
          </a:p>
        </p:txBody>
      </p:sp>
      <p:pic>
        <p:nvPicPr>
          <p:cNvPr id="5" name="Picture 9" descr="Logo-Png.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75200" y="0"/>
            <a:ext cx="2540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p:cNvSpPr/>
          <p:nvPr userDrawn="1"/>
        </p:nvSpPr>
        <p:spPr>
          <a:xfrm>
            <a:off x="101600" y="685800"/>
            <a:ext cx="11988800" cy="5562600"/>
          </a:xfrm>
          <a:prstGeom prst="roundRect">
            <a:avLst>
              <a:gd name="adj" fmla="val 2928"/>
            </a:avLst>
          </a:prstGeom>
          <a:noFill/>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1800" dirty="0">
              <a:solidFill>
                <a:srgbClr val="000000"/>
              </a:solidFill>
            </a:endParaRPr>
          </a:p>
        </p:txBody>
      </p:sp>
      <p:sp>
        <p:nvSpPr>
          <p:cNvPr id="7" name="Footer Placeholder 3"/>
          <p:cNvSpPr txBox="1">
            <a:spLocks/>
          </p:cNvSpPr>
          <p:nvPr userDrawn="1"/>
        </p:nvSpPr>
        <p:spPr bwMode="auto">
          <a:xfrm>
            <a:off x="33867" y="6432550"/>
            <a:ext cx="121920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US" altLang="en-US" sz="1100">
              <a:solidFill>
                <a:srgbClr val="595959"/>
              </a:solidFill>
            </a:endParaRPr>
          </a:p>
        </p:txBody>
      </p:sp>
    </p:spTree>
    <p:extLst>
      <p:ext uri="{BB962C8B-B14F-4D97-AF65-F5344CB8AC3E}">
        <p14:creationId xmlns:p14="http://schemas.microsoft.com/office/powerpoint/2010/main" val="628380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D60DD-4E74-47CF-8F0E-ACF3E1A45F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7B657F-04A9-4925-A90B-848C91993B1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41B2B7-F3E9-4533-8954-67CAB37569E5}"/>
              </a:ext>
            </a:extLst>
          </p:cNvPr>
          <p:cNvSpPr>
            <a:spLocks noGrp="1"/>
          </p:cNvSpPr>
          <p:nvPr>
            <p:ph type="dt" sz="half" idx="10"/>
          </p:nvPr>
        </p:nvSpPr>
        <p:spPr/>
        <p:txBody>
          <a:bodyPr/>
          <a:lstStyle/>
          <a:p>
            <a:fld id="{8C4B8A02-06D0-4844-B276-8D10586AAC3A}" type="datetimeFigureOut">
              <a:rPr lang="en-IN" smtClean="0"/>
              <a:t>04-07-2018</a:t>
            </a:fld>
            <a:endParaRPr lang="en-IN"/>
          </a:p>
        </p:txBody>
      </p:sp>
      <p:sp>
        <p:nvSpPr>
          <p:cNvPr id="5" name="Footer Placeholder 4">
            <a:extLst>
              <a:ext uri="{FF2B5EF4-FFF2-40B4-BE49-F238E27FC236}">
                <a16:creationId xmlns:a16="http://schemas.microsoft.com/office/drawing/2014/main" id="{2A3D2385-18FD-485E-9E6C-14EB238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53ACBD-83A6-4260-B8E2-1DAB68170202}"/>
              </a:ext>
            </a:extLst>
          </p:cNvPr>
          <p:cNvSpPr>
            <a:spLocks noGrp="1"/>
          </p:cNvSpPr>
          <p:nvPr>
            <p:ph type="sldNum" sz="quarter" idx="12"/>
          </p:nvPr>
        </p:nvSpPr>
        <p:spPr/>
        <p:txBody>
          <a:bodyPr/>
          <a:lstStyle/>
          <a:p>
            <a:fld id="{B8FF3906-C838-4F05-B222-A78BA35BAE42}" type="slidenum">
              <a:rPr lang="en-IN" smtClean="0"/>
              <a:t>‹#›</a:t>
            </a:fld>
            <a:endParaRPr lang="en-IN"/>
          </a:p>
        </p:txBody>
      </p:sp>
    </p:spTree>
    <p:extLst>
      <p:ext uri="{BB962C8B-B14F-4D97-AF65-F5344CB8AC3E}">
        <p14:creationId xmlns:p14="http://schemas.microsoft.com/office/powerpoint/2010/main" val="35609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A1342-2AF6-40D8-BE22-1152329D92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4A8F94-D1DE-4454-9763-107BAE20E6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633E10-B84A-4C0A-80BF-7673FF8A5153}"/>
              </a:ext>
            </a:extLst>
          </p:cNvPr>
          <p:cNvSpPr>
            <a:spLocks noGrp="1"/>
          </p:cNvSpPr>
          <p:nvPr>
            <p:ph type="dt" sz="half" idx="10"/>
          </p:nvPr>
        </p:nvSpPr>
        <p:spPr/>
        <p:txBody>
          <a:bodyPr/>
          <a:lstStyle/>
          <a:p>
            <a:fld id="{8C4B8A02-06D0-4844-B276-8D10586AAC3A}" type="datetimeFigureOut">
              <a:rPr lang="en-IN" smtClean="0"/>
              <a:t>04-07-2018</a:t>
            </a:fld>
            <a:endParaRPr lang="en-IN"/>
          </a:p>
        </p:txBody>
      </p:sp>
      <p:sp>
        <p:nvSpPr>
          <p:cNvPr id="5" name="Footer Placeholder 4">
            <a:extLst>
              <a:ext uri="{FF2B5EF4-FFF2-40B4-BE49-F238E27FC236}">
                <a16:creationId xmlns:a16="http://schemas.microsoft.com/office/drawing/2014/main" id="{E2722ACA-8E90-4E50-852D-85A0C20D64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C6E655-13D8-419C-805D-84D972F457DB}"/>
              </a:ext>
            </a:extLst>
          </p:cNvPr>
          <p:cNvSpPr>
            <a:spLocks noGrp="1"/>
          </p:cNvSpPr>
          <p:nvPr>
            <p:ph type="sldNum" sz="quarter" idx="12"/>
          </p:nvPr>
        </p:nvSpPr>
        <p:spPr/>
        <p:txBody>
          <a:bodyPr/>
          <a:lstStyle/>
          <a:p>
            <a:fld id="{B8FF3906-C838-4F05-B222-A78BA35BAE42}" type="slidenum">
              <a:rPr lang="en-IN" smtClean="0"/>
              <a:t>‹#›</a:t>
            </a:fld>
            <a:endParaRPr lang="en-IN"/>
          </a:p>
        </p:txBody>
      </p:sp>
    </p:spTree>
    <p:extLst>
      <p:ext uri="{BB962C8B-B14F-4D97-AF65-F5344CB8AC3E}">
        <p14:creationId xmlns:p14="http://schemas.microsoft.com/office/powerpoint/2010/main" val="388339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D763-FDA7-4195-BB74-91855780FD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002529-237B-44D0-8726-2F560698370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805385-E37B-407B-B153-AAD32E9A49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C179CD-1402-481B-A929-F720C4FF73E1}"/>
              </a:ext>
            </a:extLst>
          </p:cNvPr>
          <p:cNvSpPr>
            <a:spLocks noGrp="1"/>
          </p:cNvSpPr>
          <p:nvPr>
            <p:ph type="dt" sz="half" idx="10"/>
          </p:nvPr>
        </p:nvSpPr>
        <p:spPr/>
        <p:txBody>
          <a:bodyPr/>
          <a:lstStyle/>
          <a:p>
            <a:fld id="{8C4B8A02-06D0-4844-B276-8D10586AAC3A}" type="datetimeFigureOut">
              <a:rPr lang="en-IN" smtClean="0"/>
              <a:t>04-07-2018</a:t>
            </a:fld>
            <a:endParaRPr lang="en-IN"/>
          </a:p>
        </p:txBody>
      </p:sp>
      <p:sp>
        <p:nvSpPr>
          <p:cNvPr id="6" name="Footer Placeholder 5">
            <a:extLst>
              <a:ext uri="{FF2B5EF4-FFF2-40B4-BE49-F238E27FC236}">
                <a16:creationId xmlns:a16="http://schemas.microsoft.com/office/drawing/2014/main" id="{6009C7DC-8C2C-4772-8E41-388D460716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AC074D-0ACE-4340-85EF-CBDB9FD8F5F9}"/>
              </a:ext>
            </a:extLst>
          </p:cNvPr>
          <p:cNvSpPr>
            <a:spLocks noGrp="1"/>
          </p:cNvSpPr>
          <p:nvPr>
            <p:ph type="sldNum" sz="quarter" idx="12"/>
          </p:nvPr>
        </p:nvSpPr>
        <p:spPr/>
        <p:txBody>
          <a:bodyPr/>
          <a:lstStyle/>
          <a:p>
            <a:fld id="{B8FF3906-C838-4F05-B222-A78BA35BAE42}" type="slidenum">
              <a:rPr lang="en-IN" smtClean="0"/>
              <a:t>‹#›</a:t>
            </a:fld>
            <a:endParaRPr lang="en-IN"/>
          </a:p>
        </p:txBody>
      </p:sp>
    </p:spTree>
    <p:extLst>
      <p:ext uri="{BB962C8B-B14F-4D97-AF65-F5344CB8AC3E}">
        <p14:creationId xmlns:p14="http://schemas.microsoft.com/office/powerpoint/2010/main" val="2648632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3B68-3985-4F46-B1F2-F964A7B219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2F47A8-D509-4EEA-AB43-D824AAE50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8EC6A4-CAA2-420C-ABE5-529B5B159E6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2C38A5-0AA2-46F1-955C-6DBB340C0E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5F947D-AB94-4F2A-8EFB-318F506692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703777-90B1-4D73-8918-20D15F51836E}"/>
              </a:ext>
            </a:extLst>
          </p:cNvPr>
          <p:cNvSpPr>
            <a:spLocks noGrp="1"/>
          </p:cNvSpPr>
          <p:nvPr>
            <p:ph type="dt" sz="half" idx="10"/>
          </p:nvPr>
        </p:nvSpPr>
        <p:spPr/>
        <p:txBody>
          <a:bodyPr/>
          <a:lstStyle/>
          <a:p>
            <a:fld id="{8C4B8A02-06D0-4844-B276-8D10586AAC3A}" type="datetimeFigureOut">
              <a:rPr lang="en-IN" smtClean="0"/>
              <a:t>04-07-2018</a:t>
            </a:fld>
            <a:endParaRPr lang="en-IN"/>
          </a:p>
        </p:txBody>
      </p:sp>
      <p:sp>
        <p:nvSpPr>
          <p:cNvPr id="8" name="Footer Placeholder 7">
            <a:extLst>
              <a:ext uri="{FF2B5EF4-FFF2-40B4-BE49-F238E27FC236}">
                <a16:creationId xmlns:a16="http://schemas.microsoft.com/office/drawing/2014/main" id="{6F665835-6692-4A91-AF65-CAB274303C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4618CD-41B7-49E0-BB0A-18070FE5AEB1}"/>
              </a:ext>
            </a:extLst>
          </p:cNvPr>
          <p:cNvSpPr>
            <a:spLocks noGrp="1"/>
          </p:cNvSpPr>
          <p:nvPr>
            <p:ph type="sldNum" sz="quarter" idx="12"/>
          </p:nvPr>
        </p:nvSpPr>
        <p:spPr/>
        <p:txBody>
          <a:bodyPr/>
          <a:lstStyle/>
          <a:p>
            <a:fld id="{B8FF3906-C838-4F05-B222-A78BA35BAE42}" type="slidenum">
              <a:rPr lang="en-IN" smtClean="0"/>
              <a:t>‹#›</a:t>
            </a:fld>
            <a:endParaRPr lang="en-IN"/>
          </a:p>
        </p:txBody>
      </p:sp>
    </p:spTree>
    <p:extLst>
      <p:ext uri="{BB962C8B-B14F-4D97-AF65-F5344CB8AC3E}">
        <p14:creationId xmlns:p14="http://schemas.microsoft.com/office/powerpoint/2010/main" val="3831659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9F1F-614A-4FCB-8D9A-F086FAFE4C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461932-6C2A-4AD2-A633-B35A4E443C6E}"/>
              </a:ext>
            </a:extLst>
          </p:cNvPr>
          <p:cNvSpPr>
            <a:spLocks noGrp="1"/>
          </p:cNvSpPr>
          <p:nvPr>
            <p:ph type="dt" sz="half" idx="10"/>
          </p:nvPr>
        </p:nvSpPr>
        <p:spPr/>
        <p:txBody>
          <a:bodyPr/>
          <a:lstStyle/>
          <a:p>
            <a:fld id="{8C4B8A02-06D0-4844-B276-8D10586AAC3A}" type="datetimeFigureOut">
              <a:rPr lang="en-IN" smtClean="0"/>
              <a:t>04-07-2018</a:t>
            </a:fld>
            <a:endParaRPr lang="en-IN"/>
          </a:p>
        </p:txBody>
      </p:sp>
      <p:sp>
        <p:nvSpPr>
          <p:cNvPr id="4" name="Footer Placeholder 3">
            <a:extLst>
              <a:ext uri="{FF2B5EF4-FFF2-40B4-BE49-F238E27FC236}">
                <a16:creationId xmlns:a16="http://schemas.microsoft.com/office/drawing/2014/main" id="{7CA919FE-7460-433A-A857-771D3DDB71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8ACEE9-64F6-4185-AC1A-04D51DF74975}"/>
              </a:ext>
            </a:extLst>
          </p:cNvPr>
          <p:cNvSpPr>
            <a:spLocks noGrp="1"/>
          </p:cNvSpPr>
          <p:nvPr>
            <p:ph type="sldNum" sz="quarter" idx="12"/>
          </p:nvPr>
        </p:nvSpPr>
        <p:spPr/>
        <p:txBody>
          <a:bodyPr/>
          <a:lstStyle/>
          <a:p>
            <a:fld id="{B8FF3906-C838-4F05-B222-A78BA35BAE42}" type="slidenum">
              <a:rPr lang="en-IN" smtClean="0"/>
              <a:t>‹#›</a:t>
            </a:fld>
            <a:endParaRPr lang="en-IN"/>
          </a:p>
        </p:txBody>
      </p:sp>
    </p:spTree>
    <p:extLst>
      <p:ext uri="{BB962C8B-B14F-4D97-AF65-F5344CB8AC3E}">
        <p14:creationId xmlns:p14="http://schemas.microsoft.com/office/powerpoint/2010/main" val="2398611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E49625-2EF5-4816-9BD4-CAD910BBB7BD}"/>
              </a:ext>
            </a:extLst>
          </p:cNvPr>
          <p:cNvSpPr>
            <a:spLocks noGrp="1"/>
          </p:cNvSpPr>
          <p:nvPr>
            <p:ph type="dt" sz="half" idx="10"/>
          </p:nvPr>
        </p:nvSpPr>
        <p:spPr/>
        <p:txBody>
          <a:bodyPr/>
          <a:lstStyle/>
          <a:p>
            <a:fld id="{8C4B8A02-06D0-4844-B276-8D10586AAC3A}" type="datetimeFigureOut">
              <a:rPr lang="en-IN" smtClean="0"/>
              <a:t>04-07-2018</a:t>
            </a:fld>
            <a:endParaRPr lang="en-IN"/>
          </a:p>
        </p:txBody>
      </p:sp>
      <p:sp>
        <p:nvSpPr>
          <p:cNvPr id="3" name="Footer Placeholder 2">
            <a:extLst>
              <a:ext uri="{FF2B5EF4-FFF2-40B4-BE49-F238E27FC236}">
                <a16:creationId xmlns:a16="http://schemas.microsoft.com/office/drawing/2014/main" id="{148F3185-AC39-4BEB-85B6-776637F926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D80395-9BD1-432C-B597-FD7A5413FBC0}"/>
              </a:ext>
            </a:extLst>
          </p:cNvPr>
          <p:cNvSpPr>
            <a:spLocks noGrp="1"/>
          </p:cNvSpPr>
          <p:nvPr>
            <p:ph type="sldNum" sz="quarter" idx="12"/>
          </p:nvPr>
        </p:nvSpPr>
        <p:spPr/>
        <p:txBody>
          <a:bodyPr/>
          <a:lstStyle/>
          <a:p>
            <a:fld id="{B8FF3906-C838-4F05-B222-A78BA35BAE42}" type="slidenum">
              <a:rPr lang="en-IN" smtClean="0"/>
              <a:t>‹#›</a:t>
            </a:fld>
            <a:endParaRPr lang="en-IN"/>
          </a:p>
        </p:txBody>
      </p:sp>
    </p:spTree>
    <p:extLst>
      <p:ext uri="{BB962C8B-B14F-4D97-AF65-F5344CB8AC3E}">
        <p14:creationId xmlns:p14="http://schemas.microsoft.com/office/powerpoint/2010/main" val="628374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8FA2-FC35-4394-A514-A4F426EB2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7C7364-3441-477E-87E4-E625E6F09C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16FAB0-F5CD-4490-A445-02086C2A1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F1DEAE-1CA8-4527-B70B-CA5261AD7B91}"/>
              </a:ext>
            </a:extLst>
          </p:cNvPr>
          <p:cNvSpPr>
            <a:spLocks noGrp="1"/>
          </p:cNvSpPr>
          <p:nvPr>
            <p:ph type="dt" sz="half" idx="10"/>
          </p:nvPr>
        </p:nvSpPr>
        <p:spPr/>
        <p:txBody>
          <a:bodyPr/>
          <a:lstStyle/>
          <a:p>
            <a:fld id="{8C4B8A02-06D0-4844-B276-8D10586AAC3A}" type="datetimeFigureOut">
              <a:rPr lang="en-IN" smtClean="0"/>
              <a:t>04-07-2018</a:t>
            </a:fld>
            <a:endParaRPr lang="en-IN"/>
          </a:p>
        </p:txBody>
      </p:sp>
      <p:sp>
        <p:nvSpPr>
          <p:cNvPr id="6" name="Footer Placeholder 5">
            <a:extLst>
              <a:ext uri="{FF2B5EF4-FFF2-40B4-BE49-F238E27FC236}">
                <a16:creationId xmlns:a16="http://schemas.microsoft.com/office/drawing/2014/main" id="{DC6D1D0F-91BF-45EA-A3CB-72E1890B3E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304B14-8CCD-450F-B819-614165CB5D12}"/>
              </a:ext>
            </a:extLst>
          </p:cNvPr>
          <p:cNvSpPr>
            <a:spLocks noGrp="1"/>
          </p:cNvSpPr>
          <p:nvPr>
            <p:ph type="sldNum" sz="quarter" idx="12"/>
          </p:nvPr>
        </p:nvSpPr>
        <p:spPr/>
        <p:txBody>
          <a:bodyPr/>
          <a:lstStyle/>
          <a:p>
            <a:fld id="{B8FF3906-C838-4F05-B222-A78BA35BAE42}" type="slidenum">
              <a:rPr lang="en-IN" smtClean="0"/>
              <a:t>‹#›</a:t>
            </a:fld>
            <a:endParaRPr lang="en-IN"/>
          </a:p>
        </p:txBody>
      </p:sp>
    </p:spTree>
    <p:extLst>
      <p:ext uri="{BB962C8B-B14F-4D97-AF65-F5344CB8AC3E}">
        <p14:creationId xmlns:p14="http://schemas.microsoft.com/office/powerpoint/2010/main" val="548857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D54FF-17EC-4973-9165-73B2DE4537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6C0285-A10B-491D-860E-0964B350D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14093C-1CFC-484A-BDF3-2DFE2A2DDD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6293BF-983C-4B96-9CB6-E8F6C689A302}"/>
              </a:ext>
            </a:extLst>
          </p:cNvPr>
          <p:cNvSpPr>
            <a:spLocks noGrp="1"/>
          </p:cNvSpPr>
          <p:nvPr>
            <p:ph type="dt" sz="half" idx="10"/>
          </p:nvPr>
        </p:nvSpPr>
        <p:spPr/>
        <p:txBody>
          <a:bodyPr/>
          <a:lstStyle/>
          <a:p>
            <a:fld id="{8C4B8A02-06D0-4844-B276-8D10586AAC3A}" type="datetimeFigureOut">
              <a:rPr lang="en-IN" smtClean="0"/>
              <a:t>04-07-2018</a:t>
            </a:fld>
            <a:endParaRPr lang="en-IN"/>
          </a:p>
        </p:txBody>
      </p:sp>
      <p:sp>
        <p:nvSpPr>
          <p:cNvPr id="6" name="Footer Placeholder 5">
            <a:extLst>
              <a:ext uri="{FF2B5EF4-FFF2-40B4-BE49-F238E27FC236}">
                <a16:creationId xmlns:a16="http://schemas.microsoft.com/office/drawing/2014/main" id="{F66C5324-9B34-420E-BAFB-D00C9CF58C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34FE02-0DDA-41DC-8ABA-BFA9707BEDBD}"/>
              </a:ext>
            </a:extLst>
          </p:cNvPr>
          <p:cNvSpPr>
            <a:spLocks noGrp="1"/>
          </p:cNvSpPr>
          <p:nvPr>
            <p:ph type="sldNum" sz="quarter" idx="12"/>
          </p:nvPr>
        </p:nvSpPr>
        <p:spPr/>
        <p:txBody>
          <a:bodyPr/>
          <a:lstStyle/>
          <a:p>
            <a:fld id="{B8FF3906-C838-4F05-B222-A78BA35BAE42}" type="slidenum">
              <a:rPr lang="en-IN" smtClean="0"/>
              <a:t>‹#›</a:t>
            </a:fld>
            <a:endParaRPr lang="en-IN"/>
          </a:p>
        </p:txBody>
      </p:sp>
    </p:spTree>
    <p:extLst>
      <p:ext uri="{BB962C8B-B14F-4D97-AF65-F5344CB8AC3E}">
        <p14:creationId xmlns:p14="http://schemas.microsoft.com/office/powerpoint/2010/main" val="328598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76E467-E15B-4A28-82D8-20BC39E60C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87A9CC-EE78-4B1D-BFAA-C345D04AB2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EA7BA8-A959-4662-BBBF-BCFB961F29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4B8A02-06D0-4844-B276-8D10586AAC3A}" type="datetimeFigureOut">
              <a:rPr lang="en-IN" smtClean="0"/>
              <a:t>04-07-2018</a:t>
            </a:fld>
            <a:endParaRPr lang="en-IN"/>
          </a:p>
        </p:txBody>
      </p:sp>
      <p:sp>
        <p:nvSpPr>
          <p:cNvPr id="5" name="Footer Placeholder 4">
            <a:extLst>
              <a:ext uri="{FF2B5EF4-FFF2-40B4-BE49-F238E27FC236}">
                <a16:creationId xmlns:a16="http://schemas.microsoft.com/office/drawing/2014/main" id="{A97C8B08-C1C5-4EDA-81EF-29CC1647BE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3AA0CF-BE2C-4B09-A8F0-3386DBDF44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FF3906-C838-4F05-B222-A78BA35BAE42}" type="slidenum">
              <a:rPr lang="en-IN" smtClean="0"/>
              <a:t>‹#›</a:t>
            </a:fld>
            <a:endParaRPr lang="en-IN"/>
          </a:p>
        </p:txBody>
      </p:sp>
    </p:spTree>
    <p:extLst>
      <p:ext uri="{BB962C8B-B14F-4D97-AF65-F5344CB8AC3E}">
        <p14:creationId xmlns:p14="http://schemas.microsoft.com/office/powerpoint/2010/main" val="909450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26361B-A1DF-433D-A258-200330BACBB4}"/>
              </a:ext>
            </a:extLst>
          </p:cNvPr>
          <p:cNvSpPr/>
          <p:nvPr/>
        </p:nvSpPr>
        <p:spPr>
          <a:xfrm>
            <a:off x="2590801" y="4457700"/>
            <a:ext cx="8091854" cy="14097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14" name="Rectangle 10"/>
          <p:cNvSpPr>
            <a:spLocks noChangeArrowheads="1"/>
          </p:cNvSpPr>
          <p:nvPr/>
        </p:nvSpPr>
        <p:spPr bwMode="auto">
          <a:xfrm>
            <a:off x="453293" y="4882661"/>
            <a:ext cx="1676400" cy="1219200"/>
          </a:xfrm>
          <a:prstGeom prst="rect">
            <a:avLst/>
          </a:prstGeom>
          <a:noFill/>
          <a:ln w="9525">
            <a:noFill/>
            <a:miter lim="800000"/>
            <a:headEnd/>
            <a:tailEnd/>
          </a:ln>
        </p:spPr>
        <p:txBody>
          <a:bodyPr/>
          <a:lstStyle/>
          <a:p>
            <a:pPr algn="ctr" fontAlgn="base">
              <a:spcBef>
                <a:spcPct val="20000"/>
              </a:spcBef>
              <a:spcAft>
                <a:spcPct val="0"/>
              </a:spcAft>
              <a:buClr>
                <a:srgbClr val="000000"/>
              </a:buClr>
              <a:buSzPct val="70000"/>
            </a:pPr>
            <a:r>
              <a:rPr lang="en-US" sz="1600" dirty="0">
                <a:solidFill>
                  <a:srgbClr val="000000"/>
                </a:solidFill>
                <a:latin typeface="Arial" charset="0"/>
                <a:cs typeface="Arial"/>
              </a:rPr>
              <a:t>May 2018</a:t>
            </a:r>
          </a:p>
          <a:p>
            <a:pPr algn="ctr" fontAlgn="base">
              <a:spcBef>
                <a:spcPct val="20000"/>
              </a:spcBef>
              <a:spcAft>
                <a:spcPct val="0"/>
              </a:spcAft>
              <a:buClr>
                <a:srgbClr val="000000"/>
              </a:buClr>
              <a:buSzPct val="70000"/>
            </a:pPr>
            <a:endParaRPr lang="en-US" sz="1600" dirty="0">
              <a:solidFill>
                <a:srgbClr val="000000"/>
              </a:solidFill>
              <a:latin typeface="Arial" charset="0"/>
              <a:cs typeface="Arial"/>
            </a:endParaRPr>
          </a:p>
          <a:p>
            <a:pPr algn="ctr" fontAlgn="base">
              <a:spcBef>
                <a:spcPct val="20000"/>
              </a:spcBef>
              <a:spcAft>
                <a:spcPct val="0"/>
              </a:spcAft>
              <a:buClr>
                <a:srgbClr val="000000"/>
              </a:buClr>
              <a:buSzPct val="70000"/>
            </a:pPr>
            <a:r>
              <a:rPr lang="en-US" sz="1600" dirty="0">
                <a:solidFill>
                  <a:srgbClr val="000000"/>
                </a:solidFill>
                <a:latin typeface="Arial" charset="0"/>
                <a:cs typeface="Arial"/>
              </a:rPr>
              <a:t>Bangalore</a:t>
            </a:r>
          </a:p>
        </p:txBody>
      </p:sp>
      <p:sp>
        <p:nvSpPr>
          <p:cNvPr id="13315" name="Rectangle 12"/>
          <p:cNvSpPr>
            <a:spLocks noChangeArrowheads="1"/>
          </p:cNvSpPr>
          <p:nvPr/>
        </p:nvSpPr>
        <p:spPr bwMode="auto">
          <a:xfrm>
            <a:off x="2590800" y="3505200"/>
            <a:ext cx="6248400" cy="609600"/>
          </a:xfrm>
          <a:prstGeom prst="rect">
            <a:avLst/>
          </a:prstGeom>
          <a:noFill/>
          <a:ln w="9525">
            <a:noFill/>
            <a:miter lim="800000"/>
            <a:headEnd/>
            <a:tailEnd/>
          </a:ln>
        </p:spPr>
        <p:txBody>
          <a:bodyPr/>
          <a:lstStyle/>
          <a:p>
            <a:pPr fontAlgn="base">
              <a:spcBef>
                <a:spcPct val="20000"/>
              </a:spcBef>
              <a:spcAft>
                <a:spcPct val="0"/>
              </a:spcAft>
              <a:buClr>
                <a:srgbClr val="000000"/>
              </a:buClr>
              <a:buSzPct val="70000"/>
            </a:pPr>
            <a:endParaRPr lang="en-US" sz="2000" dirty="0">
              <a:solidFill>
                <a:srgbClr val="000000"/>
              </a:solidFill>
              <a:latin typeface="Arial" charset="0"/>
              <a:cs typeface="Arial"/>
            </a:endParaRPr>
          </a:p>
        </p:txBody>
      </p:sp>
      <p:sp>
        <p:nvSpPr>
          <p:cNvPr id="13316" name="Title 5"/>
          <p:cNvSpPr>
            <a:spLocks noGrp="1"/>
          </p:cNvSpPr>
          <p:nvPr>
            <p:ph type="ctrTitle"/>
          </p:nvPr>
        </p:nvSpPr>
        <p:spPr>
          <a:xfrm>
            <a:off x="3710354" y="4466492"/>
            <a:ext cx="6705600" cy="1066800"/>
          </a:xfrm>
        </p:spPr>
        <p:txBody>
          <a:bodyPr/>
          <a:lstStyle/>
          <a:p>
            <a:pPr algn="ctr"/>
            <a:r>
              <a:rPr lang="en-US" sz="2400" b="1" i="1" dirty="0" err="1">
                <a:solidFill>
                  <a:schemeClr val="accent2">
                    <a:lumMod val="75000"/>
                  </a:schemeClr>
                </a:solidFill>
              </a:rPr>
              <a:t>CLT,Hypothesis</a:t>
            </a:r>
            <a:r>
              <a:rPr lang="en-US" sz="2400" b="1" i="1" dirty="0">
                <a:solidFill>
                  <a:schemeClr val="accent2">
                    <a:lumMod val="75000"/>
                  </a:schemeClr>
                </a:solidFill>
              </a:rPr>
              <a:t> </a:t>
            </a:r>
            <a:r>
              <a:rPr lang="en-US" sz="2400" b="1" i="1" dirty="0" err="1">
                <a:solidFill>
                  <a:schemeClr val="accent2">
                    <a:lumMod val="75000"/>
                  </a:schemeClr>
                </a:solidFill>
              </a:rPr>
              <a:t>Testing,Types</a:t>
            </a:r>
            <a:r>
              <a:rPr lang="en-US" sz="2400" b="1" i="1" dirty="0">
                <a:solidFill>
                  <a:schemeClr val="accent2">
                    <a:lumMod val="75000"/>
                  </a:schemeClr>
                </a:solidFill>
              </a:rPr>
              <a:t> of </a:t>
            </a:r>
            <a:r>
              <a:rPr lang="en-US" sz="2400" b="1" i="1" dirty="0" err="1">
                <a:solidFill>
                  <a:schemeClr val="accent2">
                    <a:lumMod val="75000"/>
                  </a:schemeClr>
                </a:solidFill>
              </a:rPr>
              <a:t>Errors,P</a:t>
            </a:r>
            <a:r>
              <a:rPr lang="en-US" sz="2400" b="1" i="1" dirty="0">
                <a:solidFill>
                  <a:schemeClr val="accent2">
                    <a:lumMod val="75000"/>
                  </a:schemeClr>
                </a:solidFill>
              </a:rPr>
              <a:t> value</a:t>
            </a:r>
          </a:p>
        </p:txBody>
      </p:sp>
      <p:pic>
        <p:nvPicPr>
          <p:cNvPr id="3" name="Picture 2">
            <a:extLst>
              <a:ext uri="{FF2B5EF4-FFF2-40B4-BE49-F238E27FC236}">
                <a16:creationId xmlns:a16="http://schemas.microsoft.com/office/drawing/2014/main" id="{5363C510-3173-4E28-A2CC-FC11DC30D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960" y="715956"/>
            <a:ext cx="9937341" cy="3741744"/>
          </a:xfrm>
          <a:prstGeom prst="rect">
            <a:avLst/>
          </a:prstGeom>
        </p:spPr>
      </p:pic>
      <p:sp>
        <p:nvSpPr>
          <p:cNvPr id="9" name="Rectangle 8">
            <a:extLst>
              <a:ext uri="{FF2B5EF4-FFF2-40B4-BE49-F238E27FC236}">
                <a16:creationId xmlns:a16="http://schemas.microsoft.com/office/drawing/2014/main" id="{3FC96048-7496-474C-AC48-398515EB87F6}"/>
              </a:ext>
            </a:extLst>
          </p:cNvPr>
          <p:cNvSpPr/>
          <p:nvPr/>
        </p:nvSpPr>
        <p:spPr>
          <a:xfrm>
            <a:off x="629099" y="4457700"/>
            <a:ext cx="1961701" cy="14097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rgbClr val="000000"/>
              </a:buClr>
              <a:buSzPct val="70000"/>
            </a:pPr>
            <a:r>
              <a:rPr lang="en-US" dirty="0">
                <a:solidFill>
                  <a:srgbClr val="000000"/>
                </a:solidFill>
                <a:latin typeface="Arial" charset="0"/>
                <a:cs typeface="Arial"/>
              </a:rPr>
              <a:t>May 2018</a:t>
            </a:r>
          </a:p>
          <a:p>
            <a:pPr algn="ctr" fontAlgn="base">
              <a:spcBef>
                <a:spcPct val="20000"/>
              </a:spcBef>
              <a:spcAft>
                <a:spcPct val="0"/>
              </a:spcAft>
              <a:buClr>
                <a:srgbClr val="000000"/>
              </a:buClr>
              <a:buSzPct val="70000"/>
            </a:pPr>
            <a:endParaRPr lang="en-US" dirty="0">
              <a:solidFill>
                <a:srgbClr val="000000"/>
              </a:solidFill>
              <a:latin typeface="Arial" charset="0"/>
              <a:cs typeface="Arial"/>
            </a:endParaRPr>
          </a:p>
          <a:p>
            <a:pPr algn="ctr" fontAlgn="base">
              <a:spcBef>
                <a:spcPct val="20000"/>
              </a:spcBef>
              <a:spcAft>
                <a:spcPct val="0"/>
              </a:spcAft>
              <a:buClr>
                <a:srgbClr val="000000"/>
              </a:buClr>
              <a:buSzPct val="70000"/>
            </a:pPr>
            <a:r>
              <a:rPr lang="en-US" dirty="0">
                <a:solidFill>
                  <a:srgbClr val="000000"/>
                </a:solidFill>
                <a:latin typeface="Arial" charset="0"/>
                <a:cs typeface="Arial"/>
              </a:rPr>
              <a:t>Bangalore</a:t>
            </a:r>
          </a:p>
        </p:txBody>
      </p:sp>
    </p:spTree>
    <p:extLst>
      <p:ext uri="{BB962C8B-B14F-4D97-AF65-F5344CB8AC3E}">
        <p14:creationId xmlns:p14="http://schemas.microsoft.com/office/powerpoint/2010/main" val="454537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44254FB-287F-4641-8BE6-E18877B0807E}"/>
              </a:ext>
            </a:extLst>
          </p:cNvPr>
          <p:cNvSpPr txBox="1">
            <a:spLocks noChangeArrowheads="1"/>
          </p:cNvSpPr>
          <p:nvPr/>
        </p:nvSpPr>
        <p:spPr bwMode="auto">
          <a:xfrm>
            <a:off x="4076700" y="838201"/>
            <a:ext cx="4038600" cy="687387"/>
          </a:xfrm>
          <a:prstGeom prst="rect">
            <a:avLst/>
          </a:prstGeom>
          <a:solidFill>
            <a:schemeClr val="tx2">
              <a:lumMod val="75000"/>
            </a:schemeClr>
          </a:solidFill>
          <a:ln>
            <a:noFill/>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3600" dirty="0">
                <a:solidFill>
                  <a:schemeClr val="bg1"/>
                </a:solidFill>
              </a:rPr>
              <a:t>Z Test</a:t>
            </a:r>
          </a:p>
        </p:txBody>
      </p:sp>
      <p:pic>
        <p:nvPicPr>
          <p:cNvPr id="4" name="Picture 3">
            <a:extLst>
              <a:ext uri="{FF2B5EF4-FFF2-40B4-BE49-F238E27FC236}">
                <a16:creationId xmlns:a16="http://schemas.microsoft.com/office/drawing/2014/main" id="{1EB9288A-7E28-4073-8FF5-184799AFAEC5}"/>
              </a:ext>
            </a:extLst>
          </p:cNvPr>
          <p:cNvPicPr>
            <a:picLocks noChangeAspect="1"/>
          </p:cNvPicPr>
          <p:nvPr/>
        </p:nvPicPr>
        <p:blipFill rotWithShape="1">
          <a:blip r:embed="rId2">
            <a:extLst>
              <a:ext uri="{28A0092B-C50C-407E-A947-70E740481C1C}">
                <a14:useLocalDpi xmlns:a14="http://schemas.microsoft.com/office/drawing/2010/main" val="0"/>
              </a:ext>
            </a:extLst>
          </a:blip>
          <a:srcRect t="3144" r="4513"/>
          <a:stretch/>
        </p:blipFill>
        <p:spPr>
          <a:xfrm>
            <a:off x="4076699" y="2014806"/>
            <a:ext cx="4038600" cy="2347170"/>
          </a:xfrm>
          <a:prstGeom prst="rect">
            <a:avLst/>
          </a:prstGeom>
        </p:spPr>
      </p:pic>
      <p:sp>
        <p:nvSpPr>
          <p:cNvPr id="5" name="Rectangle 4">
            <a:extLst>
              <a:ext uri="{FF2B5EF4-FFF2-40B4-BE49-F238E27FC236}">
                <a16:creationId xmlns:a16="http://schemas.microsoft.com/office/drawing/2014/main" id="{A195A4FD-E47C-4902-8AAC-B4EE87261A13}"/>
              </a:ext>
            </a:extLst>
          </p:cNvPr>
          <p:cNvSpPr/>
          <p:nvPr/>
        </p:nvSpPr>
        <p:spPr>
          <a:xfrm>
            <a:off x="1720721" y="4403932"/>
            <a:ext cx="8750559" cy="1754326"/>
          </a:xfrm>
          <a:prstGeom prst="rect">
            <a:avLst/>
          </a:prstGeom>
        </p:spPr>
        <p:txBody>
          <a:bodyPr wrap="square">
            <a:spAutoFit/>
          </a:bodyPr>
          <a:lstStyle/>
          <a:p>
            <a:r>
              <a:rPr lang="en-US" dirty="0">
                <a:solidFill>
                  <a:srgbClr val="777777"/>
                </a:solidFill>
                <a:latin typeface="PT Sans"/>
              </a:rPr>
              <a:t>A Z-test is a type of hypothesis test. Hypothesis testing is just a way for you to figure out if results from a test are valid or repeatable. For example, if someone said they had found a new drug that cures cancer, you would want to be sure it was probably true. A hypothesis test will tell you if it’s probably true, or probably not true. A Z test, is used when your data is approximately </a:t>
            </a:r>
            <a:r>
              <a:rPr lang="en-US" dirty="0">
                <a:solidFill>
                  <a:schemeClr val="tx1">
                    <a:lumMod val="50000"/>
                    <a:lumOff val="50000"/>
                  </a:schemeClr>
                </a:solidFill>
                <a:latin typeface="PT Sans"/>
              </a:rPr>
              <a:t>normally distributed</a:t>
            </a:r>
            <a:r>
              <a:rPr lang="en-US" dirty="0">
                <a:solidFill>
                  <a:srgbClr val="777777"/>
                </a:solidFill>
                <a:latin typeface="PT Sans"/>
              </a:rPr>
              <a:t>.</a:t>
            </a:r>
            <a:br>
              <a:rPr lang="en-US" dirty="0"/>
            </a:br>
            <a:endParaRPr lang="en-IN" dirty="0"/>
          </a:p>
        </p:txBody>
      </p:sp>
    </p:spTree>
    <p:extLst>
      <p:ext uri="{BB962C8B-B14F-4D97-AF65-F5344CB8AC3E}">
        <p14:creationId xmlns:p14="http://schemas.microsoft.com/office/powerpoint/2010/main" val="3102865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AC95C2D-BDFB-4FDB-BE5C-8CE784E9D266}"/>
              </a:ext>
            </a:extLst>
          </p:cNvPr>
          <p:cNvSpPr txBox="1">
            <a:spLocks noChangeArrowheads="1"/>
          </p:cNvSpPr>
          <p:nvPr/>
        </p:nvSpPr>
        <p:spPr bwMode="auto">
          <a:xfrm>
            <a:off x="4076700" y="838201"/>
            <a:ext cx="4038600" cy="687387"/>
          </a:xfrm>
          <a:prstGeom prst="rect">
            <a:avLst/>
          </a:prstGeom>
          <a:solidFill>
            <a:schemeClr val="tx2">
              <a:lumMod val="50000"/>
            </a:schemeClr>
          </a:solidFill>
          <a:ln>
            <a:noFill/>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3600" dirty="0">
                <a:solidFill>
                  <a:schemeClr val="bg1"/>
                </a:solidFill>
              </a:rPr>
              <a:t>T Test</a:t>
            </a:r>
          </a:p>
        </p:txBody>
      </p:sp>
      <p:pic>
        <p:nvPicPr>
          <p:cNvPr id="4" name="Picture 3">
            <a:extLst>
              <a:ext uri="{FF2B5EF4-FFF2-40B4-BE49-F238E27FC236}">
                <a16:creationId xmlns:a16="http://schemas.microsoft.com/office/drawing/2014/main" id="{573751BA-80A7-467D-8CA3-E6B9F3EA0E89}"/>
              </a:ext>
            </a:extLst>
          </p:cNvPr>
          <p:cNvPicPr>
            <a:picLocks noChangeAspect="1"/>
          </p:cNvPicPr>
          <p:nvPr/>
        </p:nvPicPr>
        <p:blipFill rotWithShape="1">
          <a:blip r:embed="rId3">
            <a:extLst>
              <a:ext uri="{28A0092B-C50C-407E-A947-70E740481C1C}">
                <a14:useLocalDpi xmlns:a14="http://schemas.microsoft.com/office/drawing/2010/main" val="0"/>
              </a:ext>
            </a:extLst>
          </a:blip>
          <a:srcRect l="2418" t="18081" r="7504" b="4167"/>
          <a:stretch/>
        </p:blipFill>
        <p:spPr>
          <a:xfrm>
            <a:off x="1657350" y="1715293"/>
            <a:ext cx="5105400" cy="2400300"/>
          </a:xfrm>
          <a:prstGeom prst="rect">
            <a:avLst/>
          </a:prstGeom>
        </p:spPr>
      </p:pic>
      <p:sp>
        <p:nvSpPr>
          <p:cNvPr id="5" name="Rectangle 4">
            <a:extLst>
              <a:ext uri="{FF2B5EF4-FFF2-40B4-BE49-F238E27FC236}">
                <a16:creationId xmlns:a16="http://schemas.microsoft.com/office/drawing/2014/main" id="{87A14C6B-3361-41A9-A9DF-EA107BCA035B}"/>
              </a:ext>
            </a:extLst>
          </p:cNvPr>
          <p:cNvSpPr/>
          <p:nvPr/>
        </p:nvSpPr>
        <p:spPr>
          <a:xfrm>
            <a:off x="235670" y="4305301"/>
            <a:ext cx="11792932" cy="1477328"/>
          </a:xfrm>
          <a:prstGeom prst="rect">
            <a:avLst/>
          </a:prstGeom>
        </p:spPr>
        <p:txBody>
          <a:bodyPr wrap="square">
            <a:spAutoFit/>
          </a:bodyPr>
          <a:lstStyle/>
          <a:p>
            <a:r>
              <a:rPr lang="en-US" dirty="0">
                <a:solidFill>
                  <a:srgbClr val="777777"/>
                </a:solidFill>
                <a:latin typeface="PT Sans"/>
              </a:rPr>
              <a:t>The T distribution (also called Student’s T Distribution) is a family of distributions that look almost identical to the </a:t>
            </a:r>
            <a:r>
              <a:rPr lang="en-US" dirty="0">
                <a:solidFill>
                  <a:schemeClr val="tx1">
                    <a:lumMod val="50000"/>
                    <a:lumOff val="50000"/>
                  </a:schemeClr>
                </a:solidFill>
                <a:latin typeface="PT Sans"/>
              </a:rPr>
              <a:t>normal distribution</a:t>
            </a:r>
            <a:r>
              <a:rPr lang="en-US" dirty="0">
                <a:solidFill>
                  <a:srgbClr val="777777"/>
                </a:solidFill>
                <a:latin typeface="PT Sans"/>
              </a:rPr>
              <a:t> curve, only a bit shorter and fatter. The t distribution is used instead of the normal distribution when you have small sample. The larger the sample size, the more the t distribution looks like the normal distribution. In fact, for sample sizes larger than 20 (e.g. more degrees of freedom), the distribution is almost exactly like the normal distribution.</a:t>
            </a:r>
            <a:endParaRPr lang="en-IN" dirty="0">
              <a:solidFill>
                <a:srgbClr val="777777"/>
              </a:solidFill>
              <a:latin typeface="PT Sans"/>
            </a:endParaRPr>
          </a:p>
        </p:txBody>
      </p:sp>
      <p:pic>
        <p:nvPicPr>
          <p:cNvPr id="7" name="Picture 6">
            <a:extLst>
              <a:ext uri="{FF2B5EF4-FFF2-40B4-BE49-F238E27FC236}">
                <a16:creationId xmlns:a16="http://schemas.microsoft.com/office/drawing/2014/main" id="{5A4FAFA1-F04C-4662-9052-2102D5E12A2A}"/>
              </a:ext>
            </a:extLst>
          </p:cNvPr>
          <p:cNvPicPr>
            <a:picLocks noChangeAspect="1"/>
          </p:cNvPicPr>
          <p:nvPr/>
        </p:nvPicPr>
        <p:blipFill rotWithShape="1">
          <a:blip r:embed="rId4">
            <a:extLst>
              <a:ext uri="{28A0092B-C50C-407E-A947-70E740481C1C}">
                <a14:useLocalDpi xmlns:a14="http://schemas.microsoft.com/office/drawing/2010/main" val="0"/>
              </a:ext>
            </a:extLst>
          </a:blip>
          <a:srcRect t="4585" b="6156"/>
          <a:stretch/>
        </p:blipFill>
        <p:spPr>
          <a:xfrm>
            <a:off x="6737869" y="1828800"/>
            <a:ext cx="3863675" cy="2209800"/>
          </a:xfrm>
          <a:prstGeom prst="rect">
            <a:avLst/>
          </a:prstGeom>
        </p:spPr>
      </p:pic>
    </p:spTree>
    <p:extLst>
      <p:ext uri="{BB962C8B-B14F-4D97-AF65-F5344CB8AC3E}">
        <p14:creationId xmlns:p14="http://schemas.microsoft.com/office/powerpoint/2010/main" val="3390658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84C7FE27-7531-412D-A472-688BA2F79AAC}"/>
              </a:ext>
            </a:extLst>
          </p:cNvPr>
          <p:cNvSpPr>
            <a:spLocks noChangeArrowheads="1"/>
          </p:cNvSpPr>
          <p:nvPr/>
        </p:nvSpPr>
        <p:spPr bwMode="auto">
          <a:xfrm>
            <a:off x="1600200" y="3777734"/>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2531" name="Rectangle 5">
            <a:extLst>
              <a:ext uri="{FF2B5EF4-FFF2-40B4-BE49-F238E27FC236}">
                <a16:creationId xmlns:a16="http://schemas.microsoft.com/office/drawing/2014/main" id="{059EB82B-4238-477D-9D6F-E8AB2813D183}"/>
              </a:ext>
            </a:extLst>
          </p:cNvPr>
          <p:cNvSpPr>
            <a:spLocks noChangeArrowheads="1"/>
          </p:cNvSpPr>
          <p:nvPr/>
        </p:nvSpPr>
        <p:spPr bwMode="auto">
          <a:xfrm>
            <a:off x="1600200" y="3777734"/>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2533" name="Rectangle 14">
            <a:extLst>
              <a:ext uri="{FF2B5EF4-FFF2-40B4-BE49-F238E27FC236}">
                <a16:creationId xmlns:a16="http://schemas.microsoft.com/office/drawing/2014/main" id="{88A05243-4B64-44E1-BAEE-F59F5D2A18BE}"/>
              </a:ext>
            </a:extLst>
          </p:cNvPr>
          <p:cNvSpPr txBox="1">
            <a:spLocks noChangeArrowheads="1"/>
          </p:cNvSpPr>
          <p:nvPr/>
        </p:nvSpPr>
        <p:spPr bwMode="auto">
          <a:xfrm>
            <a:off x="6248400" y="1699418"/>
            <a:ext cx="4038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400" dirty="0"/>
              <a:t>Any number squared is a positive number</a:t>
            </a:r>
          </a:p>
          <a:p>
            <a:pPr eaLnBrk="1" hangingPunct="1"/>
            <a:r>
              <a:rPr lang="en-US" altLang="en-US" sz="2400" dirty="0"/>
              <a:t>Therefore, area under the curve starts at 0 and goes to infinity</a:t>
            </a:r>
          </a:p>
          <a:p>
            <a:pPr eaLnBrk="1" hangingPunct="1"/>
            <a:r>
              <a:rPr lang="en-US" altLang="en-US" sz="2400" dirty="0"/>
              <a:t>To be statistically significant, needs to be in the upper 5% (</a:t>
            </a:r>
            <a:r>
              <a:rPr lang="el-GR" altLang="en-US" sz="2400" dirty="0">
                <a:cs typeface="Arial" panose="020B0604020202020204" pitchFamily="34" charset="0"/>
              </a:rPr>
              <a:t>α</a:t>
            </a:r>
            <a:r>
              <a:rPr lang="en-US" altLang="en-US" sz="2400" dirty="0">
                <a:cs typeface="Arial" panose="020B0604020202020204" pitchFamily="34" charset="0"/>
              </a:rPr>
              <a:t> = .05)</a:t>
            </a:r>
            <a:endParaRPr lang="el-GR" altLang="en-US" sz="2400" dirty="0">
              <a:cs typeface="Arial" panose="020B0604020202020204" pitchFamily="34" charset="0"/>
            </a:endParaRPr>
          </a:p>
          <a:p>
            <a:pPr eaLnBrk="1" hangingPunct="1"/>
            <a:r>
              <a:rPr lang="en-US" altLang="en-US" sz="2400" dirty="0"/>
              <a:t>Compares observed frequency to what we expected</a:t>
            </a:r>
          </a:p>
        </p:txBody>
      </p:sp>
      <p:sp>
        <p:nvSpPr>
          <p:cNvPr id="22534" name="Rectangle 9">
            <a:extLst>
              <a:ext uri="{FF2B5EF4-FFF2-40B4-BE49-F238E27FC236}">
                <a16:creationId xmlns:a16="http://schemas.microsoft.com/office/drawing/2014/main" id="{FBC1B8E9-1665-4A00-A00C-A9811A19BD6F}"/>
              </a:ext>
            </a:extLst>
          </p:cNvPr>
          <p:cNvSpPr>
            <a:spLocks noChangeArrowheads="1"/>
          </p:cNvSpPr>
          <p:nvPr/>
        </p:nvSpPr>
        <p:spPr bwMode="auto">
          <a:xfrm>
            <a:off x="1600200" y="348734"/>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2535" name="Picture 11" descr="chisq136">
            <a:extLst>
              <a:ext uri="{FF2B5EF4-FFF2-40B4-BE49-F238E27FC236}">
                <a16:creationId xmlns:a16="http://schemas.microsoft.com/office/drawing/2014/main" id="{D8F971B4-7974-4B0B-B304-3CAF34939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344" y="2358231"/>
            <a:ext cx="4267200" cy="320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a:extLst>
              <a:ext uri="{FF2B5EF4-FFF2-40B4-BE49-F238E27FC236}">
                <a16:creationId xmlns:a16="http://schemas.microsoft.com/office/drawing/2014/main" id="{56529300-AFDA-4522-8816-EF557C2C55AF}"/>
              </a:ext>
            </a:extLst>
          </p:cNvPr>
          <p:cNvSpPr txBox="1">
            <a:spLocks noChangeArrowheads="1"/>
          </p:cNvSpPr>
          <p:nvPr/>
        </p:nvSpPr>
        <p:spPr bwMode="auto">
          <a:xfrm>
            <a:off x="4076700" y="828970"/>
            <a:ext cx="4038600" cy="687387"/>
          </a:xfrm>
          <a:prstGeom prst="rect">
            <a:avLst/>
          </a:prstGeom>
          <a:solidFill>
            <a:schemeClr val="tx2">
              <a:lumMod val="50000"/>
            </a:schemeClr>
          </a:solidFill>
          <a:ln>
            <a:noFill/>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pPr>
            <a:r>
              <a:rPr lang="en-US" altLang="en-US" sz="3600" b="1" dirty="0">
                <a:solidFill>
                  <a:schemeClr val="bg1"/>
                </a:solidFill>
              </a:rPr>
              <a:t>Chi-Square (</a:t>
            </a:r>
            <a:r>
              <a:rPr lang="el-GR" altLang="en-US" sz="3600" b="1" dirty="0">
                <a:solidFill>
                  <a:schemeClr val="bg1"/>
                </a:solidFill>
                <a:cs typeface="Arial" panose="020B0604020202020204" pitchFamily="34" charset="0"/>
              </a:rPr>
              <a:t>χ</a:t>
            </a:r>
            <a:r>
              <a:rPr lang="en-US" altLang="en-US" sz="3600" b="1" baseline="30000" dirty="0">
                <a:solidFill>
                  <a:schemeClr val="bg1"/>
                </a:solidFill>
                <a:cs typeface="Arial" panose="020B0604020202020204" pitchFamily="34" charset="0"/>
              </a:rPr>
              <a:t>2</a:t>
            </a:r>
            <a:r>
              <a:rPr lang="en-US" altLang="en-US" sz="3600" b="1" dirty="0">
                <a:solidFill>
                  <a:schemeClr val="bg1"/>
                </a:solidFill>
                <a:cs typeface="Arial" panose="020B0604020202020204" pitchFamily="34" charset="0"/>
              </a:rPr>
              <a:t>)</a:t>
            </a:r>
            <a:endParaRPr lang="el-GR" altLang="en-US" sz="3600" b="1" dirty="0">
              <a:solidFill>
                <a:schemeClr val="bg1"/>
              </a:solidFill>
              <a:cs typeface="Arial" panose="020B0604020202020204" pitchFamily="34" charset="0"/>
            </a:endParaRPr>
          </a:p>
        </p:txBody>
      </p:sp>
    </p:spTree>
    <p:extLst>
      <p:ext uri="{BB962C8B-B14F-4D97-AF65-F5344CB8AC3E}">
        <p14:creationId xmlns:p14="http://schemas.microsoft.com/office/powerpoint/2010/main" val="3221433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8F2553-EE59-474B-AA24-39CF053F9B9C}"/>
              </a:ext>
            </a:extLst>
          </p:cNvPr>
          <p:cNvSpPr/>
          <p:nvPr/>
        </p:nvSpPr>
        <p:spPr>
          <a:xfrm>
            <a:off x="122549" y="936232"/>
            <a:ext cx="11538407" cy="1477328"/>
          </a:xfrm>
          <a:prstGeom prst="rect">
            <a:avLst/>
          </a:prstGeom>
        </p:spPr>
        <p:txBody>
          <a:bodyPr wrap="square">
            <a:spAutoFit/>
          </a:bodyPr>
          <a:lstStyle/>
          <a:p>
            <a:r>
              <a:rPr lang="en-US" dirty="0"/>
              <a:t>The </a:t>
            </a:r>
            <a:r>
              <a:rPr lang="en-US" b="1" dirty="0"/>
              <a:t>Central Limit Theorem </a:t>
            </a:r>
            <a:r>
              <a:rPr lang="en-US" dirty="0"/>
              <a:t>states that the sampling distribution of the sample means approaches a </a:t>
            </a:r>
            <a:r>
              <a:rPr lang="en-US" b="1" dirty="0"/>
              <a:t>normal distribution</a:t>
            </a:r>
            <a:r>
              <a:rPr lang="en-US" dirty="0"/>
              <a:t> as the sample size gets larger — no matter what the shape of the population distribution. This fact holds especially true for sample sizes over 30. All this is saying is that as you take more samples, especially large ones, your graph of the sample means will look more like a normal distribution.</a:t>
            </a:r>
          </a:p>
          <a:p>
            <a:r>
              <a:rPr lang="en-US" dirty="0"/>
              <a:t>The picture below shows one of the simplest types of test: rolling a fair dice.</a:t>
            </a:r>
            <a:endParaRPr lang="en-IN" dirty="0"/>
          </a:p>
        </p:txBody>
      </p:sp>
      <p:pic>
        <p:nvPicPr>
          <p:cNvPr id="4" name="Picture 3">
            <a:extLst>
              <a:ext uri="{FF2B5EF4-FFF2-40B4-BE49-F238E27FC236}">
                <a16:creationId xmlns:a16="http://schemas.microsoft.com/office/drawing/2014/main" id="{CEA7D223-3CEA-4E69-8DEC-677C25228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365" y="2499870"/>
            <a:ext cx="4147794" cy="2857500"/>
          </a:xfrm>
          <a:prstGeom prst="rect">
            <a:avLst/>
          </a:prstGeom>
        </p:spPr>
      </p:pic>
      <p:sp>
        <p:nvSpPr>
          <p:cNvPr id="5" name="Rectangle 4">
            <a:extLst>
              <a:ext uri="{FF2B5EF4-FFF2-40B4-BE49-F238E27FC236}">
                <a16:creationId xmlns:a16="http://schemas.microsoft.com/office/drawing/2014/main" id="{8BCA3B52-9AB9-4CA5-AC18-D63EE365DC3B}"/>
              </a:ext>
            </a:extLst>
          </p:cNvPr>
          <p:cNvSpPr/>
          <p:nvPr/>
        </p:nvSpPr>
        <p:spPr>
          <a:xfrm>
            <a:off x="4575143" y="2873067"/>
            <a:ext cx="6096000" cy="923330"/>
          </a:xfrm>
          <a:prstGeom prst="rect">
            <a:avLst/>
          </a:prstGeom>
        </p:spPr>
        <p:txBody>
          <a:bodyPr>
            <a:spAutoFit/>
          </a:bodyPr>
          <a:lstStyle/>
          <a:p>
            <a:r>
              <a:rPr lang="en-US" dirty="0"/>
              <a:t>An essential component of the Central Limit Theorem is that the average of your sample means will be the population mean.</a:t>
            </a:r>
            <a:endParaRPr lang="en-IN" dirty="0"/>
          </a:p>
        </p:txBody>
      </p:sp>
    </p:spTree>
    <p:extLst>
      <p:ext uri="{BB962C8B-B14F-4D97-AF65-F5344CB8AC3E}">
        <p14:creationId xmlns:p14="http://schemas.microsoft.com/office/powerpoint/2010/main" val="449358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264B21-293C-4BCD-8ED7-A9A547CBE215}"/>
              </a:ext>
            </a:extLst>
          </p:cNvPr>
          <p:cNvSpPr/>
          <p:nvPr/>
        </p:nvSpPr>
        <p:spPr>
          <a:xfrm>
            <a:off x="75413" y="1029209"/>
            <a:ext cx="11764652" cy="1754326"/>
          </a:xfrm>
          <a:prstGeom prst="rect">
            <a:avLst/>
          </a:prstGeom>
        </p:spPr>
        <p:txBody>
          <a:bodyPr wrap="square">
            <a:spAutoFit/>
          </a:bodyPr>
          <a:lstStyle/>
          <a:p>
            <a:pPr fontAlgn="base"/>
            <a:r>
              <a:rPr lang="en-US" dirty="0"/>
              <a:t>➢ </a:t>
            </a:r>
            <a:r>
              <a:rPr lang="en-US" b="1" dirty="0">
                <a:solidFill>
                  <a:srgbClr val="FF0000"/>
                </a:solidFill>
              </a:rPr>
              <a:t>What is Hypothesis?</a:t>
            </a:r>
          </a:p>
          <a:p>
            <a:pPr fontAlgn="base"/>
            <a:r>
              <a:rPr lang="en-US" dirty="0"/>
              <a:t>     • An educated guess</a:t>
            </a:r>
          </a:p>
          <a:p>
            <a:pPr fontAlgn="base"/>
            <a:r>
              <a:rPr lang="en-US" dirty="0"/>
              <a:t>     • A claim or statement about a property of a population</a:t>
            </a:r>
          </a:p>
          <a:p>
            <a:pPr fontAlgn="base"/>
            <a:r>
              <a:rPr lang="en-US" dirty="0"/>
              <a:t>➢ </a:t>
            </a:r>
            <a:r>
              <a:rPr lang="en-US" b="1" dirty="0">
                <a:solidFill>
                  <a:srgbClr val="FF0000"/>
                </a:solidFill>
              </a:rPr>
              <a:t>What is the goal of Hypothesis Testing?</a:t>
            </a:r>
          </a:p>
          <a:p>
            <a:pPr fontAlgn="base"/>
            <a:r>
              <a:rPr lang="en-US" dirty="0"/>
              <a:t>     • To analyze a sample in an attempt to distinguish between population characteristics, that are likely to occur and</a:t>
            </a:r>
          </a:p>
          <a:p>
            <a:pPr fontAlgn="base"/>
            <a:r>
              <a:rPr lang="en-US" dirty="0"/>
              <a:t>        population characteristics that are unlikely to occur.</a:t>
            </a:r>
          </a:p>
        </p:txBody>
      </p:sp>
      <p:sp>
        <p:nvSpPr>
          <p:cNvPr id="6" name="Rectangle 5">
            <a:extLst>
              <a:ext uri="{FF2B5EF4-FFF2-40B4-BE49-F238E27FC236}">
                <a16:creationId xmlns:a16="http://schemas.microsoft.com/office/drawing/2014/main" id="{E34D50C7-6DD9-4EC2-8821-C64B276C00CF}"/>
              </a:ext>
            </a:extLst>
          </p:cNvPr>
          <p:cNvSpPr/>
          <p:nvPr/>
        </p:nvSpPr>
        <p:spPr>
          <a:xfrm>
            <a:off x="75412" y="2783535"/>
            <a:ext cx="11415862" cy="3139321"/>
          </a:xfrm>
          <a:prstGeom prst="rect">
            <a:avLst/>
          </a:prstGeom>
        </p:spPr>
        <p:txBody>
          <a:bodyPr wrap="square">
            <a:spAutoFit/>
          </a:bodyPr>
          <a:lstStyle/>
          <a:p>
            <a:r>
              <a:rPr lang="en-IN" dirty="0"/>
              <a:t>➢ </a:t>
            </a:r>
            <a:r>
              <a:rPr lang="en-IN" b="1" dirty="0">
                <a:solidFill>
                  <a:srgbClr val="FF0000"/>
                </a:solidFill>
              </a:rPr>
              <a:t>Null Hypothesis</a:t>
            </a:r>
          </a:p>
          <a:p>
            <a:r>
              <a:rPr lang="en-IN" dirty="0"/>
              <a:t>    • Statement about the value of a population parameter</a:t>
            </a:r>
          </a:p>
          <a:p>
            <a:r>
              <a:rPr lang="en-IN" dirty="0"/>
              <a:t>    • Represented by H0</a:t>
            </a:r>
          </a:p>
          <a:p>
            <a:r>
              <a:rPr lang="en-IN" dirty="0"/>
              <a:t>    • Always stated as an Equality</a:t>
            </a:r>
          </a:p>
          <a:p>
            <a:r>
              <a:rPr lang="en-IN" dirty="0"/>
              <a:t>➢ </a:t>
            </a:r>
            <a:r>
              <a:rPr lang="en-IN" b="1" dirty="0">
                <a:solidFill>
                  <a:srgbClr val="FF0000"/>
                </a:solidFill>
              </a:rPr>
              <a:t>Alternative Hypothesis</a:t>
            </a:r>
          </a:p>
          <a:p>
            <a:r>
              <a:rPr lang="en-IN" dirty="0"/>
              <a:t>    • Statement about the value of a population parameter that must be true if the null hypothesis is false</a:t>
            </a:r>
          </a:p>
          <a:p>
            <a:r>
              <a:rPr lang="en-IN" dirty="0"/>
              <a:t>    • Represented by H1</a:t>
            </a:r>
          </a:p>
          <a:p>
            <a:r>
              <a:rPr lang="en-IN" dirty="0"/>
              <a:t>    • Stated in on of three forms</a:t>
            </a:r>
          </a:p>
          <a:p>
            <a:r>
              <a:rPr lang="en-IN" dirty="0"/>
              <a:t>    • Less than</a:t>
            </a:r>
          </a:p>
          <a:p>
            <a:r>
              <a:rPr lang="en-IN" dirty="0"/>
              <a:t>    • Greater than</a:t>
            </a:r>
          </a:p>
          <a:p>
            <a:r>
              <a:rPr lang="en-IN" dirty="0"/>
              <a:t>    • Not equal to</a:t>
            </a:r>
          </a:p>
        </p:txBody>
      </p:sp>
    </p:spTree>
    <p:extLst>
      <p:ext uri="{BB962C8B-B14F-4D97-AF65-F5344CB8AC3E}">
        <p14:creationId xmlns:p14="http://schemas.microsoft.com/office/powerpoint/2010/main" val="147391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84CA0C-06DA-4496-8627-7DEB5236B967}"/>
              </a:ext>
            </a:extLst>
          </p:cNvPr>
          <p:cNvSpPr/>
          <p:nvPr/>
        </p:nvSpPr>
        <p:spPr>
          <a:xfrm>
            <a:off x="163398" y="1835400"/>
            <a:ext cx="6096000" cy="3139321"/>
          </a:xfrm>
          <a:prstGeom prst="rect">
            <a:avLst/>
          </a:prstGeom>
        </p:spPr>
        <p:txBody>
          <a:bodyPr>
            <a:spAutoFit/>
          </a:bodyPr>
          <a:lstStyle/>
          <a:p>
            <a:r>
              <a:rPr lang="en-IN" b="1" dirty="0">
                <a:solidFill>
                  <a:srgbClr val="FF0000"/>
                </a:solidFill>
              </a:rPr>
              <a:t>Step 1</a:t>
            </a:r>
            <a:r>
              <a:rPr lang="en-IN" dirty="0"/>
              <a:t> – Start the Null Hypothesis</a:t>
            </a:r>
          </a:p>
          <a:p>
            <a:endParaRPr lang="en-IN" dirty="0"/>
          </a:p>
          <a:p>
            <a:r>
              <a:rPr lang="en-IN" b="1" dirty="0">
                <a:solidFill>
                  <a:srgbClr val="FF0000"/>
                </a:solidFill>
              </a:rPr>
              <a:t>Step 2</a:t>
            </a:r>
            <a:r>
              <a:rPr lang="en-IN" dirty="0"/>
              <a:t> – State the Alternative Hypothesis</a:t>
            </a:r>
          </a:p>
          <a:p>
            <a:endParaRPr lang="en-IN" dirty="0"/>
          </a:p>
          <a:p>
            <a:r>
              <a:rPr lang="en-IN" b="1" dirty="0">
                <a:solidFill>
                  <a:srgbClr val="FF0000"/>
                </a:solidFill>
              </a:rPr>
              <a:t>Step 3</a:t>
            </a:r>
            <a:r>
              <a:rPr lang="en-IN" dirty="0"/>
              <a:t> – Set alpha</a:t>
            </a:r>
          </a:p>
          <a:p>
            <a:endParaRPr lang="en-IN" dirty="0"/>
          </a:p>
          <a:p>
            <a:r>
              <a:rPr lang="en-IN" b="1" dirty="0">
                <a:solidFill>
                  <a:srgbClr val="FF0000"/>
                </a:solidFill>
              </a:rPr>
              <a:t>Step 4 </a:t>
            </a:r>
            <a:r>
              <a:rPr lang="en-IN" dirty="0"/>
              <a:t>– Calculate a test statistic</a:t>
            </a:r>
          </a:p>
          <a:p>
            <a:endParaRPr lang="en-IN" dirty="0"/>
          </a:p>
          <a:p>
            <a:r>
              <a:rPr lang="en-IN" b="1" dirty="0">
                <a:solidFill>
                  <a:srgbClr val="FF0000"/>
                </a:solidFill>
              </a:rPr>
              <a:t>Step 5</a:t>
            </a:r>
            <a:r>
              <a:rPr lang="en-IN" dirty="0"/>
              <a:t> – Construct Acceptance/Rejection Regions</a:t>
            </a:r>
          </a:p>
          <a:p>
            <a:endParaRPr lang="en-IN" dirty="0"/>
          </a:p>
          <a:p>
            <a:r>
              <a:rPr lang="en-IN" b="1" dirty="0">
                <a:solidFill>
                  <a:srgbClr val="FF0000"/>
                </a:solidFill>
              </a:rPr>
              <a:t>Step 6 </a:t>
            </a:r>
            <a:r>
              <a:rPr lang="en-IN" dirty="0"/>
              <a:t>– Make Conclusions</a:t>
            </a:r>
          </a:p>
        </p:txBody>
      </p:sp>
    </p:spTree>
    <p:extLst>
      <p:ext uri="{BB962C8B-B14F-4D97-AF65-F5344CB8AC3E}">
        <p14:creationId xmlns:p14="http://schemas.microsoft.com/office/powerpoint/2010/main" val="341073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2E5F10-0D04-4932-B894-A2FA0FD2E49B}"/>
              </a:ext>
            </a:extLst>
          </p:cNvPr>
          <p:cNvSpPr/>
          <p:nvPr/>
        </p:nvSpPr>
        <p:spPr>
          <a:xfrm>
            <a:off x="320511" y="1166843"/>
            <a:ext cx="11679811" cy="2862322"/>
          </a:xfrm>
          <a:prstGeom prst="rect">
            <a:avLst/>
          </a:prstGeom>
        </p:spPr>
        <p:txBody>
          <a:bodyPr wrap="square">
            <a:spAutoFit/>
          </a:bodyPr>
          <a:lstStyle/>
          <a:p>
            <a:r>
              <a:rPr lang="en-IN" dirty="0"/>
              <a:t>➢ </a:t>
            </a:r>
            <a:r>
              <a:rPr lang="en-IN" b="1" dirty="0"/>
              <a:t>Type I Error</a:t>
            </a:r>
          </a:p>
          <a:p>
            <a:r>
              <a:rPr lang="en-IN" dirty="0"/>
              <a:t>         • A type I error is the incorrect rejection of a true null hypothesis (a "false positive"), while a type II error is the</a:t>
            </a:r>
          </a:p>
          <a:p>
            <a:r>
              <a:rPr lang="en-IN" dirty="0"/>
              <a:t>            failure to reject a false null hypothesis (a "false negative")</a:t>
            </a:r>
          </a:p>
          <a:p>
            <a:r>
              <a:rPr lang="en-IN" dirty="0"/>
              <a:t>         • Examples of type I error includes a test that shows a patient to have a disease when in fact the patient does not</a:t>
            </a:r>
          </a:p>
          <a:p>
            <a:r>
              <a:rPr lang="en-IN" dirty="0"/>
              <a:t>             have the disease, a fire alarm going off indicating a fire when in fact there is no fire.</a:t>
            </a:r>
          </a:p>
          <a:p>
            <a:endParaRPr lang="en-IN" dirty="0"/>
          </a:p>
          <a:p>
            <a:r>
              <a:rPr lang="en-IN" dirty="0"/>
              <a:t>➢ </a:t>
            </a:r>
            <a:r>
              <a:rPr lang="en-IN" b="1" dirty="0"/>
              <a:t>Type II Error</a:t>
            </a:r>
          </a:p>
          <a:p>
            <a:r>
              <a:rPr lang="en-IN" dirty="0"/>
              <a:t>         • A type II error (or error of the second kind) is the failure to reject a false null hypothesis.</a:t>
            </a:r>
          </a:p>
          <a:p>
            <a:r>
              <a:rPr lang="en-IN" dirty="0"/>
              <a:t>         • Examples of type II errors would be a blood test failing to detect the disease it was designed to detect, in a</a:t>
            </a:r>
          </a:p>
          <a:p>
            <a:r>
              <a:rPr lang="en-IN" dirty="0"/>
              <a:t>            patient who really has the disease, a fire breaking out and the fire alarm does not ring.</a:t>
            </a:r>
          </a:p>
        </p:txBody>
      </p:sp>
      <p:pic>
        <p:nvPicPr>
          <p:cNvPr id="6" name="Picture 5">
            <a:extLst>
              <a:ext uri="{FF2B5EF4-FFF2-40B4-BE49-F238E27FC236}">
                <a16:creationId xmlns:a16="http://schemas.microsoft.com/office/drawing/2014/main" id="{BF080689-5F50-467A-94E5-25AE09C1C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666" y="4123433"/>
            <a:ext cx="8389856" cy="1861094"/>
          </a:xfrm>
          <a:prstGeom prst="rect">
            <a:avLst/>
          </a:prstGeom>
        </p:spPr>
      </p:pic>
    </p:spTree>
    <p:extLst>
      <p:ext uri="{BB962C8B-B14F-4D97-AF65-F5344CB8AC3E}">
        <p14:creationId xmlns:p14="http://schemas.microsoft.com/office/powerpoint/2010/main" val="2483904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02499B-3AE9-48E3-A0CA-763D02DFD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929" y="1205993"/>
            <a:ext cx="9400142" cy="4446013"/>
          </a:xfrm>
          <a:prstGeom prst="rect">
            <a:avLst/>
          </a:prstGeom>
        </p:spPr>
      </p:pic>
    </p:spTree>
    <p:extLst>
      <p:ext uri="{BB962C8B-B14F-4D97-AF65-F5344CB8AC3E}">
        <p14:creationId xmlns:p14="http://schemas.microsoft.com/office/powerpoint/2010/main" val="62577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9CF830-09C9-427B-9F28-B1577782D956}"/>
              </a:ext>
            </a:extLst>
          </p:cNvPr>
          <p:cNvSpPr/>
          <p:nvPr/>
        </p:nvSpPr>
        <p:spPr>
          <a:xfrm>
            <a:off x="95538" y="1607539"/>
            <a:ext cx="11632676" cy="4062651"/>
          </a:xfrm>
          <a:prstGeom prst="rect">
            <a:avLst/>
          </a:prstGeom>
        </p:spPr>
        <p:txBody>
          <a:bodyPr wrap="square">
            <a:spAutoFit/>
          </a:bodyPr>
          <a:lstStyle/>
          <a:p>
            <a:r>
              <a:rPr lang="en-IN" dirty="0"/>
              <a:t>➢ </a:t>
            </a:r>
            <a:r>
              <a:rPr lang="en-IN" sz="2400" b="1" dirty="0">
                <a:solidFill>
                  <a:schemeClr val="tx2"/>
                </a:solidFill>
              </a:rPr>
              <a:t>P-Value </a:t>
            </a:r>
            <a:r>
              <a:rPr lang="en-IN" dirty="0"/>
              <a:t>- </a:t>
            </a:r>
            <a:r>
              <a:rPr lang="en-IN" sz="2400" dirty="0"/>
              <a:t>In statistical significance testing, the p-value is the probability of obtaining a test statistic at least as extreme</a:t>
            </a:r>
          </a:p>
          <a:p>
            <a:r>
              <a:rPr lang="en-IN" sz="2400" dirty="0"/>
              <a:t>as the one that was actually observed, assuming that the null hypothesis is true.</a:t>
            </a:r>
          </a:p>
          <a:p>
            <a:endParaRPr lang="en-IN" dirty="0"/>
          </a:p>
          <a:p>
            <a:r>
              <a:rPr lang="en-IN" dirty="0"/>
              <a:t>➢ </a:t>
            </a:r>
            <a:r>
              <a:rPr lang="en-IN" sz="2400" b="1" dirty="0">
                <a:solidFill>
                  <a:schemeClr val="tx2"/>
                </a:solidFill>
              </a:rPr>
              <a:t>Significance level</a:t>
            </a:r>
            <a:r>
              <a:rPr lang="en-IN" sz="2400" dirty="0">
                <a:solidFill>
                  <a:schemeClr val="tx2"/>
                </a:solidFill>
              </a:rPr>
              <a:t> </a:t>
            </a:r>
            <a:r>
              <a:rPr lang="en-IN" dirty="0"/>
              <a:t>- </a:t>
            </a:r>
            <a:r>
              <a:rPr lang="en-IN" sz="2400" dirty="0"/>
              <a:t>The probability of rejecting the null hypothesis is when it is called the significance level ‘α’.</a:t>
            </a:r>
          </a:p>
          <a:p>
            <a:endParaRPr lang="en-IN" sz="2400" dirty="0"/>
          </a:p>
          <a:p>
            <a:r>
              <a:rPr lang="en-IN" sz="2400" b="1" dirty="0"/>
              <a:t>Note: </a:t>
            </a:r>
            <a:r>
              <a:rPr lang="en-IN" sz="2400" dirty="0"/>
              <a:t>If the p-value is equal to or smaller than the significance level (α), it suggests that the observed data is inconsistent with the assumption that the null hypothesis is true and thus this hypothesis must be rejected (but this does not automatically mean the alternative hypothesis can be accepted as true).</a:t>
            </a:r>
          </a:p>
        </p:txBody>
      </p:sp>
    </p:spTree>
    <p:extLst>
      <p:ext uri="{BB962C8B-B14F-4D97-AF65-F5344CB8AC3E}">
        <p14:creationId xmlns:p14="http://schemas.microsoft.com/office/powerpoint/2010/main" val="4149834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89A352-8002-4FE6-A784-F153BAE86978}"/>
              </a:ext>
            </a:extLst>
          </p:cNvPr>
          <p:cNvSpPr/>
          <p:nvPr/>
        </p:nvSpPr>
        <p:spPr>
          <a:xfrm>
            <a:off x="157084" y="1859339"/>
            <a:ext cx="11434714" cy="3477875"/>
          </a:xfrm>
          <a:prstGeom prst="rect">
            <a:avLst/>
          </a:prstGeom>
        </p:spPr>
        <p:txBody>
          <a:bodyPr wrap="square">
            <a:spAutoFit/>
          </a:bodyPr>
          <a:lstStyle/>
          <a:p>
            <a:r>
              <a:rPr lang="en-IN" sz="2000" dirty="0"/>
              <a:t>➢ α is the probability of Type I error</a:t>
            </a:r>
          </a:p>
          <a:p>
            <a:endParaRPr lang="en-IN" sz="2000" dirty="0"/>
          </a:p>
          <a:p>
            <a:r>
              <a:rPr lang="en-IN" sz="2000" dirty="0"/>
              <a:t>➢ β is the probability of Type II error</a:t>
            </a:r>
          </a:p>
          <a:p>
            <a:endParaRPr lang="en-IN" sz="2000" dirty="0"/>
          </a:p>
          <a:p>
            <a:r>
              <a:rPr lang="en-IN" sz="2000" dirty="0"/>
              <a:t>➢ That level is called the level of significance for the test. Changing α can (and often does) affect the results of the test—whether you reject or fail to reject H0.</a:t>
            </a:r>
          </a:p>
          <a:p>
            <a:endParaRPr lang="en-IN" sz="2000" dirty="0"/>
          </a:p>
          <a:p>
            <a:r>
              <a:rPr lang="en-IN" sz="2000" dirty="0"/>
              <a:t>➢ As α increases, β decreases and vice versa.</a:t>
            </a:r>
          </a:p>
          <a:p>
            <a:endParaRPr lang="en-IN" sz="2000" dirty="0"/>
          </a:p>
          <a:p>
            <a:r>
              <a:rPr lang="en-IN" sz="2000" dirty="0"/>
              <a:t>➢ The only way to decrease both α and β is to increase the sample size. To make both quantities equal zero, the sample size would have to be infinite- you would have to sample the entire population.</a:t>
            </a:r>
          </a:p>
        </p:txBody>
      </p:sp>
    </p:spTree>
    <p:extLst>
      <p:ext uri="{BB962C8B-B14F-4D97-AF65-F5344CB8AC3E}">
        <p14:creationId xmlns:p14="http://schemas.microsoft.com/office/powerpoint/2010/main" val="680435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F45C17-03DF-4156-9B5A-97204C2510A8}"/>
              </a:ext>
            </a:extLst>
          </p:cNvPr>
          <p:cNvSpPr/>
          <p:nvPr/>
        </p:nvSpPr>
        <p:spPr>
          <a:xfrm>
            <a:off x="149470" y="920621"/>
            <a:ext cx="11406433" cy="5016758"/>
          </a:xfrm>
          <a:prstGeom prst="rect">
            <a:avLst/>
          </a:prstGeom>
        </p:spPr>
        <p:txBody>
          <a:bodyPr wrap="square">
            <a:spAutoFit/>
          </a:bodyPr>
          <a:lstStyle/>
          <a:p>
            <a:r>
              <a:rPr lang="en-IN" sz="2000" dirty="0"/>
              <a:t>➢ Describe the population characteristic about which hypotheses are to be tested.</a:t>
            </a:r>
          </a:p>
          <a:p>
            <a:endParaRPr lang="en-IN" sz="2000" dirty="0"/>
          </a:p>
          <a:p>
            <a:r>
              <a:rPr lang="en-IN" sz="2000" dirty="0"/>
              <a:t>➢ State the null hypothesis, Ho</a:t>
            </a:r>
          </a:p>
          <a:p>
            <a:endParaRPr lang="en-IN" sz="2000" dirty="0"/>
          </a:p>
          <a:p>
            <a:r>
              <a:rPr lang="en-IN" sz="2000" dirty="0"/>
              <a:t>➢ State the alternative hypothesis, H1 or Ha</a:t>
            </a:r>
          </a:p>
          <a:p>
            <a:endParaRPr lang="en-IN" sz="2000" dirty="0"/>
          </a:p>
          <a:p>
            <a:r>
              <a:rPr lang="en-IN" sz="2000" dirty="0"/>
              <a:t>➢ Display the test statistic to be used.</a:t>
            </a:r>
          </a:p>
          <a:p>
            <a:endParaRPr lang="en-IN" sz="2000" dirty="0"/>
          </a:p>
          <a:p>
            <a:r>
              <a:rPr lang="en-IN" sz="2000" dirty="0"/>
              <a:t>➢ Identify the rejection </a:t>
            </a:r>
            <a:r>
              <a:rPr lang="en-IN" sz="2000" dirty="0" err="1"/>
              <a:t>region.Is</a:t>
            </a:r>
            <a:r>
              <a:rPr lang="en-IN" sz="2000" dirty="0"/>
              <a:t> it an upper, lower, or two-tailed test?</a:t>
            </a:r>
          </a:p>
          <a:p>
            <a:endParaRPr lang="en-IN" sz="2000" dirty="0"/>
          </a:p>
          <a:p>
            <a:r>
              <a:rPr lang="en-US" sz="2000" dirty="0"/>
              <a:t>➢ Determine the critical value associated with ‘α’, the level of significance of the test.</a:t>
            </a:r>
          </a:p>
          <a:p>
            <a:endParaRPr lang="en-US" sz="2000" dirty="0"/>
          </a:p>
          <a:p>
            <a:r>
              <a:rPr lang="en-US" sz="2000" dirty="0"/>
              <a:t>➢ Compute all the quantities in the test statistic, and compute the test statistic itself.</a:t>
            </a:r>
          </a:p>
          <a:p>
            <a:endParaRPr lang="en-US" sz="2000" dirty="0"/>
          </a:p>
          <a:p>
            <a:r>
              <a:rPr lang="en-US" sz="2000" dirty="0"/>
              <a:t>➢ State the conclusion. That is, decide whether to reject the null hypothesis Ho, or not to reject the null hypothesis.</a:t>
            </a:r>
            <a:endParaRPr lang="en-IN" sz="2000" dirty="0"/>
          </a:p>
        </p:txBody>
      </p:sp>
    </p:spTree>
    <p:extLst>
      <p:ext uri="{BB962C8B-B14F-4D97-AF65-F5344CB8AC3E}">
        <p14:creationId xmlns:p14="http://schemas.microsoft.com/office/powerpoint/2010/main" val="1285787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1405</TotalTime>
  <Words>874</Words>
  <Application>Microsoft Office PowerPoint</Application>
  <PresentationFormat>Widescreen</PresentationFormat>
  <Paragraphs>89</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PT Sans</vt:lpstr>
      <vt:lpstr>Office Theme</vt:lpstr>
      <vt:lpstr>CLT,Hypothesis Testing,Types of Errors,P value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CLT,Hypothesis Testing,Types of Errors,P value</dc:title>
  <dc:creator>Gaurav jain</dc:creator>
  <cp:lastModifiedBy>Gaurav jain</cp:lastModifiedBy>
  <cp:revision>5</cp:revision>
  <dcterms:created xsi:type="dcterms:W3CDTF">2018-06-20T04:49:12Z</dcterms:created>
  <dcterms:modified xsi:type="dcterms:W3CDTF">2018-07-05T05:09:38Z</dcterms:modified>
</cp:coreProperties>
</file>