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735" r:id="rId3"/>
    <p:sldId id="734" r:id="rId4"/>
    <p:sldId id="733" r:id="rId5"/>
    <p:sldId id="732" r:id="rId6"/>
    <p:sldId id="731" r:id="rId7"/>
    <p:sldId id="730" r:id="rId8"/>
    <p:sldId id="729" r:id="rId9"/>
    <p:sldId id="728" r:id="rId10"/>
    <p:sldId id="737" r:id="rId11"/>
    <p:sldId id="738" r:id="rId12"/>
    <p:sldId id="7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5CEA-51A9-42D1-A180-A4A2BAF58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794C54-BB73-4804-B266-3EEE0D02D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823D24-2BDE-4041-878F-536774AC08DC}"/>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5" name="Footer Placeholder 4">
            <a:extLst>
              <a:ext uri="{FF2B5EF4-FFF2-40B4-BE49-F238E27FC236}">
                <a16:creationId xmlns:a16="http://schemas.microsoft.com/office/drawing/2014/main" id="{65E8CF22-4997-4CD1-85AB-FE8B4FB46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BF58B-70F1-4025-A438-2A26AFFE2ED4}"/>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76145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068D-0FFB-4268-9AD6-E9BF7FCD14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A8D2A-C46D-4E91-8C76-84766E64AE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34630-B2AC-4C5B-964C-F39890698D79}"/>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5" name="Footer Placeholder 4">
            <a:extLst>
              <a:ext uri="{FF2B5EF4-FFF2-40B4-BE49-F238E27FC236}">
                <a16:creationId xmlns:a16="http://schemas.microsoft.com/office/drawing/2014/main" id="{82E10202-00FF-499D-B859-308AA05F8C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9B056-DDD2-46E1-9FBA-1B52A28873E6}"/>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334887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DC3DE-2DF2-472D-93C1-863BC0503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9DE07-BBC7-4A7E-BA37-2C7332D898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18420-60E5-4940-9D39-B73F94FDEC23}"/>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5" name="Footer Placeholder 4">
            <a:extLst>
              <a:ext uri="{FF2B5EF4-FFF2-40B4-BE49-F238E27FC236}">
                <a16:creationId xmlns:a16="http://schemas.microsoft.com/office/drawing/2014/main" id="{90B37EC7-72BF-42BD-A9F5-4AB52EB3D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DC6B6-144E-4E00-8AD0-CC5DD63DF061}"/>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142197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2" name="Picture 6" descr="Logo-P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4" name="Footer Placeholder 3"/>
          <p:cNvSpPr txBox="1">
            <a:spLocks/>
          </p:cNvSpPr>
          <p:nvPr/>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100">
                <a:solidFill>
                  <a:srgbClr val="595959"/>
                </a:solidFill>
              </a:rPr>
              <a:t>Copyright © 2009 iPrimed, all rights reserved. This presentation contains information  and data  that is confidential and proprietary to iPRIMED</a:t>
            </a:r>
            <a:r>
              <a:rPr lang="en-US" altLang="en-US" sz="1200">
                <a:solidFill>
                  <a:srgbClr val="595959"/>
                </a:solidFill>
              </a:rPr>
              <a:t>.</a:t>
            </a:r>
          </a:p>
        </p:txBody>
      </p:sp>
      <p:pic>
        <p:nvPicPr>
          <p:cNvPr id="5" name="Picture 9" descr="Logo-Png.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userDrawn="1"/>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7" name="Footer Placeholder 3"/>
          <p:cNvSpPr txBox="1">
            <a:spLocks/>
          </p:cNvSpPr>
          <p:nvPr userDrawn="1"/>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100">
              <a:solidFill>
                <a:srgbClr val="595959"/>
              </a:solidFill>
            </a:endParaRPr>
          </a:p>
        </p:txBody>
      </p:sp>
    </p:spTree>
    <p:extLst>
      <p:ext uri="{BB962C8B-B14F-4D97-AF65-F5344CB8AC3E}">
        <p14:creationId xmlns:p14="http://schemas.microsoft.com/office/powerpoint/2010/main" val="368982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4E80-BD09-454E-B08A-CCF8D6F57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70790E-E88B-413D-B73B-877052A9A4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A9C0A-427B-4BA9-AD2B-9A1326F02646}"/>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5" name="Footer Placeholder 4">
            <a:extLst>
              <a:ext uri="{FF2B5EF4-FFF2-40B4-BE49-F238E27FC236}">
                <a16:creationId xmlns:a16="http://schemas.microsoft.com/office/drawing/2014/main" id="{B39E68FF-8D90-42C2-A11E-C8DC90DC5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2DDEE-0600-4181-850C-40AB9AAE1D8B}"/>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290602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A200-6AC0-4ECF-B3CE-50CBF4AC2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E80C39-8EC0-44B1-9140-4EC573E8B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A39DE3-3DAB-4E0B-A224-8050BF13A3C7}"/>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5" name="Footer Placeholder 4">
            <a:extLst>
              <a:ext uri="{FF2B5EF4-FFF2-40B4-BE49-F238E27FC236}">
                <a16:creationId xmlns:a16="http://schemas.microsoft.com/office/drawing/2014/main" id="{2FDA1646-4BB5-49E7-89AD-7295AD90A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4E0D9-FB0B-49F2-A1BE-EC0FE8946FA1}"/>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238655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9555-5FA5-4034-A3C7-A5971F4E3D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3294F-90EF-4085-9E6F-94CA623DD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32FB24-82B4-4E88-9EFA-474140F3A1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48D4A4-C734-4198-BF78-29C54526FA08}"/>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6" name="Footer Placeholder 5">
            <a:extLst>
              <a:ext uri="{FF2B5EF4-FFF2-40B4-BE49-F238E27FC236}">
                <a16:creationId xmlns:a16="http://schemas.microsoft.com/office/drawing/2014/main" id="{F633DA1B-F468-4AD7-BBA9-B5BB802F9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D9512-4B09-4E1C-BC8F-845A7C4AA815}"/>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80213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BAE9-D78C-47A3-B987-78B8545C33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16CDD9-6513-4483-A1CC-2DE6622B2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EBEE62-C281-49DC-AE79-617B8E9E60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3673E5-F4F6-4548-9C9D-34C35AF27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7DDA72-40C7-4DFE-9E99-514F73337A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45C0C2-C17B-450C-9B7A-0B78EC6FD492}"/>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8" name="Footer Placeholder 7">
            <a:extLst>
              <a:ext uri="{FF2B5EF4-FFF2-40B4-BE49-F238E27FC236}">
                <a16:creationId xmlns:a16="http://schemas.microsoft.com/office/drawing/2014/main" id="{BE91AE12-4B82-459D-AC74-CA04012309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441C4F-4482-4FD6-9C1B-154F8268B58B}"/>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275463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90A1-0B48-4A1C-9B96-F26EB46934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C6F0CB-EFA1-48AE-8D94-EEB4A17EFFEB}"/>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4" name="Footer Placeholder 3">
            <a:extLst>
              <a:ext uri="{FF2B5EF4-FFF2-40B4-BE49-F238E27FC236}">
                <a16:creationId xmlns:a16="http://schemas.microsoft.com/office/drawing/2014/main" id="{ABF4214D-C873-4DD8-B286-0CFC9C2E5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318E9C-F415-4BD0-8A1E-3C5152D3CDA1}"/>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149335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4B451-5FFB-48EE-A81D-297A372B2544}"/>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3" name="Footer Placeholder 2">
            <a:extLst>
              <a:ext uri="{FF2B5EF4-FFF2-40B4-BE49-F238E27FC236}">
                <a16:creationId xmlns:a16="http://schemas.microsoft.com/office/drawing/2014/main" id="{9DAB2875-6833-46BF-B8AE-3FD1A0A4F9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CBD57A-6292-4B1B-8311-05D9173DD517}"/>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40004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2B48-A367-4531-8398-CA318F314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E0E81A-6E46-4796-BE55-2811B5DFD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2EA7D7-4ED2-4C0E-B2AA-82919E567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9745E1-2E47-44C0-82F9-C134A996B9B5}"/>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6" name="Footer Placeholder 5">
            <a:extLst>
              <a:ext uri="{FF2B5EF4-FFF2-40B4-BE49-F238E27FC236}">
                <a16:creationId xmlns:a16="http://schemas.microsoft.com/office/drawing/2014/main" id="{DA0E53DA-8FF7-4848-A5F0-1F541DB09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0344A-DD13-479D-8DE2-A150A6D7211A}"/>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67835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26DC-DB38-4323-A954-BA2603394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AE62DC-7062-417D-B949-D0E16CCD2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9356CE-B3C1-4DD2-904E-3F846295F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43EC80-E9F3-43A2-9B63-9939C9CCB0F3}"/>
              </a:ext>
            </a:extLst>
          </p:cNvPr>
          <p:cNvSpPr>
            <a:spLocks noGrp="1"/>
          </p:cNvSpPr>
          <p:nvPr>
            <p:ph type="dt" sz="half" idx="10"/>
          </p:nvPr>
        </p:nvSpPr>
        <p:spPr/>
        <p:txBody>
          <a:bodyPr/>
          <a:lstStyle/>
          <a:p>
            <a:fld id="{35E5C153-9714-4685-9C55-6EF79216DF40}" type="datetimeFigureOut">
              <a:rPr lang="en-IN" smtClean="0"/>
              <a:t>04-07-2018</a:t>
            </a:fld>
            <a:endParaRPr lang="en-IN"/>
          </a:p>
        </p:txBody>
      </p:sp>
      <p:sp>
        <p:nvSpPr>
          <p:cNvPr id="6" name="Footer Placeholder 5">
            <a:extLst>
              <a:ext uri="{FF2B5EF4-FFF2-40B4-BE49-F238E27FC236}">
                <a16:creationId xmlns:a16="http://schemas.microsoft.com/office/drawing/2014/main" id="{CC41C6DD-6094-4333-BE37-4A01352678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0DF2F-58DD-4E27-B33E-DE10B325B128}"/>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405857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191F4-725D-49B6-AE1D-F0640B99E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2A1FE-55D6-4737-9477-E58CAE1B2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9BE59-EFDF-4E2A-B2BE-5D19CD630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5C153-9714-4685-9C55-6EF79216DF40}" type="datetimeFigureOut">
              <a:rPr lang="en-IN" smtClean="0"/>
              <a:t>04-07-2018</a:t>
            </a:fld>
            <a:endParaRPr lang="en-IN"/>
          </a:p>
        </p:txBody>
      </p:sp>
      <p:sp>
        <p:nvSpPr>
          <p:cNvPr id="5" name="Footer Placeholder 4">
            <a:extLst>
              <a:ext uri="{FF2B5EF4-FFF2-40B4-BE49-F238E27FC236}">
                <a16:creationId xmlns:a16="http://schemas.microsoft.com/office/drawing/2014/main" id="{422965B0-A38F-462B-B896-A90A77908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21CAAB-EEC3-4DA4-8BB6-79FBD26B5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CF99C-B3ED-41CB-AE22-24AB1FE6825C}" type="slidenum">
              <a:rPr lang="en-IN" smtClean="0"/>
              <a:t>‹#›</a:t>
            </a:fld>
            <a:endParaRPr lang="en-IN"/>
          </a:p>
        </p:txBody>
      </p:sp>
    </p:spTree>
    <p:extLst>
      <p:ext uri="{BB962C8B-B14F-4D97-AF65-F5344CB8AC3E}">
        <p14:creationId xmlns:p14="http://schemas.microsoft.com/office/powerpoint/2010/main" val="28445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06809-5E49-4E22-96E1-41CB634B9E22}"/>
              </a:ext>
            </a:extLst>
          </p:cNvPr>
          <p:cNvSpPr/>
          <p:nvPr/>
        </p:nvSpPr>
        <p:spPr>
          <a:xfrm>
            <a:off x="2590801" y="4457700"/>
            <a:ext cx="8002726" cy="1409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0240F20-0317-4777-A16C-B85848617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60" y="715956"/>
            <a:ext cx="9958567" cy="3741744"/>
          </a:xfrm>
          <a:prstGeom prst="rect">
            <a:avLst/>
          </a:prstGeom>
        </p:spPr>
      </p:pic>
      <p:sp>
        <p:nvSpPr>
          <p:cNvPr id="4" name="Rectangle 3">
            <a:extLst>
              <a:ext uri="{FF2B5EF4-FFF2-40B4-BE49-F238E27FC236}">
                <a16:creationId xmlns:a16="http://schemas.microsoft.com/office/drawing/2014/main" id="{7B32A9F7-F178-4150-B1EB-CB44496FF1F9}"/>
              </a:ext>
            </a:extLst>
          </p:cNvPr>
          <p:cNvSpPr/>
          <p:nvPr/>
        </p:nvSpPr>
        <p:spPr>
          <a:xfrm>
            <a:off x="629100" y="4457700"/>
            <a:ext cx="1940094"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rgbClr val="000000"/>
              </a:buClr>
              <a:buSzPct val="70000"/>
            </a:pPr>
            <a:r>
              <a:rPr lang="en-US"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dirty="0">
              <a:solidFill>
                <a:srgbClr val="000000"/>
              </a:solidFill>
              <a:latin typeface="Arial" charset="0"/>
              <a:cs typeface="Arial"/>
            </a:endParaRPr>
          </a:p>
          <a:p>
            <a:pPr algn="ctr" fontAlgn="base">
              <a:spcBef>
                <a:spcPct val="20000"/>
              </a:spcBef>
              <a:spcAft>
                <a:spcPct val="0"/>
              </a:spcAft>
              <a:buClr>
                <a:srgbClr val="000000"/>
              </a:buClr>
              <a:buSzPct val="70000"/>
            </a:pPr>
            <a:r>
              <a:rPr lang="en-US" dirty="0">
                <a:solidFill>
                  <a:srgbClr val="000000"/>
                </a:solidFill>
                <a:latin typeface="Arial" charset="0"/>
                <a:cs typeface="Arial"/>
              </a:rPr>
              <a:t>Bangalore</a:t>
            </a:r>
          </a:p>
        </p:txBody>
      </p:sp>
      <p:sp>
        <p:nvSpPr>
          <p:cNvPr id="5" name="Title 5">
            <a:extLst>
              <a:ext uri="{FF2B5EF4-FFF2-40B4-BE49-F238E27FC236}">
                <a16:creationId xmlns:a16="http://schemas.microsoft.com/office/drawing/2014/main" id="{E02AC33F-5274-479B-BB3B-C00EEDB3FFDA}"/>
              </a:ext>
            </a:extLst>
          </p:cNvPr>
          <p:cNvSpPr txBox="1">
            <a:spLocks/>
          </p:cNvSpPr>
          <p:nvPr/>
        </p:nvSpPr>
        <p:spPr>
          <a:xfrm>
            <a:off x="3472962" y="4800600"/>
            <a:ext cx="6705600" cy="1066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i="1" dirty="0">
                <a:solidFill>
                  <a:schemeClr val="accent2">
                    <a:lumMod val="75000"/>
                  </a:schemeClr>
                </a:solidFill>
              </a:rPr>
              <a:t>Types of </a:t>
            </a:r>
            <a:r>
              <a:rPr lang="en-US" sz="2400" b="1" i="1" dirty="0" err="1">
                <a:solidFill>
                  <a:schemeClr val="accent2">
                    <a:lumMod val="75000"/>
                  </a:schemeClr>
                </a:solidFill>
              </a:rPr>
              <a:t>Probablity</a:t>
            </a:r>
            <a:r>
              <a:rPr lang="en-US" sz="2400" b="1" i="1" dirty="0">
                <a:solidFill>
                  <a:schemeClr val="accent2">
                    <a:lumMod val="75000"/>
                  </a:schemeClr>
                </a:solidFill>
              </a:rPr>
              <a:t> </a:t>
            </a:r>
            <a:r>
              <a:rPr lang="en-US" sz="2400" b="1" i="1" dirty="0" err="1">
                <a:solidFill>
                  <a:schemeClr val="accent2">
                    <a:lumMod val="75000"/>
                  </a:schemeClr>
                </a:solidFill>
              </a:rPr>
              <a:t>Distribution,T</a:t>
            </a:r>
            <a:r>
              <a:rPr lang="en-US" sz="2400" b="1" i="1" dirty="0">
                <a:solidFill>
                  <a:schemeClr val="accent2">
                    <a:lumMod val="75000"/>
                  </a:schemeClr>
                </a:solidFill>
              </a:rPr>
              <a:t>-</a:t>
            </a:r>
            <a:r>
              <a:rPr lang="en-US" sz="2400" b="1" i="1" dirty="0" err="1">
                <a:solidFill>
                  <a:schemeClr val="accent2">
                    <a:lumMod val="75000"/>
                  </a:schemeClr>
                </a:solidFill>
              </a:rPr>
              <a:t>test,Z</a:t>
            </a:r>
            <a:r>
              <a:rPr lang="en-US" sz="2400" b="1" i="1" dirty="0">
                <a:solidFill>
                  <a:schemeClr val="accent2">
                    <a:lumMod val="75000"/>
                  </a:schemeClr>
                </a:solidFill>
              </a:rPr>
              <a:t>-test</a:t>
            </a:r>
          </a:p>
        </p:txBody>
      </p:sp>
    </p:spTree>
    <p:extLst>
      <p:ext uri="{BB962C8B-B14F-4D97-AF65-F5344CB8AC3E}">
        <p14:creationId xmlns:p14="http://schemas.microsoft.com/office/powerpoint/2010/main" val="301246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79BE23-12BC-4013-B8A1-4A9CDAE18AA3}"/>
              </a:ext>
            </a:extLst>
          </p:cNvPr>
          <p:cNvSpPr/>
          <p:nvPr/>
        </p:nvSpPr>
        <p:spPr>
          <a:xfrm>
            <a:off x="357554" y="1098847"/>
            <a:ext cx="11459308" cy="2031325"/>
          </a:xfrm>
          <a:prstGeom prst="rect">
            <a:avLst/>
          </a:prstGeom>
        </p:spPr>
        <p:txBody>
          <a:bodyPr wrap="square">
            <a:spAutoFit/>
          </a:bodyPr>
          <a:lstStyle/>
          <a:p>
            <a:r>
              <a:rPr lang="en-IN" dirty="0"/>
              <a:t>➢ Consider a statistical experiment where a success occurs with probability p.</a:t>
            </a:r>
          </a:p>
          <a:p>
            <a:endParaRPr lang="en-IN" dirty="0"/>
          </a:p>
          <a:p>
            <a:r>
              <a:rPr lang="en-IN" dirty="0"/>
              <a:t>➢ If the experiment is repeated indefinitely and the trials are independent of each other, then the random variable X,</a:t>
            </a:r>
          </a:p>
          <a:p>
            <a:r>
              <a:rPr lang="en-IN" dirty="0"/>
              <a:t>whose value is the number of the trial on which the </a:t>
            </a:r>
            <a:r>
              <a:rPr lang="en-IN" dirty="0" err="1"/>
              <a:t>rth</a:t>
            </a:r>
            <a:r>
              <a:rPr lang="en-IN" dirty="0"/>
              <a:t> success occurs, has a negative binomial distribution with</a:t>
            </a:r>
          </a:p>
          <a:p>
            <a:r>
              <a:rPr lang="en-IN" dirty="0"/>
              <a:t>parameters r and p.</a:t>
            </a:r>
          </a:p>
          <a:p>
            <a:endParaRPr lang="en-IN" dirty="0"/>
          </a:p>
          <a:p>
            <a:r>
              <a:rPr lang="en-IN" dirty="0"/>
              <a:t>➢ Mean and variance of negative binomial distribution is defined as,</a:t>
            </a:r>
          </a:p>
        </p:txBody>
      </p:sp>
      <p:sp>
        <p:nvSpPr>
          <p:cNvPr id="3" name="TextBox 2">
            <a:extLst>
              <a:ext uri="{FF2B5EF4-FFF2-40B4-BE49-F238E27FC236}">
                <a16:creationId xmlns:a16="http://schemas.microsoft.com/office/drawing/2014/main" id="{51E07C95-DE11-4C72-BAAB-38545183E124}"/>
              </a:ext>
            </a:extLst>
          </p:cNvPr>
          <p:cNvSpPr txBox="1"/>
          <p:nvPr/>
        </p:nvSpPr>
        <p:spPr>
          <a:xfrm>
            <a:off x="4809392" y="800100"/>
            <a:ext cx="3118611" cy="369332"/>
          </a:xfrm>
          <a:prstGeom prst="rect">
            <a:avLst/>
          </a:prstGeom>
          <a:solidFill>
            <a:schemeClr val="tx2">
              <a:lumMod val="75000"/>
            </a:schemeClr>
          </a:solidFill>
        </p:spPr>
        <p:txBody>
          <a:bodyPr wrap="none" rtlCol="0">
            <a:spAutoFit/>
          </a:bodyPr>
          <a:lstStyle/>
          <a:p>
            <a:r>
              <a:rPr lang="en-IN" b="1" dirty="0">
                <a:solidFill>
                  <a:schemeClr val="bg1"/>
                </a:solidFill>
              </a:rPr>
              <a:t>Negative Binomial Distribution</a:t>
            </a:r>
          </a:p>
        </p:txBody>
      </p:sp>
      <p:pic>
        <p:nvPicPr>
          <p:cNvPr id="5" name="Picture 4">
            <a:extLst>
              <a:ext uri="{FF2B5EF4-FFF2-40B4-BE49-F238E27FC236}">
                <a16:creationId xmlns:a16="http://schemas.microsoft.com/office/drawing/2014/main" id="{1CEF10B9-E059-4224-9481-745D76D3E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781" y="3564055"/>
            <a:ext cx="1653683" cy="1242168"/>
          </a:xfrm>
          <a:prstGeom prst="rect">
            <a:avLst/>
          </a:prstGeom>
        </p:spPr>
      </p:pic>
    </p:spTree>
    <p:extLst>
      <p:ext uri="{BB962C8B-B14F-4D97-AF65-F5344CB8AC3E}">
        <p14:creationId xmlns:p14="http://schemas.microsoft.com/office/powerpoint/2010/main" val="254652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24283-20F8-4A10-BF37-E1FD2D960084}"/>
              </a:ext>
            </a:extLst>
          </p:cNvPr>
          <p:cNvSpPr/>
          <p:nvPr/>
        </p:nvSpPr>
        <p:spPr>
          <a:xfrm>
            <a:off x="146537" y="1593475"/>
            <a:ext cx="11819793" cy="1754326"/>
          </a:xfrm>
          <a:prstGeom prst="rect">
            <a:avLst/>
          </a:prstGeom>
        </p:spPr>
        <p:txBody>
          <a:bodyPr wrap="square">
            <a:spAutoFit/>
          </a:bodyPr>
          <a:lstStyle/>
          <a:p>
            <a:r>
              <a:rPr lang="en-IN" dirty="0"/>
              <a:t>➢ A Geometric random variable is the number of trials required to obtain the first success.</a:t>
            </a:r>
          </a:p>
          <a:p>
            <a:endParaRPr lang="en-IN" dirty="0"/>
          </a:p>
          <a:p>
            <a:r>
              <a:rPr lang="en-IN" dirty="0"/>
              <a:t>➢ A discrete random variable ‘X’ is said to follow a Geometric distribution with parameter ‘p’, if it has a probability</a:t>
            </a:r>
          </a:p>
          <a:p>
            <a:r>
              <a:rPr lang="en-IN" dirty="0"/>
              <a:t>distribution.</a:t>
            </a:r>
          </a:p>
          <a:p>
            <a:endParaRPr lang="en-IN" dirty="0"/>
          </a:p>
          <a:p>
            <a:r>
              <a:rPr lang="en-IN" dirty="0"/>
              <a:t>➢ Mean and variance of geometric distribution is defined as,</a:t>
            </a:r>
          </a:p>
        </p:txBody>
      </p:sp>
      <p:sp>
        <p:nvSpPr>
          <p:cNvPr id="3" name="TextBox 2">
            <a:extLst>
              <a:ext uri="{FF2B5EF4-FFF2-40B4-BE49-F238E27FC236}">
                <a16:creationId xmlns:a16="http://schemas.microsoft.com/office/drawing/2014/main" id="{79F2BAB8-BF13-4993-94E8-2EFCBE1AFE45}"/>
              </a:ext>
            </a:extLst>
          </p:cNvPr>
          <p:cNvSpPr txBox="1"/>
          <p:nvPr/>
        </p:nvSpPr>
        <p:spPr>
          <a:xfrm>
            <a:off x="4695092" y="800100"/>
            <a:ext cx="2378215" cy="369332"/>
          </a:xfrm>
          <a:prstGeom prst="rect">
            <a:avLst/>
          </a:prstGeom>
          <a:solidFill>
            <a:schemeClr val="tx2">
              <a:lumMod val="75000"/>
            </a:schemeClr>
          </a:solidFill>
        </p:spPr>
        <p:txBody>
          <a:bodyPr wrap="none" rtlCol="0">
            <a:spAutoFit/>
          </a:bodyPr>
          <a:lstStyle/>
          <a:p>
            <a:r>
              <a:rPr lang="en-IN" b="1" dirty="0">
                <a:solidFill>
                  <a:schemeClr val="bg1"/>
                </a:solidFill>
              </a:rPr>
              <a:t>Geometric Distribution</a:t>
            </a:r>
          </a:p>
        </p:txBody>
      </p:sp>
      <p:pic>
        <p:nvPicPr>
          <p:cNvPr id="5" name="Picture 4">
            <a:extLst>
              <a:ext uri="{FF2B5EF4-FFF2-40B4-BE49-F238E27FC236}">
                <a16:creationId xmlns:a16="http://schemas.microsoft.com/office/drawing/2014/main" id="{C9313E81-AB56-464E-9CA9-EB8B56A2C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754" y="3658713"/>
            <a:ext cx="1889924" cy="1386960"/>
          </a:xfrm>
          <a:prstGeom prst="rect">
            <a:avLst/>
          </a:prstGeom>
        </p:spPr>
      </p:pic>
    </p:spTree>
    <p:extLst>
      <p:ext uri="{BB962C8B-B14F-4D97-AF65-F5344CB8AC3E}">
        <p14:creationId xmlns:p14="http://schemas.microsoft.com/office/powerpoint/2010/main" val="312226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32C104-99B4-4229-832E-3127C60F351D}"/>
              </a:ext>
            </a:extLst>
          </p:cNvPr>
          <p:cNvSpPr/>
          <p:nvPr/>
        </p:nvSpPr>
        <p:spPr>
          <a:xfrm>
            <a:off x="260837" y="1833046"/>
            <a:ext cx="11476893" cy="3477875"/>
          </a:xfrm>
          <a:prstGeom prst="rect">
            <a:avLst/>
          </a:prstGeom>
        </p:spPr>
        <p:txBody>
          <a:bodyPr wrap="square">
            <a:spAutoFit/>
          </a:bodyPr>
          <a:lstStyle/>
          <a:p>
            <a:r>
              <a:rPr lang="en-IN" sz="2000" b="1" dirty="0"/>
              <a:t>Geometric Distribution Requirements</a:t>
            </a:r>
          </a:p>
          <a:p>
            <a:endParaRPr lang="en-IN" sz="2000" dirty="0"/>
          </a:p>
          <a:p>
            <a:r>
              <a:rPr lang="en-IN" sz="2000" dirty="0"/>
              <a:t>The trials must meet the following requirements:</a:t>
            </a:r>
          </a:p>
          <a:p>
            <a:endParaRPr lang="en-IN" sz="2000" dirty="0"/>
          </a:p>
          <a:p>
            <a:r>
              <a:rPr lang="en-IN" sz="2000" dirty="0"/>
              <a:t>➢ The total number of trials is potentially infinite</a:t>
            </a:r>
          </a:p>
          <a:p>
            <a:endParaRPr lang="en-IN" sz="2000" dirty="0"/>
          </a:p>
          <a:p>
            <a:r>
              <a:rPr lang="en-IN" sz="2000" dirty="0"/>
              <a:t>➢ There are just two outcomes of each trial; Success and Failure</a:t>
            </a:r>
          </a:p>
          <a:p>
            <a:endParaRPr lang="en-IN" sz="2000" dirty="0"/>
          </a:p>
          <a:p>
            <a:r>
              <a:rPr lang="en-IN" sz="2000" dirty="0"/>
              <a:t>➢ The outcomes of all the trials are statistically independent</a:t>
            </a:r>
          </a:p>
          <a:p>
            <a:endParaRPr lang="en-IN" sz="2000" dirty="0"/>
          </a:p>
          <a:p>
            <a:r>
              <a:rPr lang="en-IN" sz="2000" dirty="0"/>
              <a:t>➢ All the trials have the same probability of success</a:t>
            </a:r>
          </a:p>
        </p:txBody>
      </p:sp>
      <p:sp>
        <p:nvSpPr>
          <p:cNvPr id="3" name="TextBox 2">
            <a:extLst>
              <a:ext uri="{FF2B5EF4-FFF2-40B4-BE49-F238E27FC236}">
                <a16:creationId xmlns:a16="http://schemas.microsoft.com/office/drawing/2014/main" id="{D8E940F0-6D0A-4339-8B20-6FEFEE457D9A}"/>
              </a:ext>
            </a:extLst>
          </p:cNvPr>
          <p:cNvSpPr txBox="1"/>
          <p:nvPr/>
        </p:nvSpPr>
        <p:spPr>
          <a:xfrm>
            <a:off x="4695092" y="800100"/>
            <a:ext cx="2378215" cy="369332"/>
          </a:xfrm>
          <a:prstGeom prst="rect">
            <a:avLst/>
          </a:prstGeom>
          <a:solidFill>
            <a:schemeClr val="tx2">
              <a:lumMod val="75000"/>
            </a:schemeClr>
          </a:solidFill>
        </p:spPr>
        <p:txBody>
          <a:bodyPr wrap="none" rtlCol="0">
            <a:spAutoFit/>
          </a:bodyPr>
          <a:lstStyle/>
          <a:p>
            <a:r>
              <a:rPr lang="en-IN" b="1" dirty="0">
                <a:solidFill>
                  <a:schemeClr val="bg1"/>
                </a:solidFill>
              </a:rPr>
              <a:t>Geometric Distribution</a:t>
            </a:r>
          </a:p>
        </p:txBody>
      </p:sp>
    </p:spTree>
    <p:extLst>
      <p:ext uri="{BB962C8B-B14F-4D97-AF65-F5344CB8AC3E}">
        <p14:creationId xmlns:p14="http://schemas.microsoft.com/office/powerpoint/2010/main" val="270719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B625E0-8EFC-4CFC-9ABB-6F3C6FD5CD90}"/>
              </a:ext>
            </a:extLst>
          </p:cNvPr>
          <p:cNvSpPr/>
          <p:nvPr/>
        </p:nvSpPr>
        <p:spPr>
          <a:xfrm>
            <a:off x="182252" y="1548974"/>
            <a:ext cx="11045072" cy="1754326"/>
          </a:xfrm>
          <a:prstGeom prst="rect">
            <a:avLst/>
          </a:prstGeom>
        </p:spPr>
        <p:txBody>
          <a:bodyPr wrap="square">
            <a:spAutoFit/>
          </a:bodyPr>
          <a:lstStyle/>
          <a:p>
            <a:r>
              <a:rPr lang="en-IN" dirty="0"/>
              <a:t>➢ A random variable describes the probability of an uncertain future numerical outcome of a random process.</a:t>
            </a:r>
          </a:p>
          <a:p>
            <a:r>
              <a:rPr lang="en-IN" dirty="0"/>
              <a:t>➢ It is random because there is some change associated with each possible value.</a:t>
            </a:r>
          </a:p>
          <a:p>
            <a:r>
              <a:rPr lang="en-IN" dirty="0"/>
              <a:t>➢ All random variables have three aspects:</a:t>
            </a:r>
          </a:p>
          <a:p>
            <a:r>
              <a:rPr lang="en-IN" dirty="0"/>
              <a:t>                                                                                 • A Distribution</a:t>
            </a:r>
          </a:p>
          <a:p>
            <a:r>
              <a:rPr lang="en-IN" dirty="0"/>
              <a:t>                                                                                 • A Mean</a:t>
            </a:r>
          </a:p>
          <a:p>
            <a:r>
              <a:rPr lang="en-IN" dirty="0"/>
              <a:t>                                                                                 • A Standard Deviation</a:t>
            </a:r>
          </a:p>
        </p:txBody>
      </p:sp>
      <p:sp>
        <p:nvSpPr>
          <p:cNvPr id="3" name="Rounded Rectangle 1">
            <a:extLst>
              <a:ext uri="{FF2B5EF4-FFF2-40B4-BE49-F238E27FC236}">
                <a16:creationId xmlns:a16="http://schemas.microsoft.com/office/drawing/2014/main" id="{0964A974-9619-40ED-940C-6DF5051617A7}"/>
              </a:ext>
            </a:extLst>
          </p:cNvPr>
          <p:cNvSpPr/>
          <p:nvPr/>
        </p:nvSpPr>
        <p:spPr>
          <a:xfrm>
            <a:off x="3440783" y="840557"/>
            <a:ext cx="4713403" cy="461665"/>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txBody>
          <a:bodyPr/>
          <a:lstStyle/>
          <a:p>
            <a:r>
              <a:rPr lang="en-IN" dirty="0">
                <a:solidFill>
                  <a:schemeClr val="bg1"/>
                </a:solidFill>
              </a:rPr>
              <a:t>                               Random Variable</a:t>
            </a:r>
          </a:p>
        </p:txBody>
      </p:sp>
      <p:pic>
        <p:nvPicPr>
          <p:cNvPr id="5" name="Picture 4">
            <a:extLst>
              <a:ext uri="{FF2B5EF4-FFF2-40B4-BE49-F238E27FC236}">
                <a16:creationId xmlns:a16="http://schemas.microsoft.com/office/drawing/2014/main" id="{F58F1574-DDC9-496B-B7F6-57EB92DC6C46}"/>
              </a:ext>
            </a:extLst>
          </p:cNvPr>
          <p:cNvPicPr>
            <a:picLocks noChangeAspect="1"/>
          </p:cNvPicPr>
          <p:nvPr/>
        </p:nvPicPr>
        <p:blipFill rotWithShape="1">
          <a:blip r:embed="rId2">
            <a:extLst>
              <a:ext uri="{28A0092B-C50C-407E-A947-70E740481C1C}">
                <a14:useLocalDpi xmlns:a14="http://schemas.microsoft.com/office/drawing/2010/main" val="0"/>
              </a:ext>
            </a:extLst>
          </a:blip>
          <a:srcRect t="4356"/>
          <a:stretch/>
        </p:blipFill>
        <p:spPr>
          <a:xfrm>
            <a:off x="2890150" y="3429000"/>
            <a:ext cx="5629275" cy="2760375"/>
          </a:xfrm>
          <a:prstGeom prst="rect">
            <a:avLst/>
          </a:prstGeom>
        </p:spPr>
      </p:pic>
    </p:spTree>
    <p:extLst>
      <p:ext uri="{BB962C8B-B14F-4D97-AF65-F5344CB8AC3E}">
        <p14:creationId xmlns:p14="http://schemas.microsoft.com/office/powerpoint/2010/main" val="236519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BFF11C8-5508-468D-B29F-FF915367C069}"/>
              </a:ext>
            </a:extLst>
          </p:cNvPr>
          <p:cNvSpPr/>
          <p:nvPr/>
        </p:nvSpPr>
        <p:spPr>
          <a:xfrm>
            <a:off x="3440783" y="840557"/>
            <a:ext cx="4713403" cy="461665"/>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txBody>
          <a:bodyPr/>
          <a:lstStyle/>
          <a:p>
            <a:r>
              <a:rPr lang="en-IN" dirty="0">
                <a:solidFill>
                  <a:schemeClr val="bg1"/>
                </a:solidFill>
              </a:rPr>
              <a:t>                               Distribution </a:t>
            </a:r>
          </a:p>
        </p:txBody>
      </p:sp>
      <p:sp>
        <p:nvSpPr>
          <p:cNvPr id="7" name="Rectangle 6">
            <a:extLst>
              <a:ext uri="{FF2B5EF4-FFF2-40B4-BE49-F238E27FC236}">
                <a16:creationId xmlns:a16="http://schemas.microsoft.com/office/drawing/2014/main" id="{43CE724B-B1B5-4B9D-BC65-F144E2DBDB24}"/>
              </a:ext>
            </a:extLst>
          </p:cNvPr>
          <p:cNvSpPr/>
          <p:nvPr/>
        </p:nvSpPr>
        <p:spPr>
          <a:xfrm>
            <a:off x="191678" y="1397675"/>
            <a:ext cx="12000321" cy="1200329"/>
          </a:xfrm>
          <a:prstGeom prst="rect">
            <a:avLst/>
          </a:prstGeom>
        </p:spPr>
        <p:txBody>
          <a:bodyPr wrap="square">
            <a:spAutoFit/>
          </a:bodyPr>
          <a:lstStyle/>
          <a:p>
            <a:r>
              <a:rPr lang="en-IN" dirty="0"/>
              <a:t>➢ A probability distribution is a rule that identifies possible outcomes of a random variables and assigns a probability to</a:t>
            </a:r>
          </a:p>
          <a:p>
            <a:r>
              <a:rPr lang="en-IN" dirty="0"/>
              <a:t>each.</a:t>
            </a:r>
          </a:p>
          <a:p>
            <a:r>
              <a:rPr lang="en-IN" dirty="0"/>
              <a:t>➢ A discrete distribution has a finite number of values, for example, Price of coke, age of employees, etc.</a:t>
            </a:r>
          </a:p>
          <a:p>
            <a:r>
              <a:rPr lang="en-IN" dirty="0"/>
              <a:t>➢ A continuous distribution has all possible values in some range, for example, sales per week, weight of students, etc.</a:t>
            </a:r>
          </a:p>
        </p:txBody>
      </p:sp>
      <p:pic>
        <p:nvPicPr>
          <p:cNvPr id="4" name="Picture 3">
            <a:extLst>
              <a:ext uri="{FF2B5EF4-FFF2-40B4-BE49-F238E27FC236}">
                <a16:creationId xmlns:a16="http://schemas.microsoft.com/office/drawing/2014/main" id="{2481C969-CFF3-4D70-A439-293789847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53" y="2697730"/>
            <a:ext cx="6232224" cy="3358240"/>
          </a:xfrm>
          <a:prstGeom prst="rect">
            <a:avLst/>
          </a:prstGeom>
        </p:spPr>
      </p:pic>
    </p:spTree>
    <p:extLst>
      <p:ext uri="{BB962C8B-B14F-4D97-AF65-F5344CB8AC3E}">
        <p14:creationId xmlns:p14="http://schemas.microsoft.com/office/powerpoint/2010/main" val="277490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BE78DF-0163-461F-BD7D-24018C2F7CD0}"/>
              </a:ext>
            </a:extLst>
          </p:cNvPr>
          <p:cNvSpPr/>
          <p:nvPr/>
        </p:nvSpPr>
        <p:spPr>
          <a:xfrm>
            <a:off x="378342" y="982176"/>
            <a:ext cx="11726944" cy="4893647"/>
          </a:xfrm>
          <a:prstGeom prst="rect">
            <a:avLst/>
          </a:prstGeom>
        </p:spPr>
        <p:txBody>
          <a:bodyPr wrap="square">
            <a:spAutoFit/>
          </a:bodyPr>
          <a:lstStyle/>
          <a:p>
            <a:r>
              <a:rPr lang="en-IN" sz="2400" dirty="0"/>
              <a:t>➢ If a random variable is a discrete variable then its probability distribution is called a discrete probability distribution.</a:t>
            </a:r>
          </a:p>
          <a:p>
            <a:r>
              <a:rPr lang="en-IN" sz="2400" dirty="0"/>
              <a:t>➢ Any random variable is called discrete random variable which is the part of discrete distribution.</a:t>
            </a:r>
          </a:p>
          <a:p>
            <a:r>
              <a:rPr lang="en-IN" sz="2400" dirty="0"/>
              <a:t>➢ A random variable can take two types of values either,</a:t>
            </a:r>
          </a:p>
          <a:p>
            <a:r>
              <a:rPr lang="en-IN" sz="2400" dirty="0"/>
              <a:t>     • Fix numbers that is discrete values or</a:t>
            </a:r>
          </a:p>
          <a:p>
            <a:r>
              <a:rPr lang="en-IN" sz="2400" dirty="0"/>
              <a:t>     • Range that is continuous type of values</a:t>
            </a:r>
          </a:p>
          <a:p>
            <a:r>
              <a:rPr lang="en-IN" sz="2400" dirty="0"/>
              <a:t>➢ In continuous type data, the values can lie anywhere within the specified range.</a:t>
            </a:r>
          </a:p>
          <a:p>
            <a:r>
              <a:rPr lang="en-IN" sz="2400" dirty="0"/>
              <a:t>➢ The most common applications of discrete probability distribution are:</a:t>
            </a:r>
          </a:p>
          <a:p>
            <a:r>
              <a:rPr lang="en-IN" sz="2400" dirty="0"/>
              <a:t>     • Binomial Distribution</a:t>
            </a:r>
          </a:p>
          <a:p>
            <a:r>
              <a:rPr lang="en-IN" sz="2400" dirty="0"/>
              <a:t>     • Poisson Distribution</a:t>
            </a:r>
          </a:p>
          <a:p>
            <a:r>
              <a:rPr lang="en-IN" sz="2400" dirty="0"/>
              <a:t>     • Geometric Distribution</a:t>
            </a:r>
          </a:p>
          <a:p>
            <a:r>
              <a:rPr lang="en-IN" sz="2400" dirty="0"/>
              <a:t>     • Bernoulli Distribution</a:t>
            </a:r>
          </a:p>
        </p:txBody>
      </p:sp>
    </p:spTree>
    <p:extLst>
      <p:ext uri="{BB962C8B-B14F-4D97-AF65-F5344CB8AC3E}">
        <p14:creationId xmlns:p14="http://schemas.microsoft.com/office/powerpoint/2010/main" val="65208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8E11C2-C469-43B7-A08E-59D4792C9C8B}"/>
              </a:ext>
            </a:extLst>
          </p:cNvPr>
          <p:cNvSpPr>
            <a:spLocks noChangeArrowheads="1"/>
          </p:cNvSpPr>
          <p:nvPr/>
        </p:nvSpPr>
        <p:spPr bwMode="auto">
          <a:xfrm>
            <a:off x="196652" y="743932"/>
            <a:ext cx="10842133" cy="3944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b="1" dirty="0">
                <a:solidFill>
                  <a:srgbClr val="595858"/>
                </a:solidFill>
                <a:latin typeface="+mn-lt"/>
              </a:rPr>
              <a:t>Bernoulli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Let’s start with the easiest distribution that is Bernoulli Distribution. It is actually easier to understand than it sounds!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All you cricket junkies out there! At the beginning of any cricket match, how do you decide who is going to bat or ball? A toss! It all depends on whether you win or lose the toss, right? Let’s say if the toss results in a head, you win. Else, you lose. There’s no midway.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A </a:t>
            </a:r>
            <a:r>
              <a:rPr kumimoji="0" lang="en-US" altLang="en-US" sz="1400" b="1" i="0" u="none" strike="noStrike" cap="none" normalizeH="0" baseline="0" dirty="0">
                <a:ln>
                  <a:noFill/>
                </a:ln>
                <a:effectLst/>
                <a:latin typeface="+mn-lt"/>
              </a:rPr>
              <a:t>Bernoulli distribution</a:t>
            </a:r>
            <a:r>
              <a:rPr kumimoji="0" lang="en-US" altLang="en-US" sz="1400" b="0" i="0" u="none" strike="noStrike" cap="none" normalizeH="0" baseline="0" dirty="0">
                <a:ln>
                  <a:noFill/>
                </a:ln>
                <a:effectLst/>
                <a:latin typeface="+mn-lt"/>
              </a:rPr>
              <a:t> has only two possible outcomes, namely 1 (success) and 0 (failure), and a single trial. So the random variable X which has a Bernoulli distribution can take value 1 with the probability of success, say p, and the value 0 with the probability of failure, say q or 1-p.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Here, the occurrence of a head denotes success, and the occurrence of a tail denotes failure.</a:t>
            </a:r>
            <a:br>
              <a:rPr kumimoji="0" lang="en-US" altLang="en-US" sz="1400" b="0" i="0" u="none" strike="noStrike" cap="none" normalizeH="0" baseline="0" dirty="0">
                <a:ln>
                  <a:noFill/>
                </a:ln>
                <a:effectLst/>
                <a:latin typeface="+mn-lt"/>
              </a:rPr>
            </a:br>
            <a:r>
              <a:rPr kumimoji="0" lang="en-US" altLang="en-US" sz="1400" b="0" i="0" u="none" strike="noStrike" cap="none" normalizeH="0" baseline="0" dirty="0">
                <a:ln>
                  <a:noFill/>
                </a:ln>
                <a:effectLst/>
                <a:latin typeface="+mn-lt"/>
              </a:rPr>
              <a:t>Probability of getting a head = 0.5 = Probability of getting a tail since there are only two possible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The probability mass function is given by: p</a:t>
            </a:r>
            <a:r>
              <a:rPr kumimoji="0" lang="en-US" altLang="en-US" sz="1400" b="0" i="0" u="none" strike="noStrike" cap="none" normalizeH="0" baseline="30000" dirty="0">
                <a:ln>
                  <a:noFill/>
                </a:ln>
                <a:effectLst/>
                <a:latin typeface="+mn-lt"/>
              </a:rPr>
              <a:t>x</a:t>
            </a:r>
            <a:r>
              <a:rPr kumimoji="0" lang="en-US" altLang="en-US" sz="1400" b="0" i="0" u="none" strike="noStrike" cap="none" normalizeH="0" baseline="0" dirty="0">
                <a:ln>
                  <a:noFill/>
                </a:ln>
                <a:effectLst/>
                <a:latin typeface="+mn-lt"/>
              </a:rPr>
              <a:t>(1-p)</a:t>
            </a:r>
            <a:r>
              <a:rPr kumimoji="0" lang="en-US" altLang="en-US" sz="1400" b="0" i="0" u="none" strike="noStrike" cap="none" normalizeH="0" baseline="30000" dirty="0">
                <a:ln>
                  <a:noFill/>
                </a:ln>
                <a:effectLst/>
                <a:latin typeface="+mn-lt"/>
              </a:rPr>
              <a:t>1-x</a:t>
            </a:r>
            <a:r>
              <a:rPr kumimoji="0" lang="en-US" altLang="en-US" sz="1400" b="0" i="0" u="none" strike="noStrike" cap="none" normalizeH="0" baseline="0" dirty="0">
                <a:ln>
                  <a:noFill/>
                </a:ln>
                <a:effectLst/>
                <a:latin typeface="+mn-lt"/>
              </a:rPr>
              <a:t>  where x € (0, 1).</a:t>
            </a:r>
            <a:br>
              <a:rPr kumimoji="0" lang="en-US" altLang="en-US" sz="1400" b="0" i="0" u="none" strike="noStrike" cap="none" normalizeH="0" baseline="0" dirty="0">
                <a:ln>
                  <a:noFill/>
                </a:ln>
                <a:effectLst/>
                <a:latin typeface="+mn-lt"/>
              </a:rPr>
            </a:br>
            <a:r>
              <a:rPr kumimoji="0" lang="en-US" altLang="en-US" sz="1400" b="0" i="0" u="none" strike="noStrike" cap="none" normalizeH="0" baseline="0" dirty="0">
                <a:ln>
                  <a:noFill/>
                </a:ln>
                <a:effectLst/>
                <a:latin typeface="+mn-lt"/>
              </a:rPr>
              <a:t>It can also be written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595858"/>
              </a:solidFill>
              <a:effectLst/>
              <a:latin typeface="+mn-lt"/>
            </a:endParaRPr>
          </a:p>
          <a:p>
            <a:pPr lvl="0"/>
            <a:r>
              <a:rPr lang="en-US" altLang="en-US" sz="1400" dirty="0">
                <a:latin typeface="+mn-lt"/>
              </a:rPr>
              <a:t>The probabilities of success and failure need not be equally likely, like the result of a fight between me and Undertaker. He is pretty much certain to win. So in this case probability of my success is 0.15 while my failure is </a:t>
            </a:r>
            <a:r>
              <a:rPr lang="en-IN" sz="1400" dirty="0">
                <a:latin typeface="+mn-lt"/>
              </a:rPr>
              <a:t>0.85.</a:t>
            </a:r>
          </a:p>
          <a:p>
            <a:pPr lvl="0"/>
            <a:endParaRPr kumimoji="0" lang="en-IN" altLang="en-US" sz="2400" b="0" i="0" u="none" strike="noStrike" cap="none" normalizeH="0" baseline="0" dirty="0">
              <a:ln>
                <a:noFill/>
              </a:ln>
              <a:solidFill>
                <a:srgbClr val="595858"/>
              </a:solidFill>
              <a:effectLst/>
              <a:latin typeface="roboto"/>
            </a:endParaRPr>
          </a:p>
          <a:p>
            <a:pPr lvl="0"/>
            <a:endParaRPr kumimoji="0" lang="en-US" altLang="en-US" sz="2400" b="0" i="0" u="none" strike="noStrike" cap="none" normalizeH="0" baseline="0" dirty="0">
              <a:ln>
                <a:noFill/>
              </a:ln>
              <a:solidFill>
                <a:srgbClr val="595858"/>
              </a:solidFill>
              <a:effectLst/>
              <a:latin typeface="roboto"/>
            </a:endParaRPr>
          </a:p>
        </p:txBody>
      </p:sp>
      <p:pic>
        <p:nvPicPr>
          <p:cNvPr id="4" name="Picture 2" descr="https://s3-ap-south-1.amazonaws.com/av-blog-media/wp-content/uploads/2017/09/16150804/image57.png">
            <a:extLst>
              <a:ext uri="{FF2B5EF4-FFF2-40B4-BE49-F238E27FC236}">
                <a16:creationId xmlns:a16="http://schemas.microsoft.com/office/drawing/2014/main" id="{49619F55-2B63-444C-99F5-995E5B405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882" y="2848221"/>
            <a:ext cx="15144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926F3D-5611-48D2-817C-256F650D2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979" y="3798129"/>
            <a:ext cx="3967478" cy="2380487"/>
          </a:xfrm>
          <a:prstGeom prst="rect">
            <a:avLst/>
          </a:prstGeom>
        </p:spPr>
      </p:pic>
    </p:spTree>
    <p:extLst>
      <p:ext uri="{BB962C8B-B14F-4D97-AF65-F5344CB8AC3E}">
        <p14:creationId xmlns:p14="http://schemas.microsoft.com/office/powerpoint/2010/main" val="57635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9F9DB-BECC-47C6-8F3B-7C3E83F31BFB}"/>
              </a:ext>
            </a:extLst>
          </p:cNvPr>
          <p:cNvSpPr>
            <a:spLocks noChangeArrowheads="1"/>
          </p:cNvSpPr>
          <p:nvPr/>
        </p:nvSpPr>
        <p:spPr bwMode="auto">
          <a:xfrm>
            <a:off x="265522" y="1339293"/>
            <a:ext cx="11830638" cy="4397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Suppose that you won the toss today and this indicates a successful event. You toss again but you lost this time. If you win a toss today, this does not necessitate that you will win the toss tomorrow. Let’s assign a random variable, say X, to the number of times you won the toss. What can be the possible value of X?</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It can be any number depending on the number of times you tossed a coin.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There are only two possible outcomes. Head denoting success and tail denoting failure.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Therefore, probability of getting a head = 0.5 and the probability of failure can be easily computed as: q = 1- p = 0.5.</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mn-lt"/>
              </a:rPr>
              <a:t>A distribution where only two outcomes are possible, such as success or failure, gain or loss, win or lose and where the probability of success and failure is same for all the trials is called a Binomial Distribution.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The outcomes need not be equally likely. Remember the example of a fight between me and Undertaker?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So, if the probability of success in an experiment is 0.2 then the probability of failure can be easily computed as q = 1 – 0.2 = 0.8.</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Each trial is independent since the outcome of the previous toss doesn’t determine or affect the outcome of the current toss. An experiment with only two possible outcomes repeated n number of times is called binomial. The parameters of a binomial distribution are n and p where n is the total number of trials and p is the probability of success in each trial.</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On the basis of the above explanation, the properties of a Binomial Distribution are</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1.Each trial is independent.</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lang="en-US" altLang="en-US" sz="1400" dirty="0">
                <a:latin typeface="+mn-lt"/>
              </a:rPr>
              <a:t>There are only two possible outcomes in a trial- either a success or a failure.</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lang="en-US" altLang="en-US" sz="1400" dirty="0">
                <a:latin typeface="+mn-lt"/>
              </a:rPr>
              <a:t>A total number of n identical trials are conducted.</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lang="en-US" altLang="en-US" sz="1400" dirty="0">
                <a:latin typeface="+mn-lt"/>
              </a:rPr>
              <a:t>The probability of success and failure is same for all trials. (Trials are identical.)</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 The mathematical representation of binomial distribution is given by: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95858"/>
                </a:solidFill>
                <a:effectLst/>
                <a:latin typeface="roboto"/>
              </a:rPr>
              <a:t>  </a:t>
            </a:r>
            <a:endParaRPr kumimoji="0" lang="en-US" altLang="en-US" sz="3000" b="0" i="0" u="none" strike="noStrike" cap="none" normalizeH="0" baseline="0" dirty="0">
              <a:ln>
                <a:noFill/>
              </a:ln>
              <a:solidFill>
                <a:srgbClr val="595858"/>
              </a:solidFill>
              <a:effectLst/>
              <a:latin typeface="roboto"/>
            </a:endParaRPr>
          </a:p>
        </p:txBody>
      </p:sp>
      <p:pic>
        <p:nvPicPr>
          <p:cNvPr id="5122" name="Picture 2" descr="https://s3-ap-south-1.amazonaws.com/av-blog-media/wp-content/uploads/2017/09/17154326/image65.png">
            <a:extLst>
              <a:ext uri="{FF2B5EF4-FFF2-40B4-BE49-F238E27FC236}">
                <a16:creationId xmlns:a16="http://schemas.microsoft.com/office/drawing/2014/main" id="{8084C7CE-2ADB-46D2-877B-4FEFC1B49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134" y="5151316"/>
            <a:ext cx="2124075" cy="7347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FC44A6E-8D81-4232-B6CB-89B02A11F685}"/>
              </a:ext>
            </a:extLst>
          </p:cNvPr>
          <p:cNvSpPr/>
          <p:nvPr/>
        </p:nvSpPr>
        <p:spPr>
          <a:xfrm>
            <a:off x="265522" y="969961"/>
            <a:ext cx="2222724" cy="369332"/>
          </a:xfrm>
          <a:prstGeom prst="rect">
            <a:avLst/>
          </a:prstGeom>
        </p:spPr>
        <p:txBody>
          <a:bodyPr wrap="none">
            <a:spAutoFit/>
          </a:bodyPr>
          <a:lstStyle/>
          <a:p>
            <a:r>
              <a:rPr lang="en-US" altLang="en-US" b="1" dirty="0">
                <a:solidFill>
                  <a:srgbClr val="595858"/>
                </a:solidFill>
              </a:rPr>
              <a:t>Binomial Distribution</a:t>
            </a:r>
            <a:endParaRPr lang="en-IN" dirty="0"/>
          </a:p>
        </p:txBody>
      </p:sp>
    </p:spTree>
    <p:extLst>
      <p:ext uri="{BB962C8B-B14F-4D97-AF65-F5344CB8AC3E}">
        <p14:creationId xmlns:p14="http://schemas.microsoft.com/office/powerpoint/2010/main" val="372870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685D3E-CDE5-4565-8E17-416141B6784D}"/>
              </a:ext>
            </a:extLst>
          </p:cNvPr>
          <p:cNvSpPr/>
          <p:nvPr/>
        </p:nvSpPr>
        <p:spPr>
          <a:xfrm>
            <a:off x="84841" y="852829"/>
            <a:ext cx="11481848" cy="369332"/>
          </a:xfrm>
          <a:prstGeom prst="rect">
            <a:avLst/>
          </a:prstGeom>
        </p:spPr>
        <p:txBody>
          <a:bodyPr wrap="square">
            <a:spAutoFit/>
          </a:bodyPr>
          <a:lstStyle/>
          <a:p>
            <a:r>
              <a:rPr lang="en-US" dirty="0">
                <a:solidFill>
                  <a:srgbClr val="595858"/>
                </a:solidFill>
                <a:latin typeface="roboto"/>
              </a:rPr>
              <a:t> </a:t>
            </a:r>
            <a:r>
              <a:rPr lang="en-US" sz="1400" dirty="0"/>
              <a:t>A binomial distribution graph where the probability of success does not equal the probability of failure looks like</a:t>
            </a:r>
            <a:endParaRPr lang="en-IN" sz="1400" dirty="0"/>
          </a:p>
        </p:txBody>
      </p:sp>
      <p:pic>
        <p:nvPicPr>
          <p:cNvPr id="4" name="Picture 3">
            <a:extLst>
              <a:ext uri="{FF2B5EF4-FFF2-40B4-BE49-F238E27FC236}">
                <a16:creationId xmlns:a16="http://schemas.microsoft.com/office/drawing/2014/main" id="{A3648B4B-8793-4ACB-AF85-794A173F8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85" y="1390650"/>
            <a:ext cx="10586300" cy="2038350"/>
          </a:xfrm>
          <a:prstGeom prst="rect">
            <a:avLst/>
          </a:prstGeom>
        </p:spPr>
      </p:pic>
      <p:sp>
        <p:nvSpPr>
          <p:cNvPr id="6" name="Rectangle 5">
            <a:extLst>
              <a:ext uri="{FF2B5EF4-FFF2-40B4-BE49-F238E27FC236}">
                <a16:creationId xmlns:a16="http://schemas.microsoft.com/office/drawing/2014/main" id="{C2DC60D3-A836-4B4B-810D-1C5581812C9F}"/>
              </a:ext>
            </a:extLst>
          </p:cNvPr>
          <p:cNvSpPr/>
          <p:nvPr/>
        </p:nvSpPr>
        <p:spPr>
          <a:xfrm>
            <a:off x="210532" y="3529321"/>
            <a:ext cx="11818070" cy="861774"/>
          </a:xfrm>
          <a:prstGeom prst="rect">
            <a:avLst/>
          </a:prstGeom>
        </p:spPr>
        <p:txBody>
          <a:bodyPr wrap="square">
            <a:spAutoFit/>
          </a:bodyPr>
          <a:lstStyle/>
          <a:p>
            <a:r>
              <a:rPr lang="en-US" sz="1400" dirty="0"/>
              <a:t>Now, when probability of success = probability of failure, in such a situation the graph of binomial distribution looks like</a:t>
            </a:r>
          </a:p>
          <a:p>
            <a:br>
              <a:rPr lang="en-US" dirty="0"/>
            </a:br>
            <a:endParaRPr lang="en-IN" dirty="0"/>
          </a:p>
        </p:txBody>
      </p:sp>
      <p:pic>
        <p:nvPicPr>
          <p:cNvPr id="8" name="Picture 7">
            <a:extLst>
              <a:ext uri="{FF2B5EF4-FFF2-40B4-BE49-F238E27FC236}">
                <a16:creationId xmlns:a16="http://schemas.microsoft.com/office/drawing/2014/main" id="{10D7F91F-6ECF-4276-8C3A-A996E7415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86" y="4060748"/>
            <a:ext cx="10784262" cy="2171700"/>
          </a:xfrm>
          <a:prstGeom prst="rect">
            <a:avLst/>
          </a:prstGeom>
        </p:spPr>
      </p:pic>
    </p:spTree>
    <p:extLst>
      <p:ext uri="{BB962C8B-B14F-4D97-AF65-F5344CB8AC3E}">
        <p14:creationId xmlns:p14="http://schemas.microsoft.com/office/powerpoint/2010/main" val="251367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C1D0A-7BC9-4004-AF1D-FDBD9FCEAF5E}"/>
              </a:ext>
            </a:extLst>
          </p:cNvPr>
          <p:cNvSpPr/>
          <p:nvPr/>
        </p:nvSpPr>
        <p:spPr>
          <a:xfrm>
            <a:off x="245097" y="1028343"/>
            <a:ext cx="11755225" cy="1877437"/>
          </a:xfrm>
          <a:prstGeom prst="rect">
            <a:avLst/>
          </a:prstGeom>
        </p:spPr>
        <p:txBody>
          <a:bodyPr wrap="square">
            <a:spAutoFit/>
          </a:bodyPr>
          <a:lstStyle/>
          <a:p>
            <a:r>
              <a:rPr lang="en-US" b="1" dirty="0">
                <a:solidFill>
                  <a:srgbClr val="333333"/>
                </a:solidFill>
                <a:latin typeface="roboto"/>
              </a:rPr>
              <a:t>Normal distribution</a:t>
            </a:r>
            <a:r>
              <a:rPr lang="en-US" dirty="0">
                <a:solidFill>
                  <a:srgbClr val="595858"/>
                </a:solidFill>
                <a:latin typeface="roboto"/>
              </a:rPr>
              <a:t> </a:t>
            </a:r>
            <a:r>
              <a:rPr lang="en-US" sz="1400" dirty="0"/>
              <a:t>represents the behavior of most of the situations in the universe (That is why it’s called a “normal” distribution. I guess!). The large sum of (small) random variables often turns out to be normally distributed, contributing to its widespread application. Any distribution is known as Normal distribution if it has the following characteristics:</a:t>
            </a:r>
          </a:p>
          <a:p>
            <a:pPr>
              <a:buFont typeface="+mj-lt"/>
              <a:buAutoNum type="arabicPeriod"/>
            </a:pPr>
            <a:r>
              <a:rPr lang="en-US" sz="1400" dirty="0"/>
              <a:t>The mean, median and mode of the distribution coincide.</a:t>
            </a:r>
          </a:p>
          <a:p>
            <a:pPr>
              <a:buFont typeface="+mj-lt"/>
              <a:buAutoNum type="arabicPeriod"/>
            </a:pPr>
            <a:r>
              <a:rPr lang="en-US" sz="1400" dirty="0"/>
              <a:t>The curve of the distribution is bell-shaped and symmetrical about the line x=μ.</a:t>
            </a:r>
          </a:p>
          <a:p>
            <a:pPr>
              <a:buFont typeface="+mj-lt"/>
              <a:buAutoNum type="arabicPeriod"/>
            </a:pPr>
            <a:r>
              <a:rPr lang="en-US" sz="1400" dirty="0"/>
              <a:t>The total area under the curve is 1.</a:t>
            </a:r>
          </a:p>
          <a:p>
            <a:pPr>
              <a:buFont typeface="+mj-lt"/>
              <a:buAutoNum type="arabicPeriod"/>
            </a:pPr>
            <a:r>
              <a:rPr lang="en-US" sz="1400" dirty="0"/>
              <a:t>Exactly half of the values are to the left of the center and the other half to the right.</a:t>
            </a:r>
          </a:p>
          <a:p>
            <a:r>
              <a:rPr lang="en-US" sz="1400" dirty="0"/>
              <a:t>A normal distribution is highly different from Binomial Distribution. However, if the number of trials approaches infinity then the shapes will be quite similar.</a:t>
            </a:r>
          </a:p>
        </p:txBody>
      </p:sp>
      <p:pic>
        <p:nvPicPr>
          <p:cNvPr id="4" name="Picture 3">
            <a:extLst>
              <a:ext uri="{FF2B5EF4-FFF2-40B4-BE49-F238E27FC236}">
                <a16:creationId xmlns:a16="http://schemas.microsoft.com/office/drawing/2014/main" id="{20BA8ADD-3CCF-43F6-BBF1-21408B94D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74" y="3777916"/>
            <a:ext cx="4603919" cy="2377787"/>
          </a:xfrm>
          <a:prstGeom prst="rect">
            <a:avLst/>
          </a:prstGeom>
        </p:spPr>
      </p:pic>
    </p:spTree>
    <p:extLst>
      <p:ext uri="{BB962C8B-B14F-4D97-AF65-F5344CB8AC3E}">
        <p14:creationId xmlns:p14="http://schemas.microsoft.com/office/powerpoint/2010/main" val="248077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0E8A4-8C7E-43DD-89E5-CB7BAE98A144}"/>
              </a:ext>
            </a:extLst>
          </p:cNvPr>
          <p:cNvSpPr/>
          <p:nvPr/>
        </p:nvSpPr>
        <p:spPr>
          <a:xfrm>
            <a:off x="186634" y="775258"/>
            <a:ext cx="11368724" cy="2092881"/>
          </a:xfrm>
          <a:prstGeom prst="rect">
            <a:avLst/>
          </a:prstGeom>
        </p:spPr>
        <p:txBody>
          <a:bodyPr wrap="square">
            <a:spAutoFit/>
          </a:bodyPr>
          <a:lstStyle/>
          <a:p>
            <a:r>
              <a:rPr lang="en-US" sz="1400" dirty="0"/>
              <a:t>A distribution is called Poisson distribution when the following assumptions are valid:</a:t>
            </a:r>
          </a:p>
          <a:p>
            <a:r>
              <a:rPr lang="en-US" sz="1400" dirty="0"/>
              <a:t>1. Any successful event should not influence the outcome of another successful event.</a:t>
            </a:r>
            <a:br>
              <a:rPr lang="en-US" sz="1400" dirty="0"/>
            </a:br>
            <a:r>
              <a:rPr lang="en-US" sz="1400" dirty="0"/>
              <a:t>2. The probability of success over a short interval must equal the probability of success over a longer interval.</a:t>
            </a:r>
            <a:br>
              <a:rPr lang="en-US" sz="1400" dirty="0"/>
            </a:br>
            <a:r>
              <a:rPr lang="en-US" sz="1400" dirty="0"/>
              <a:t>3. The probability of success in an interval approaches zero as the interval becomes smaller.</a:t>
            </a:r>
          </a:p>
          <a:p>
            <a:r>
              <a:rPr lang="en-US" sz="1400" dirty="0"/>
              <a:t>Now, if any distribution validates the above assumptions then it is a Poisson distribution. Some notations used in Poisson distribution are:</a:t>
            </a:r>
          </a:p>
          <a:p>
            <a:pPr marL="285750" indent="-285750">
              <a:buFont typeface="Arial" panose="020B0604020202020204" pitchFamily="34" charset="0"/>
              <a:buChar char="•"/>
            </a:pPr>
            <a:r>
              <a:rPr lang="en-US" sz="1400" dirty="0"/>
              <a:t>λ is the rate at which an event occurs,</a:t>
            </a:r>
          </a:p>
          <a:p>
            <a:pPr marL="285750" indent="-285750">
              <a:buFont typeface="Arial" panose="020B0604020202020204" pitchFamily="34" charset="0"/>
              <a:buChar char="•"/>
            </a:pPr>
            <a:r>
              <a:rPr lang="en-US" sz="1400" dirty="0"/>
              <a:t>t is the length of a time interval,</a:t>
            </a:r>
          </a:p>
          <a:p>
            <a:pPr marL="285750" indent="-285750">
              <a:buFont typeface="Arial" panose="020B0604020202020204" pitchFamily="34" charset="0"/>
              <a:buChar char="•"/>
            </a:pPr>
            <a:r>
              <a:rPr lang="en-US" sz="1400" dirty="0"/>
              <a:t>And X is the number of events in that time interval.</a:t>
            </a:r>
          </a:p>
          <a:p>
            <a:endParaRPr lang="en-US" b="0" i="0" dirty="0">
              <a:solidFill>
                <a:srgbClr val="595858"/>
              </a:solidFill>
              <a:effectLst/>
              <a:latin typeface="roboto"/>
            </a:endParaRPr>
          </a:p>
        </p:txBody>
      </p:sp>
      <p:pic>
        <p:nvPicPr>
          <p:cNvPr id="4" name="Picture 3">
            <a:extLst>
              <a:ext uri="{FF2B5EF4-FFF2-40B4-BE49-F238E27FC236}">
                <a16:creationId xmlns:a16="http://schemas.microsoft.com/office/drawing/2014/main" id="{3446F14E-2BD9-4398-8BFB-3ED02B10D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674" y="3637580"/>
            <a:ext cx="7988823" cy="2505075"/>
          </a:xfrm>
          <a:prstGeom prst="rect">
            <a:avLst/>
          </a:prstGeom>
        </p:spPr>
      </p:pic>
    </p:spTree>
    <p:extLst>
      <p:ext uri="{BB962C8B-B14F-4D97-AF65-F5344CB8AC3E}">
        <p14:creationId xmlns:p14="http://schemas.microsoft.com/office/powerpoint/2010/main" val="320736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910</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jain</dc:creator>
  <cp:lastModifiedBy>Gaurav jain</cp:lastModifiedBy>
  <cp:revision>4</cp:revision>
  <dcterms:created xsi:type="dcterms:W3CDTF">2018-06-20T04:55:13Z</dcterms:created>
  <dcterms:modified xsi:type="dcterms:W3CDTF">2018-07-05T05:09:27Z</dcterms:modified>
</cp:coreProperties>
</file>