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69-4D22-B63F-B0144094D2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669-4D22-B63F-B0144094D2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69-4D22-B63F-B0144094D2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669-4D22-B63F-B0144094D2E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669-4D22-B63F-B0144094D2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0669-4D22-B63F-B0144094D2E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669-4D22-B63F-B0144094D2E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0669-4D22-B63F-B0144094D2E8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&lt;= 50K (0)</c:v>
                </c:pt>
                <c:pt idx="1">
                  <c:v>&gt;50K (1)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24720</c:v>
                </c:pt>
                <c:pt idx="1">
                  <c:v>7841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9-4D22-B63F-B0144094D2E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67C4F-8615-4374-9DE6-17E9348FEE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5F3081-5157-4E08-A22C-13C472D9FD77}">
      <dgm:prSet/>
      <dgm:spPr/>
      <dgm:t>
        <a:bodyPr/>
        <a:lstStyle/>
        <a:p>
          <a:r>
            <a:rPr lang="en-SG"/>
            <a:t>Managed to have a better understanding of different machine learning algorithms as compared to the mindset I had whilst completing the first project.</a:t>
          </a:r>
          <a:endParaRPr lang="en-US"/>
        </a:p>
      </dgm:t>
    </dgm:pt>
    <dgm:pt modelId="{A72743F5-A53D-4289-900F-C771B692AF40}" type="parTrans" cxnId="{342E2232-E6BB-400A-91BF-02C164800DDC}">
      <dgm:prSet/>
      <dgm:spPr/>
      <dgm:t>
        <a:bodyPr/>
        <a:lstStyle/>
        <a:p>
          <a:endParaRPr lang="en-US"/>
        </a:p>
      </dgm:t>
    </dgm:pt>
    <dgm:pt modelId="{0D2E6297-7D29-495E-A173-E12C14FD42E4}" type="sibTrans" cxnId="{342E2232-E6BB-400A-91BF-02C164800DDC}">
      <dgm:prSet/>
      <dgm:spPr/>
      <dgm:t>
        <a:bodyPr/>
        <a:lstStyle/>
        <a:p>
          <a:endParaRPr lang="en-US"/>
        </a:p>
      </dgm:t>
    </dgm:pt>
    <dgm:pt modelId="{D7F8EC56-CF7C-4F95-8A60-3252113E0D4A}">
      <dgm:prSet/>
      <dgm:spPr/>
      <dgm:t>
        <a:bodyPr/>
        <a:lstStyle/>
        <a:p>
          <a:r>
            <a:rPr lang="en-SG"/>
            <a:t>More motivated to carry out machine learning tasks in a more neat and précised manner so as to enable better understanding for readers.</a:t>
          </a:r>
          <a:endParaRPr lang="en-US"/>
        </a:p>
      </dgm:t>
    </dgm:pt>
    <dgm:pt modelId="{0A4281C6-F081-4D9B-A508-E902F5CCB67E}" type="parTrans" cxnId="{98A6221C-EACC-4D4D-AF88-2000E3330E33}">
      <dgm:prSet/>
      <dgm:spPr/>
      <dgm:t>
        <a:bodyPr/>
        <a:lstStyle/>
        <a:p>
          <a:endParaRPr lang="en-US"/>
        </a:p>
      </dgm:t>
    </dgm:pt>
    <dgm:pt modelId="{A423EE59-A28C-4290-AA7D-EC7BB509D509}" type="sibTrans" cxnId="{98A6221C-EACC-4D4D-AF88-2000E3330E33}">
      <dgm:prSet/>
      <dgm:spPr/>
      <dgm:t>
        <a:bodyPr/>
        <a:lstStyle/>
        <a:p>
          <a:endParaRPr lang="en-US"/>
        </a:p>
      </dgm:t>
    </dgm:pt>
    <dgm:pt modelId="{B0067701-1F45-47F2-A6B9-CCBD041772FC}">
      <dgm:prSet/>
      <dgm:spPr/>
      <dgm:t>
        <a:bodyPr/>
        <a:lstStyle/>
        <a:p>
          <a:r>
            <a:rPr lang="en-SG"/>
            <a:t>Carried out way more research to clarify doubts and misconcepts which were built overtime from the beginning of this module.</a:t>
          </a:r>
          <a:endParaRPr lang="en-US"/>
        </a:p>
      </dgm:t>
    </dgm:pt>
    <dgm:pt modelId="{29D4EDDB-3178-41BA-9665-A107E033B04A}" type="parTrans" cxnId="{9E9E7C61-209B-4CD5-8897-3886103541A1}">
      <dgm:prSet/>
      <dgm:spPr/>
      <dgm:t>
        <a:bodyPr/>
        <a:lstStyle/>
        <a:p>
          <a:endParaRPr lang="en-US"/>
        </a:p>
      </dgm:t>
    </dgm:pt>
    <dgm:pt modelId="{74302EB0-3303-4B26-99FE-02E6210ACFEF}" type="sibTrans" cxnId="{9E9E7C61-209B-4CD5-8897-3886103541A1}">
      <dgm:prSet/>
      <dgm:spPr/>
      <dgm:t>
        <a:bodyPr/>
        <a:lstStyle/>
        <a:p>
          <a:endParaRPr lang="en-US"/>
        </a:p>
      </dgm:t>
    </dgm:pt>
    <dgm:pt modelId="{9E39DAEA-7B05-43F6-8F9A-1E6DDDA87BCB}" type="pres">
      <dgm:prSet presAssocID="{8A067C4F-8615-4374-9DE6-17E9348FEE28}" presName="root" presStyleCnt="0">
        <dgm:presLayoutVars>
          <dgm:dir/>
          <dgm:resizeHandles val="exact"/>
        </dgm:presLayoutVars>
      </dgm:prSet>
      <dgm:spPr/>
    </dgm:pt>
    <dgm:pt modelId="{97ADD5C3-4D04-49DB-8CE0-538D8A7C29DD}" type="pres">
      <dgm:prSet presAssocID="{9B5F3081-5157-4E08-A22C-13C472D9FD77}" presName="compNode" presStyleCnt="0"/>
      <dgm:spPr/>
    </dgm:pt>
    <dgm:pt modelId="{7B65CC80-E3D4-4BDA-AEDA-3C7E1F5CC9B1}" type="pres">
      <dgm:prSet presAssocID="{9B5F3081-5157-4E08-A22C-13C472D9FD77}" presName="bgRect" presStyleLbl="bgShp" presStyleIdx="0" presStyleCnt="3"/>
      <dgm:spPr/>
    </dgm:pt>
    <dgm:pt modelId="{669F8FEC-FCC6-4A50-86AA-3EDB6D86CC0E}" type="pres">
      <dgm:prSet presAssocID="{9B5F3081-5157-4E08-A22C-13C472D9FD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3397F1-6EF0-4233-A61C-6E72D8DA8303}" type="pres">
      <dgm:prSet presAssocID="{9B5F3081-5157-4E08-A22C-13C472D9FD77}" presName="spaceRect" presStyleCnt="0"/>
      <dgm:spPr/>
    </dgm:pt>
    <dgm:pt modelId="{061119EC-196C-4368-9CFC-8B507C5DEA39}" type="pres">
      <dgm:prSet presAssocID="{9B5F3081-5157-4E08-A22C-13C472D9FD77}" presName="parTx" presStyleLbl="revTx" presStyleIdx="0" presStyleCnt="3">
        <dgm:presLayoutVars>
          <dgm:chMax val="0"/>
          <dgm:chPref val="0"/>
        </dgm:presLayoutVars>
      </dgm:prSet>
      <dgm:spPr/>
    </dgm:pt>
    <dgm:pt modelId="{733CD81B-85BA-4467-BBDD-9FD57E0B657B}" type="pres">
      <dgm:prSet presAssocID="{0D2E6297-7D29-495E-A173-E12C14FD42E4}" presName="sibTrans" presStyleCnt="0"/>
      <dgm:spPr/>
    </dgm:pt>
    <dgm:pt modelId="{5A9469BD-A41C-4387-9210-ADB631F4173D}" type="pres">
      <dgm:prSet presAssocID="{D7F8EC56-CF7C-4F95-8A60-3252113E0D4A}" presName="compNode" presStyleCnt="0"/>
      <dgm:spPr/>
    </dgm:pt>
    <dgm:pt modelId="{BB2EE4CC-9856-4831-9D13-41AC3F2EDB09}" type="pres">
      <dgm:prSet presAssocID="{D7F8EC56-CF7C-4F95-8A60-3252113E0D4A}" presName="bgRect" presStyleLbl="bgShp" presStyleIdx="1" presStyleCnt="3"/>
      <dgm:spPr/>
    </dgm:pt>
    <dgm:pt modelId="{563900D5-AF4C-4E9C-928E-3FDE63D546FA}" type="pres">
      <dgm:prSet presAssocID="{D7F8EC56-CF7C-4F95-8A60-3252113E0D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EB67307-5179-41E6-BB51-1136D4A7B369}" type="pres">
      <dgm:prSet presAssocID="{D7F8EC56-CF7C-4F95-8A60-3252113E0D4A}" presName="spaceRect" presStyleCnt="0"/>
      <dgm:spPr/>
    </dgm:pt>
    <dgm:pt modelId="{977B56EA-5FEC-437E-8B4A-4AB53687E0F1}" type="pres">
      <dgm:prSet presAssocID="{D7F8EC56-CF7C-4F95-8A60-3252113E0D4A}" presName="parTx" presStyleLbl="revTx" presStyleIdx="1" presStyleCnt="3">
        <dgm:presLayoutVars>
          <dgm:chMax val="0"/>
          <dgm:chPref val="0"/>
        </dgm:presLayoutVars>
      </dgm:prSet>
      <dgm:spPr/>
    </dgm:pt>
    <dgm:pt modelId="{8EBD86A0-E936-48BD-B5F7-BA07609CE474}" type="pres">
      <dgm:prSet presAssocID="{A423EE59-A28C-4290-AA7D-EC7BB509D509}" presName="sibTrans" presStyleCnt="0"/>
      <dgm:spPr/>
    </dgm:pt>
    <dgm:pt modelId="{68A52258-B3C0-4B30-B334-96FDD47685C4}" type="pres">
      <dgm:prSet presAssocID="{B0067701-1F45-47F2-A6B9-CCBD041772FC}" presName="compNode" presStyleCnt="0"/>
      <dgm:spPr/>
    </dgm:pt>
    <dgm:pt modelId="{AB899AA1-F1F9-42D1-A14A-DCC48C77F9D8}" type="pres">
      <dgm:prSet presAssocID="{B0067701-1F45-47F2-A6B9-CCBD041772FC}" presName="bgRect" presStyleLbl="bgShp" presStyleIdx="2" presStyleCnt="3"/>
      <dgm:spPr/>
    </dgm:pt>
    <dgm:pt modelId="{3F76C538-88F3-4785-8815-3C15D3B24E93}" type="pres">
      <dgm:prSet presAssocID="{B0067701-1F45-47F2-A6B9-CCBD041772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7649AB8-4BD1-462E-854E-D35CBEE9AE65}" type="pres">
      <dgm:prSet presAssocID="{B0067701-1F45-47F2-A6B9-CCBD041772FC}" presName="spaceRect" presStyleCnt="0"/>
      <dgm:spPr/>
    </dgm:pt>
    <dgm:pt modelId="{EE36F7B3-A8D7-4AD7-9493-B6BCB1195110}" type="pres">
      <dgm:prSet presAssocID="{B0067701-1F45-47F2-A6B9-CCBD041772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A6221C-EACC-4D4D-AF88-2000E3330E33}" srcId="{8A067C4F-8615-4374-9DE6-17E9348FEE28}" destId="{D7F8EC56-CF7C-4F95-8A60-3252113E0D4A}" srcOrd="1" destOrd="0" parTransId="{0A4281C6-F081-4D9B-A508-E902F5CCB67E}" sibTransId="{A423EE59-A28C-4290-AA7D-EC7BB509D509}"/>
    <dgm:cxn modelId="{A4EC1D2D-7F8B-4E9D-B596-D15199B19BA3}" type="presOf" srcId="{9B5F3081-5157-4E08-A22C-13C472D9FD77}" destId="{061119EC-196C-4368-9CFC-8B507C5DEA39}" srcOrd="0" destOrd="0" presId="urn:microsoft.com/office/officeart/2018/2/layout/IconVerticalSolidList"/>
    <dgm:cxn modelId="{342E2232-E6BB-400A-91BF-02C164800DDC}" srcId="{8A067C4F-8615-4374-9DE6-17E9348FEE28}" destId="{9B5F3081-5157-4E08-A22C-13C472D9FD77}" srcOrd="0" destOrd="0" parTransId="{A72743F5-A53D-4289-900F-C771B692AF40}" sibTransId="{0D2E6297-7D29-495E-A173-E12C14FD42E4}"/>
    <dgm:cxn modelId="{9E9E7C61-209B-4CD5-8897-3886103541A1}" srcId="{8A067C4F-8615-4374-9DE6-17E9348FEE28}" destId="{B0067701-1F45-47F2-A6B9-CCBD041772FC}" srcOrd="2" destOrd="0" parTransId="{29D4EDDB-3178-41BA-9665-A107E033B04A}" sibTransId="{74302EB0-3303-4B26-99FE-02E6210ACFEF}"/>
    <dgm:cxn modelId="{6B93D366-6F0A-4FA8-ACB3-563D913A369B}" type="presOf" srcId="{8A067C4F-8615-4374-9DE6-17E9348FEE28}" destId="{9E39DAEA-7B05-43F6-8F9A-1E6DDDA87BCB}" srcOrd="0" destOrd="0" presId="urn:microsoft.com/office/officeart/2018/2/layout/IconVerticalSolidList"/>
    <dgm:cxn modelId="{9FDC15D7-8F9B-405E-8DAB-48781BD22562}" type="presOf" srcId="{B0067701-1F45-47F2-A6B9-CCBD041772FC}" destId="{EE36F7B3-A8D7-4AD7-9493-B6BCB1195110}" srcOrd="0" destOrd="0" presId="urn:microsoft.com/office/officeart/2018/2/layout/IconVerticalSolidList"/>
    <dgm:cxn modelId="{B30848D9-97D5-40F4-AD3D-4E7847E7AF96}" type="presOf" srcId="{D7F8EC56-CF7C-4F95-8A60-3252113E0D4A}" destId="{977B56EA-5FEC-437E-8B4A-4AB53687E0F1}" srcOrd="0" destOrd="0" presId="urn:microsoft.com/office/officeart/2018/2/layout/IconVerticalSolidList"/>
    <dgm:cxn modelId="{D327DB8E-BAA3-42AC-AE7A-78560041397E}" type="presParOf" srcId="{9E39DAEA-7B05-43F6-8F9A-1E6DDDA87BCB}" destId="{97ADD5C3-4D04-49DB-8CE0-538D8A7C29DD}" srcOrd="0" destOrd="0" presId="urn:microsoft.com/office/officeart/2018/2/layout/IconVerticalSolidList"/>
    <dgm:cxn modelId="{1C2D5B17-46BE-45E5-9EF1-5C4B66101EF6}" type="presParOf" srcId="{97ADD5C3-4D04-49DB-8CE0-538D8A7C29DD}" destId="{7B65CC80-E3D4-4BDA-AEDA-3C7E1F5CC9B1}" srcOrd="0" destOrd="0" presId="urn:microsoft.com/office/officeart/2018/2/layout/IconVerticalSolidList"/>
    <dgm:cxn modelId="{32C3A01D-584B-40AD-82A0-C706A51B9D48}" type="presParOf" srcId="{97ADD5C3-4D04-49DB-8CE0-538D8A7C29DD}" destId="{669F8FEC-FCC6-4A50-86AA-3EDB6D86CC0E}" srcOrd="1" destOrd="0" presId="urn:microsoft.com/office/officeart/2018/2/layout/IconVerticalSolidList"/>
    <dgm:cxn modelId="{E9D078ED-59CF-4E99-8D40-8A5F8376F0FE}" type="presParOf" srcId="{97ADD5C3-4D04-49DB-8CE0-538D8A7C29DD}" destId="{DE3397F1-6EF0-4233-A61C-6E72D8DA8303}" srcOrd="2" destOrd="0" presId="urn:microsoft.com/office/officeart/2018/2/layout/IconVerticalSolidList"/>
    <dgm:cxn modelId="{A184FC22-CB17-47F6-8B33-95B2F5F0ACC6}" type="presParOf" srcId="{97ADD5C3-4D04-49DB-8CE0-538D8A7C29DD}" destId="{061119EC-196C-4368-9CFC-8B507C5DEA39}" srcOrd="3" destOrd="0" presId="urn:microsoft.com/office/officeart/2018/2/layout/IconVerticalSolidList"/>
    <dgm:cxn modelId="{2121EFC5-A200-471F-AA37-C28AF3B02560}" type="presParOf" srcId="{9E39DAEA-7B05-43F6-8F9A-1E6DDDA87BCB}" destId="{733CD81B-85BA-4467-BBDD-9FD57E0B657B}" srcOrd="1" destOrd="0" presId="urn:microsoft.com/office/officeart/2018/2/layout/IconVerticalSolidList"/>
    <dgm:cxn modelId="{36D0226A-CDB9-41FB-8E69-C28BE868A992}" type="presParOf" srcId="{9E39DAEA-7B05-43F6-8F9A-1E6DDDA87BCB}" destId="{5A9469BD-A41C-4387-9210-ADB631F4173D}" srcOrd="2" destOrd="0" presId="urn:microsoft.com/office/officeart/2018/2/layout/IconVerticalSolidList"/>
    <dgm:cxn modelId="{F1866A8D-7149-4B26-8CBF-6C68C8F2CDEA}" type="presParOf" srcId="{5A9469BD-A41C-4387-9210-ADB631F4173D}" destId="{BB2EE4CC-9856-4831-9D13-41AC3F2EDB09}" srcOrd="0" destOrd="0" presId="urn:microsoft.com/office/officeart/2018/2/layout/IconVerticalSolidList"/>
    <dgm:cxn modelId="{2C460403-98BC-4EC5-8337-CCDBAE15B349}" type="presParOf" srcId="{5A9469BD-A41C-4387-9210-ADB631F4173D}" destId="{563900D5-AF4C-4E9C-928E-3FDE63D546FA}" srcOrd="1" destOrd="0" presId="urn:microsoft.com/office/officeart/2018/2/layout/IconVerticalSolidList"/>
    <dgm:cxn modelId="{BE3C9788-D6C9-421C-9745-9B725BF145EA}" type="presParOf" srcId="{5A9469BD-A41C-4387-9210-ADB631F4173D}" destId="{1EB67307-5179-41E6-BB51-1136D4A7B369}" srcOrd="2" destOrd="0" presId="urn:microsoft.com/office/officeart/2018/2/layout/IconVerticalSolidList"/>
    <dgm:cxn modelId="{14AE699B-8B71-4FD8-9DB5-032B8385881A}" type="presParOf" srcId="{5A9469BD-A41C-4387-9210-ADB631F4173D}" destId="{977B56EA-5FEC-437E-8B4A-4AB53687E0F1}" srcOrd="3" destOrd="0" presId="urn:microsoft.com/office/officeart/2018/2/layout/IconVerticalSolidList"/>
    <dgm:cxn modelId="{C82B9303-116B-40A5-8606-51480683751F}" type="presParOf" srcId="{9E39DAEA-7B05-43F6-8F9A-1E6DDDA87BCB}" destId="{8EBD86A0-E936-48BD-B5F7-BA07609CE474}" srcOrd="3" destOrd="0" presId="urn:microsoft.com/office/officeart/2018/2/layout/IconVerticalSolidList"/>
    <dgm:cxn modelId="{907BC665-8D7A-4102-B6FB-E53B7BB8F795}" type="presParOf" srcId="{9E39DAEA-7B05-43F6-8F9A-1E6DDDA87BCB}" destId="{68A52258-B3C0-4B30-B334-96FDD47685C4}" srcOrd="4" destOrd="0" presId="urn:microsoft.com/office/officeart/2018/2/layout/IconVerticalSolidList"/>
    <dgm:cxn modelId="{19C97696-AB88-459C-AFE3-B2341E15A6E4}" type="presParOf" srcId="{68A52258-B3C0-4B30-B334-96FDD47685C4}" destId="{AB899AA1-F1F9-42D1-A14A-DCC48C77F9D8}" srcOrd="0" destOrd="0" presId="urn:microsoft.com/office/officeart/2018/2/layout/IconVerticalSolidList"/>
    <dgm:cxn modelId="{081C0B76-D9D7-467F-AC17-7281603CD6BE}" type="presParOf" srcId="{68A52258-B3C0-4B30-B334-96FDD47685C4}" destId="{3F76C538-88F3-4785-8815-3C15D3B24E93}" srcOrd="1" destOrd="0" presId="urn:microsoft.com/office/officeart/2018/2/layout/IconVerticalSolidList"/>
    <dgm:cxn modelId="{EEBBAD98-D4ED-40E8-A3AC-79A6D4F1F620}" type="presParOf" srcId="{68A52258-B3C0-4B30-B334-96FDD47685C4}" destId="{A7649AB8-4BD1-462E-854E-D35CBEE9AE65}" srcOrd="2" destOrd="0" presId="urn:microsoft.com/office/officeart/2018/2/layout/IconVerticalSolidList"/>
    <dgm:cxn modelId="{CA9D2D4C-05B2-4B3F-8877-2E15540ACC93}" type="presParOf" srcId="{68A52258-B3C0-4B30-B334-96FDD47685C4}" destId="{EE36F7B3-A8D7-4AD7-9493-B6BCB11951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5CC80-E3D4-4BDA-AEDA-3C7E1F5CC9B1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F8FEC-FCC6-4A50-86AA-3EDB6D86CC0E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119EC-196C-4368-9CFC-8B507C5DEA39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Managed to have a better understanding of different machine learning algorithms as compared to the mindset I had whilst completing the first project.</a:t>
          </a:r>
          <a:endParaRPr lang="en-US" sz="1800" kern="1200"/>
        </a:p>
      </dsp:txBody>
      <dsp:txXfrm>
        <a:off x="1843589" y="682"/>
        <a:ext cx="4728660" cy="1596181"/>
      </dsp:txXfrm>
    </dsp:sp>
    <dsp:sp modelId="{BB2EE4CC-9856-4831-9D13-41AC3F2EDB09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900D5-AF4C-4E9C-928E-3FDE63D546FA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B56EA-5FEC-437E-8B4A-4AB53687E0F1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More motivated to carry out machine learning tasks in a more neat and précised manner so as to enable better understanding for readers.</a:t>
          </a:r>
          <a:endParaRPr lang="en-US" sz="1800" kern="1200"/>
        </a:p>
      </dsp:txBody>
      <dsp:txXfrm>
        <a:off x="1843589" y="1995909"/>
        <a:ext cx="4728660" cy="1596181"/>
      </dsp:txXfrm>
    </dsp:sp>
    <dsp:sp modelId="{AB899AA1-F1F9-42D1-A14A-DCC48C77F9D8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6C538-88F3-4785-8815-3C15D3B24E93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6F7B3-A8D7-4AD7-9493-B6BCB1195110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Carried out way more research to clarify doubts and misconcepts which were built overtime from the beginning of this module.</a:t>
          </a:r>
          <a:endParaRPr lang="en-US" sz="1800" kern="1200"/>
        </a:p>
      </dsp:txBody>
      <dsp:txXfrm>
        <a:off x="1843589" y="3991136"/>
        <a:ext cx="4728660" cy="159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D8AC8-B195-4A68-929D-3135E909F3D8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C294A-503A-4CFC-886D-EB0F9D8FAD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7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31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518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34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4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80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64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5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81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11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394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64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50A2B25-C1D6-4435-AB36-90A47976D336}" type="datetimeFigureOut">
              <a:rPr lang="en-SG" smtClean="0"/>
              <a:t>7/6/2020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627C81-FAE3-445B-A7F7-0729C0935E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8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-graph-gallery.com/104-seaborn-themes/" TargetMode="External"/><Relationship Id="rId3" Type="http://schemas.openxmlformats.org/officeDocument/2006/relationships/hyperlink" Target="https://towardsdatascience.com/understanding-confusion-matrix-a9ad42dcfd62" TargetMode="External"/><Relationship Id="rId7" Type="http://schemas.openxmlformats.org/officeDocument/2006/relationships/hyperlink" Target="https://towardsdatascience.com/hyperparameter-tuning-the-random-forest-in-python-using-scikit-learn-28d2aa77dd74" TargetMode="External"/><Relationship Id="rId2" Type="http://schemas.openxmlformats.org/officeDocument/2006/relationships/hyperlink" Target="https://flask.palletsprojects.com/en/0.12.x/quickstart/#rendering-templat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owardsdatascience.com/what-is-out-of-bag-oob-score-in-random-forest-a7fa23d710" TargetMode="External"/><Relationship Id="rId5" Type="http://schemas.openxmlformats.org/officeDocument/2006/relationships/hyperlink" Target="https://www.datacamp.com/community/tutorials/pickle-python-tutorial" TargetMode="External"/><Relationship Id="rId4" Type="http://schemas.openxmlformats.org/officeDocument/2006/relationships/hyperlink" Target="https://machinelearningmastery.com/feature-selection-machine-learning-pyth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1A52-12B8-4D12-968F-C8796AD7A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Adult income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D79B-2E90-4B7C-88F4-0B41FF47A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Radhi Priya J</a:t>
            </a:r>
          </a:p>
          <a:p>
            <a:r>
              <a:rPr lang="en-SG" dirty="0"/>
              <a:t>1803583B</a:t>
            </a:r>
          </a:p>
          <a:p>
            <a:r>
              <a:rPr lang="en-SG" dirty="0"/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163541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FDD6-7CE6-4DF6-A696-766BAFDF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949" y="132207"/>
            <a:ext cx="3102102" cy="848868"/>
          </a:xfrm>
        </p:spPr>
        <p:txBody>
          <a:bodyPr/>
          <a:lstStyle/>
          <a:p>
            <a:pPr algn="ctr"/>
            <a:r>
              <a:rPr lang="en-SG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9D414-3332-495D-8D3D-A855D81D4F8D}"/>
              </a:ext>
            </a:extLst>
          </p:cNvPr>
          <p:cNvSpPr txBox="1"/>
          <p:nvPr/>
        </p:nvSpPr>
        <p:spPr>
          <a:xfrm>
            <a:off x="1038224" y="981075"/>
            <a:ext cx="10944225" cy="443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>
                <a:hlinkClick r:id="rId2"/>
              </a:rPr>
              <a:t>https://flask.palletsprojects.com/en/0.12.x/quickstart/#rendering-templates</a:t>
            </a:r>
            <a:endParaRPr lang="en-SG" dirty="0"/>
          </a:p>
          <a:p>
            <a:pPr>
              <a:lnSpc>
                <a:spcPct val="200000"/>
              </a:lnSpc>
            </a:pPr>
            <a:r>
              <a:rPr lang="en-SG" dirty="0">
                <a:hlinkClick r:id="rId3"/>
              </a:rPr>
              <a:t>https://towardsdatascience.com/understanding-confusion-matrix-a9ad42dcfd62</a:t>
            </a:r>
            <a:endParaRPr lang="en-SG" dirty="0"/>
          </a:p>
          <a:p>
            <a:pPr>
              <a:lnSpc>
                <a:spcPct val="200000"/>
              </a:lnSpc>
            </a:pPr>
            <a:r>
              <a:rPr lang="en-SG" dirty="0">
                <a:hlinkClick r:id="rId4"/>
              </a:rPr>
              <a:t>https://machinelearningmastery.com/feature-selection-machine-learning-python/</a:t>
            </a:r>
            <a:endParaRPr lang="en-SG" dirty="0"/>
          </a:p>
          <a:p>
            <a:pPr>
              <a:lnSpc>
                <a:spcPct val="200000"/>
              </a:lnSpc>
            </a:pPr>
            <a:r>
              <a:rPr lang="en-SG" dirty="0">
                <a:hlinkClick r:id="rId5"/>
              </a:rPr>
              <a:t>https://www.datacamp.com/community/tutorials/pickle-python-tutorial</a:t>
            </a:r>
            <a:endParaRPr lang="en-SG" dirty="0"/>
          </a:p>
          <a:p>
            <a:pPr>
              <a:lnSpc>
                <a:spcPct val="200000"/>
              </a:lnSpc>
            </a:pPr>
            <a:r>
              <a:rPr lang="en-SG" dirty="0">
                <a:hlinkClick r:id="rId6"/>
              </a:rPr>
              <a:t>https://towardsdatascience.com/what-is-out-of-bag-oob-score-in-random-forest-a7fa23d710</a:t>
            </a:r>
            <a:endParaRPr lang="en-SG" dirty="0"/>
          </a:p>
          <a:p>
            <a:pPr>
              <a:lnSpc>
                <a:spcPct val="200000"/>
              </a:lnSpc>
            </a:pPr>
            <a:r>
              <a:rPr lang="en-SG" dirty="0">
                <a:hlinkClick r:id="rId7"/>
              </a:rPr>
              <a:t>https://towardsdatascience.com/hyperparameter-tuning-the-random-forest-in-python-using-scikit-learn-28d2aa77dd74</a:t>
            </a:r>
            <a:endParaRPr lang="en-SG" dirty="0"/>
          </a:p>
          <a:p>
            <a:pPr>
              <a:lnSpc>
                <a:spcPct val="200000"/>
              </a:lnSpc>
            </a:pPr>
            <a:r>
              <a:rPr lang="en-SG" dirty="0">
                <a:hlinkClick r:id="rId8"/>
              </a:rPr>
              <a:t>https://python-graph-gallery.com/104-seaborn-themes/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443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CC8D-D5B1-47AB-A93A-D789C9F7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443" y="132207"/>
            <a:ext cx="3575114" cy="734568"/>
          </a:xfrm>
        </p:spPr>
        <p:txBody>
          <a:bodyPr>
            <a:noAutofit/>
          </a:bodyPr>
          <a:lstStyle/>
          <a:p>
            <a:pPr algn="ctr"/>
            <a:r>
              <a:rPr lang="en-SG" dirty="0"/>
              <a:t>INTRODUCTION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5878A5-23CB-40DE-A495-EEA513008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503683"/>
              </p:ext>
            </p:extLst>
          </p:nvPr>
        </p:nvGraphicFramePr>
        <p:xfrm>
          <a:off x="7477125" y="1466849"/>
          <a:ext cx="4467225" cy="2614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3E744A-DA46-4F42-B640-2602A1476E70}"/>
              </a:ext>
            </a:extLst>
          </p:cNvPr>
          <p:cNvSpPr txBox="1"/>
          <p:nvPr/>
        </p:nvSpPr>
        <p:spPr>
          <a:xfrm>
            <a:off x="781050" y="1362075"/>
            <a:ext cx="7102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600" dirty="0"/>
              <a:t>Data obtained from Kaggle; Adult Census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600" dirty="0"/>
              <a:t>Predict whether a person makes $50K annually based on census data.</a:t>
            </a:r>
          </a:p>
        </p:txBody>
      </p:sp>
    </p:spTree>
    <p:extLst>
      <p:ext uri="{BB962C8B-B14F-4D97-AF65-F5344CB8AC3E}">
        <p14:creationId xmlns:p14="http://schemas.microsoft.com/office/powerpoint/2010/main" val="96827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2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4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8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22">
            <a:extLst>
              <a:ext uri="{FF2B5EF4-FFF2-40B4-BE49-F238E27FC236}">
                <a16:creationId xmlns:a16="http://schemas.microsoft.com/office/drawing/2014/main" id="{341D973E-526C-4C77-B73C-1F9CAD017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24">
            <a:extLst>
              <a:ext uri="{FF2B5EF4-FFF2-40B4-BE49-F238E27FC236}">
                <a16:creationId xmlns:a16="http://schemas.microsoft.com/office/drawing/2014/main" id="{CFD4C8A3-6328-4053-AA3E-B90EA418F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4B384-E2AC-4322-B8F0-368A3E2A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F8DA97-30B9-4563-BE47-85FDB0E43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" y="753836"/>
            <a:ext cx="3526775" cy="2892930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F252B1E-BC0C-480C-9B24-1BAAA8B0B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084" y="996790"/>
            <a:ext cx="3526775" cy="2407023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9966AC-85C6-4417-A35C-337501F12D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92" y="1051922"/>
            <a:ext cx="3526775" cy="2296758"/>
          </a:xfrm>
          <a:prstGeom prst="rect">
            <a:avLst/>
          </a:prstGeom>
        </p:spPr>
      </p:pic>
      <p:grpSp>
        <p:nvGrpSpPr>
          <p:cNvPr id="54" name="Group 26">
            <a:extLst>
              <a:ext uri="{FF2B5EF4-FFF2-40B4-BE49-F238E27FC236}">
                <a16:creationId xmlns:a16="http://schemas.microsoft.com/office/drawing/2014/main" id="{6D901EAB-7BBC-4861-B179-A436135D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E14F4A-DDFB-49CD-909B-CCA5DF9B1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C767BB-2CD3-4BE8-9693-4F1BEF27B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18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66CC-4FE8-4945-A043-D06FDD61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0"/>
            <a:ext cx="10820400" cy="1428750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DATA preparation &amp; 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CE6F-7946-4229-A2AA-8D0ADB9F9983}"/>
              </a:ext>
            </a:extLst>
          </p:cNvPr>
          <p:cNvSpPr txBox="1"/>
          <p:nvPr/>
        </p:nvSpPr>
        <p:spPr>
          <a:xfrm>
            <a:off x="457201" y="1105584"/>
            <a:ext cx="1129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Rename some of the columns;</a:t>
            </a:r>
          </a:p>
          <a:p>
            <a:endParaRPr lang="en-SG" dirty="0"/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14B033B-594F-40DA-B117-C1A5DA8B2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28326"/>
            <a:ext cx="3695699" cy="87772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84FEA-F276-4384-84F5-49FEBA45D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99" y="1528326"/>
            <a:ext cx="4114800" cy="928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0A638B-0B0F-40DF-9552-41E7909BD374}"/>
              </a:ext>
            </a:extLst>
          </p:cNvPr>
          <p:cNvSpPr txBox="1"/>
          <p:nvPr/>
        </p:nvSpPr>
        <p:spPr>
          <a:xfrm>
            <a:off x="457201" y="2287790"/>
            <a:ext cx="3781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Check for missing values (?) and replace them with </a:t>
            </a:r>
            <a:r>
              <a:rPr lang="en-SG" dirty="0" err="1"/>
              <a:t>NaN</a:t>
            </a:r>
            <a:r>
              <a:rPr lang="en-SG" dirty="0"/>
              <a:t>;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A918F-E1AA-4F22-B89E-9F437F10F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819538"/>
            <a:ext cx="3781424" cy="120214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221C7-CA4D-4B3D-84B5-0D979AFF3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525912"/>
            <a:ext cx="3029106" cy="21464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EF5A77-764D-4910-934F-0617894E3178}"/>
              </a:ext>
            </a:extLst>
          </p:cNvPr>
          <p:cNvSpPr/>
          <p:nvPr/>
        </p:nvSpPr>
        <p:spPr>
          <a:xfrm>
            <a:off x="414338" y="3992350"/>
            <a:ext cx="378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Drop unwanted columns and label encode income column</a:t>
            </a:r>
          </a:p>
        </p:txBody>
      </p:sp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EA301A-3D4B-4696-95A7-3BA9DAF5F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40" y="3816965"/>
            <a:ext cx="2908449" cy="22607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E2D1BD-90AC-41E2-A88C-7DB8EEB6C2A7}"/>
              </a:ext>
            </a:extLst>
          </p:cNvPr>
          <p:cNvSpPr/>
          <p:nvPr/>
        </p:nvSpPr>
        <p:spPr>
          <a:xfrm>
            <a:off x="4987215" y="2887954"/>
            <a:ext cx="3781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Replace missing values for occupation and country columns with mode – cat cols</a:t>
            </a:r>
          </a:p>
        </p:txBody>
      </p:sp>
    </p:spTree>
    <p:extLst>
      <p:ext uri="{BB962C8B-B14F-4D97-AF65-F5344CB8AC3E}">
        <p14:creationId xmlns:p14="http://schemas.microsoft.com/office/powerpoint/2010/main" val="39665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010F-D6BF-4CBE-B557-DA0A0EB2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214" y="161925"/>
            <a:ext cx="8287572" cy="828294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EXPLORATORY DATA ANALYSIS (EDA)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9C40FD-9754-4035-84EF-65EF8D1B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7" y="990219"/>
            <a:ext cx="2918584" cy="286015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5144FE-7C8F-477A-B718-379C7AE2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14" y="990219"/>
            <a:ext cx="3410666" cy="286015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AF1EBBB-4BCB-4A65-84A8-C7F7FA493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6" y="4419601"/>
            <a:ext cx="2918584" cy="167579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3544C-EFC0-4BB0-9098-528B1A046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93" y="1135745"/>
            <a:ext cx="3613867" cy="2569097"/>
          </a:xfrm>
          <a:prstGeom prst="rect">
            <a:avLst/>
          </a:prstGeom>
        </p:spPr>
      </p:pic>
      <p:pic>
        <p:nvPicPr>
          <p:cNvPr id="12" name="Picture 11" descr="A picture containing device, drawing&#10;&#10;Description automatically generated">
            <a:extLst>
              <a:ext uri="{FF2B5EF4-FFF2-40B4-BE49-F238E27FC236}">
                <a16:creationId xmlns:a16="http://schemas.microsoft.com/office/drawing/2014/main" id="{037165D1-43F7-458B-BCE3-6387157F7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68" y="3850369"/>
            <a:ext cx="2706845" cy="2556685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9BD4EA-C26B-4C91-A9B7-21802642F4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0" y="3762299"/>
            <a:ext cx="4551680" cy="26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2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3EA0-F88F-49D8-8593-67FE742B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955" y="494189"/>
            <a:ext cx="8328089" cy="343078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METHODS AND IMPROVEMENTS </a:t>
            </a:r>
            <a:r>
              <a:rPr lang="en-SG" sz="2200" dirty="0"/>
              <a:t>+ results</a:t>
            </a:r>
            <a:br>
              <a:rPr lang="en-SG" sz="2200" dirty="0"/>
            </a:br>
            <a:endParaRPr lang="en-SG" sz="22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994C0E-6B1E-429F-96AA-24301F0B3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" y="3168460"/>
            <a:ext cx="4678826" cy="348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FBD967-06E7-48B6-8242-161B06050B8F}"/>
              </a:ext>
            </a:extLst>
          </p:cNvPr>
          <p:cNvSpPr txBox="1"/>
          <p:nvPr/>
        </p:nvSpPr>
        <p:spPr>
          <a:xfrm>
            <a:off x="269094" y="867484"/>
            <a:ext cx="60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Split into train and test set (80%, 20% respectively.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EA9C96-1FC9-499B-92F0-A526629A5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" y="1256030"/>
            <a:ext cx="5664491" cy="15367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F875D-E3CC-4E79-9297-1DA80A9121E4}"/>
              </a:ext>
            </a:extLst>
          </p:cNvPr>
          <p:cNvSpPr txBox="1"/>
          <p:nvPr/>
        </p:nvSpPr>
        <p:spPr>
          <a:xfrm>
            <a:off x="177511" y="2782507"/>
            <a:ext cx="60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7 models, different parameters.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8FEEA1-29F3-46AD-9064-2A4077C62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52" y="2332063"/>
            <a:ext cx="4246196" cy="43172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739FA1-6F45-4853-A5B8-5A97DFDAA459}"/>
              </a:ext>
            </a:extLst>
          </p:cNvPr>
          <p:cNvSpPr txBox="1"/>
          <p:nvPr/>
        </p:nvSpPr>
        <p:spPr>
          <a:xfrm>
            <a:off x="6350000" y="1640329"/>
            <a:ext cx="60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Results of models and Box plots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19267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w model&#10;">
            <a:extLst>
              <a:ext uri="{FF2B5EF4-FFF2-40B4-BE49-F238E27FC236}">
                <a16:creationId xmlns:a16="http://schemas.microsoft.com/office/drawing/2014/main" id="{2F8F5A70-F6CC-49F7-9401-4FD4D8D0D2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1" y="923925"/>
            <a:ext cx="2467690" cy="356444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2F017E-FF33-42DE-9D01-B9842B517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13" y="923925"/>
            <a:ext cx="6293173" cy="286399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63077C-CCA0-4F0A-93AA-8CBEB715F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927" y="2574318"/>
            <a:ext cx="2315698" cy="2315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D96963-B47E-4441-8C3B-5D184DA70739}"/>
              </a:ext>
            </a:extLst>
          </p:cNvPr>
          <p:cNvSpPr txBox="1"/>
          <p:nvPr/>
        </p:nvSpPr>
        <p:spPr>
          <a:xfrm>
            <a:off x="333375" y="470535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Raw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A54CB-D15E-477A-ACF9-9EDE41D52823}"/>
              </a:ext>
            </a:extLst>
          </p:cNvPr>
          <p:cNvSpPr txBox="1"/>
          <p:nvPr/>
        </p:nvSpPr>
        <p:spPr>
          <a:xfrm>
            <a:off x="4495467" y="3798131"/>
            <a:ext cx="33909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After grid search, accuracy improved by 0.0.12.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308F36-90A4-4C6B-B42C-B0D7A5645152}"/>
              </a:ext>
            </a:extLst>
          </p:cNvPr>
          <p:cNvSpPr txBox="1"/>
          <p:nvPr/>
        </p:nvSpPr>
        <p:spPr>
          <a:xfrm>
            <a:off x="9775888" y="1010457"/>
            <a:ext cx="1981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After doing feature selection, here are the ranking of features:</a:t>
            </a:r>
          </a:p>
        </p:txBody>
      </p: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2CF2FF3-5BCA-41B8-93C6-C638F912A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1" y="5302174"/>
            <a:ext cx="6356677" cy="14859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F0F2A2-60AE-4C5C-A32A-0EE867534C66}"/>
              </a:ext>
            </a:extLst>
          </p:cNvPr>
          <p:cNvSpPr txBox="1"/>
          <p:nvPr/>
        </p:nvSpPr>
        <p:spPr>
          <a:xfrm>
            <a:off x="3410555" y="4601730"/>
            <a:ext cx="4475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Extracted features from the best model ; random forest classifier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EE864C-AA8E-4FEA-BF1C-1F3193A09E4C}"/>
              </a:ext>
            </a:extLst>
          </p:cNvPr>
          <p:cNvSpPr txBox="1"/>
          <p:nvPr/>
        </p:nvSpPr>
        <p:spPr>
          <a:xfrm>
            <a:off x="9242586" y="5276536"/>
            <a:ext cx="2616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Education_number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Marital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Capitalgain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capitalloss</a:t>
            </a:r>
            <a:endParaRPr lang="en-SG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20E60DA-5066-4293-98DE-2E7CA76E4083}"/>
              </a:ext>
            </a:extLst>
          </p:cNvPr>
          <p:cNvSpPr txBox="1">
            <a:spLocks/>
          </p:cNvSpPr>
          <p:nvPr/>
        </p:nvSpPr>
        <p:spPr>
          <a:xfrm>
            <a:off x="1931955" y="494189"/>
            <a:ext cx="8328089" cy="343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19600" dirty="0"/>
              <a:t>METHODS AND IMPROVEMENTS </a:t>
            </a:r>
            <a:r>
              <a:rPr lang="en-SG" sz="9600" dirty="0"/>
              <a:t>+ results</a:t>
            </a:r>
            <a:br>
              <a:rPr lang="en-SG" sz="2200" dirty="0"/>
            </a:b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372197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47C2-7998-460D-9CEB-CA0C5DF0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8457"/>
            <a:ext cx="10058400" cy="334518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FLASK</a:t>
            </a:r>
            <a:br>
              <a:rPr lang="en-SG" dirty="0"/>
            </a:br>
            <a:endParaRPr lang="en-SG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226F1A-120E-4CD5-88D3-C8645DB58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8" y="942975"/>
            <a:ext cx="5439572" cy="384389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81066-D8CB-4D9D-866D-C8CCB33722CD}"/>
              </a:ext>
            </a:extLst>
          </p:cNvPr>
          <p:cNvSpPr txBox="1"/>
          <p:nvPr/>
        </p:nvSpPr>
        <p:spPr>
          <a:xfrm>
            <a:off x="5965676" y="1658378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Terminal to run the app.py file.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09947-2B88-43E2-BD48-CC05C6BC7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8" y="5613383"/>
            <a:ext cx="10128771" cy="6032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DEB86B-8290-46ED-B7E4-FDB8A8324368}"/>
              </a:ext>
            </a:extLst>
          </p:cNvPr>
          <p:cNvSpPr txBox="1"/>
          <p:nvPr/>
        </p:nvSpPr>
        <p:spPr>
          <a:xfrm>
            <a:off x="80483" y="5156198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Testing </a:t>
            </a:r>
            <a:r>
              <a:rPr lang="en-SG" dirty="0" err="1"/>
              <a:t>url</a:t>
            </a:r>
            <a:r>
              <a:rPr lang="en-SG" dirty="0"/>
              <a:t> with the input values.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38E5B7-4DE0-4CF0-9E3F-01D9E7B97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676" y="2143082"/>
            <a:ext cx="5785147" cy="165743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9E3652-61AE-493C-8591-76A5A8BA4A7D}"/>
              </a:ext>
            </a:extLst>
          </p:cNvPr>
          <p:cNvSpPr txBox="1"/>
          <p:nvPr/>
        </p:nvSpPr>
        <p:spPr>
          <a:xfrm>
            <a:off x="185258" y="529717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Code </a:t>
            </a:r>
          </a:p>
        </p:txBody>
      </p:sp>
    </p:spTree>
    <p:extLst>
      <p:ext uri="{BB962C8B-B14F-4D97-AF65-F5344CB8AC3E}">
        <p14:creationId xmlns:p14="http://schemas.microsoft.com/office/powerpoint/2010/main" val="246570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12F97-B11F-4F38-BC64-0BB5AC5E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FAD05F2-93DC-438D-9934-B5AD4E74A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396783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38515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596</TotalTime>
  <Words>317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Adult income prediction</vt:lpstr>
      <vt:lpstr>INTRODUCTION</vt:lpstr>
      <vt:lpstr>DATA EXPLORATION</vt:lpstr>
      <vt:lpstr>DATA preparation &amp; FEATURE ENGINEERING</vt:lpstr>
      <vt:lpstr>EXPLORATORY DATA ANALYSIS (EDA)</vt:lpstr>
      <vt:lpstr>METHODS AND IMPROVEMENTS + results </vt:lpstr>
      <vt:lpstr>PowerPoint Presentation</vt:lpstr>
      <vt:lpstr>FLASK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 PRIYA JANAKIRAMAN</dc:creator>
  <cp:lastModifiedBy>RADHI PRIYA JANAKIRAMAN</cp:lastModifiedBy>
  <cp:revision>46</cp:revision>
  <dcterms:created xsi:type="dcterms:W3CDTF">2020-06-06T16:07:15Z</dcterms:created>
  <dcterms:modified xsi:type="dcterms:W3CDTF">2020-06-07T14:47:07Z</dcterms:modified>
</cp:coreProperties>
</file>