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5/22/2019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480828-6983-48AD-9E27-CBD3696F837E}"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5EFB91-0324-450E-B17F-36DC0ECCE413}" type="datetimeFigureOut">
              <a:rPr lang="en-US" dirty="0"/>
              <a:t>5/22/2019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5/22/2019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C2D4-3C16-4718-8DBA-28617076C891}"/>
              </a:ext>
            </a:extLst>
          </p:cNvPr>
          <p:cNvSpPr>
            <a:spLocks noGrp="1"/>
          </p:cNvSpPr>
          <p:nvPr>
            <p:ph type="ctrTitle"/>
          </p:nvPr>
        </p:nvSpPr>
        <p:spPr>
          <a:xfrm>
            <a:off x="1051560" y="1432223"/>
            <a:ext cx="9966960" cy="3035808"/>
          </a:xfrm>
        </p:spPr>
        <p:txBody>
          <a:bodyPr/>
          <a:lstStyle/>
          <a:p>
            <a:pPr algn="ctr"/>
            <a:r>
              <a:rPr lang="en-SG" dirty="0"/>
              <a:t>DATA MANAGEMENT</a:t>
            </a:r>
          </a:p>
        </p:txBody>
      </p:sp>
      <p:sp>
        <p:nvSpPr>
          <p:cNvPr id="3" name="Subtitle 2">
            <a:extLst>
              <a:ext uri="{FF2B5EF4-FFF2-40B4-BE49-F238E27FC236}">
                <a16:creationId xmlns:a16="http://schemas.microsoft.com/office/drawing/2014/main" id="{3FA0FF23-513A-46EC-BAD2-7CD507D113EC}"/>
              </a:ext>
            </a:extLst>
          </p:cNvPr>
          <p:cNvSpPr>
            <a:spLocks noGrp="1"/>
          </p:cNvSpPr>
          <p:nvPr>
            <p:ph type="subTitle" idx="1"/>
          </p:nvPr>
        </p:nvSpPr>
        <p:spPr>
          <a:xfrm>
            <a:off x="7432941" y="6283908"/>
            <a:ext cx="4614515" cy="465684"/>
          </a:xfrm>
        </p:spPr>
        <p:txBody>
          <a:bodyPr/>
          <a:lstStyle/>
          <a:p>
            <a:r>
              <a:rPr lang="en-SG" dirty="0"/>
              <a:t>Done By: Radhi Priya </a:t>
            </a:r>
            <a:r>
              <a:rPr lang="en-SG" dirty="0" err="1"/>
              <a:t>Janakiraman</a:t>
            </a:r>
            <a:endParaRPr lang="en-SG" dirty="0"/>
          </a:p>
        </p:txBody>
      </p:sp>
    </p:spTree>
    <p:extLst>
      <p:ext uri="{BB962C8B-B14F-4D97-AF65-F5344CB8AC3E}">
        <p14:creationId xmlns:p14="http://schemas.microsoft.com/office/powerpoint/2010/main" val="347443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765A-3004-4A1A-A422-5D0D49E2DA9A}"/>
              </a:ext>
            </a:extLst>
          </p:cNvPr>
          <p:cNvSpPr>
            <a:spLocks noGrp="1"/>
          </p:cNvSpPr>
          <p:nvPr>
            <p:ph type="title"/>
          </p:nvPr>
        </p:nvSpPr>
        <p:spPr>
          <a:xfrm>
            <a:off x="1066800" y="0"/>
            <a:ext cx="10058400" cy="876693"/>
          </a:xfrm>
        </p:spPr>
        <p:txBody>
          <a:bodyPr>
            <a:normAutofit/>
          </a:bodyPr>
          <a:lstStyle/>
          <a:p>
            <a:pPr algn="ctr"/>
            <a:r>
              <a:rPr lang="en-US" sz="3600" u="sng" dirty="0">
                <a:ln w="0"/>
              </a:rPr>
              <a:t>PRE-PROCESSING OF DATA</a:t>
            </a:r>
            <a:endParaRPr lang="en-SG" sz="3600" dirty="0"/>
          </a:p>
        </p:txBody>
      </p:sp>
      <p:sp>
        <p:nvSpPr>
          <p:cNvPr id="3" name="TextBox 2">
            <a:extLst>
              <a:ext uri="{FF2B5EF4-FFF2-40B4-BE49-F238E27FC236}">
                <a16:creationId xmlns:a16="http://schemas.microsoft.com/office/drawing/2014/main" id="{BF75B9E0-8594-4C87-9CCB-DAE22F81A306}"/>
              </a:ext>
            </a:extLst>
          </p:cNvPr>
          <p:cNvSpPr txBox="1"/>
          <p:nvPr/>
        </p:nvSpPr>
        <p:spPr>
          <a:xfrm>
            <a:off x="1180707" y="1603670"/>
            <a:ext cx="9830586" cy="4401205"/>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Definition: It is a technique which involved transforming  raw data into an understandable format. Real-world data, like the one given (crime rates in Denver), are incomplete, inconsistent and lack in certain behaviours or trends, and hence data pre-processing helps to resolve those issues.</a:t>
            </a:r>
          </a:p>
          <a:p>
            <a:pPr marL="285750" indent="-285750">
              <a:buFont typeface="Arial" panose="020B0604020202020204" pitchFamily="34" charset="0"/>
              <a:buChar char="•"/>
            </a:pPr>
            <a:endParaRPr lang="en-SG" sz="2800" dirty="0"/>
          </a:p>
          <a:p>
            <a:pPr marL="285750" indent="-285750">
              <a:buFont typeface="Arial" panose="020B0604020202020204" pitchFamily="34" charset="0"/>
              <a:buChar char="•"/>
            </a:pPr>
            <a:r>
              <a:rPr lang="en-SG" sz="2800" dirty="0"/>
              <a:t>Database-driven applications such as customer-relationship management and rule-based applications like neural networks are being used.</a:t>
            </a:r>
          </a:p>
        </p:txBody>
      </p:sp>
    </p:spTree>
    <p:extLst>
      <p:ext uri="{BB962C8B-B14F-4D97-AF65-F5344CB8AC3E}">
        <p14:creationId xmlns:p14="http://schemas.microsoft.com/office/powerpoint/2010/main" val="71210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B36C-6B35-4262-8F76-573ACBE7C1BC}"/>
              </a:ext>
            </a:extLst>
          </p:cNvPr>
          <p:cNvSpPr>
            <a:spLocks noGrp="1"/>
          </p:cNvSpPr>
          <p:nvPr>
            <p:ph type="title"/>
          </p:nvPr>
        </p:nvSpPr>
        <p:spPr>
          <a:xfrm>
            <a:off x="1390690" y="-349557"/>
            <a:ext cx="10058400" cy="1609344"/>
          </a:xfrm>
        </p:spPr>
        <p:txBody>
          <a:bodyPr>
            <a:normAutofit/>
          </a:bodyPr>
          <a:lstStyle/>
          <a:p>
            <a:pPr algn="ctr"/>
            <a:r>
              <a:rPr lang="en-US" sz="4000" u="sng" dirty="0">
                <a:ln w="0"/>
              </a:rPr>
              <a:t>PRE-PROCESSING OF DATA (CONT)</a:t>
            </a:r>
            <a:endParaRPr lang="en-SG" sz="4000" dirty="0"/>
          </a:p>
        </p:txBody>
      </p:sp>
      <p:sp>
        <p:nvSpPr>
          <p:cNvPr id="3" name="Rectangle: Rounded Corners 2">
            <a:extLst>
              <a:ext uri="{FF2B5EF4-FFF2-40B4-BE49-F238E27FC236}">
                <a16:creationId xmlns:a16="http://schemas.microsoft.com/office/drawing/2014/main" id="{2796980C-DD26-4390-A25E-84B0B7108BA0}"/>
              </a:ext>
            </a:extLst>
          </p:cNvPr>
          <p:cNvSpPr/>
          <p:nvPr/>
        </p:nvSpPr>
        <p:spPr>
          <a:xfrm>
            <a:off x="561474" y="1259787"/>
            <a:ext cx="2454442" cy="9379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DATA CLEANING</a:t>
            </a:r>
          </a:p>
        </p:txBody>
      </p:sp>
      <p:cxnSp>
        <p:nvCxnSpPr>
          <p:cNvPr id="5" name="Straight Connector 4">
            <a:extLst>
              <a:ext uri="{FF2B5EF4-FFF2-40B4-BE49-F238E27FC236}">
                <a16:creationId xmlns:a16="http://schemas.microsoft.com/office/drawing/2014/main" id="{378763AC-3FD7-4A9A-898B-862861D9025D}"/>
              </a:ext>
            </a:extLst>
          </p:cNvPr>
          <p:cNvCxnSpPr>
            <a:cxnSpLocks/>
            <a:stCxn id="3" idx="3"/>
            <a:endCxn id="6" idx="1"/>
          </p:cNvCxnSpPr>
          <p:nvPr/>
        </p:nvCxnSpPr>
        <p:spPr>
          <a:xfrm>
            <a:off x="3015916" y="1728778"/>
            <a:ext cx="786063" cy="1981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FC658658-38B5-4148-8160-039F41137507}"/>
              </a:ext>
            </a:extLst>
          </p:cNvPr>
          <p:cNvSpPr/>
          <p:nvPr/>
        </p:nvSpPr>
        <p:spPr>
          <a:xfrm>
            <a:off x="3801979" y="1279598"/>
            <a:ext cx="2454442" cy="9379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DATA INTEGRATION</a:t>
            </a:r>
          </a:p>
        </p:txBody>
      </p:sp>
      <p:sp>
        <p:nvSpPr>
          <p:cNvPr id="7" name="Rectangle: Rounded Corners 6">
            <a:extLst>
              <a:ext uri="{FF2B5EF4-FFF2-40B4-BE49-F238E27FC236}">
                <a16:creationId xmlns:a16="http://schemas.microsoft.com/office/drawing/2014/main" id="{2A8324C4-E173-4A08-A212-20A3064ACAB5}"/>
              </a:ext>
            </a:extLst>
          </p:cNvPr>
          <p:cNvSpPr/>
          <p:nvPr/>
        </p:nvSpPr>
        <p:spPr>
          <a:xfrm>
            <a:off x="7042484" y="1279598"/>
            <a:ext cx="2454442" cy="9379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DATA TRANSFORMATION</a:t>
            </a:r>
          </a:p>
        </p:txBody>
      </p:sp>
      <p:sp>
        <p:nvSpPr>
          <p:cNvPr id="8" name="Rectangle: Rounded Corners 7">
            <a:extLst>
              <a:ext uri="{FF2B5EF4-FFF2-40B4-BE49-F238E27FC236}">
                <a16:creationId xmlns:a16="http://schemas.microsoft.com/office/drawing/2014/main" id="{E5A88BF4-3B54-4C21-ACEE-CDEBBA0AC2AF}"/>
              </a:ext>
            </a:extLst>
          </p:cNvPr>
          <p:cNvSpPr/>
          <p:nvPr/>
        </p:nvSpPr>
        <p:spPr>
          <a:xfrm>
            <a:off x="537411" y="3807112"/>
            <a:ext cx="2454442" cy="9379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DATA REDUCTION</a:t>
            </a:r>
          </a:p>
        </p:txBody>
      </p:sp>
      <p:sp>
        <p:nvSpPr>
          <p:cNvPr id="9" name="Rectangle: Rounded Corners 8">
            <a:extLst>
              <a:ext uri="{FF2B5EF4-FFF2-40B4-BE49-F238E27FC236}">
                <a16:creationId xmlns:a16="http://schemas.microsoft.com/office/drawing/2014/main" id="{D2912388-D4A3-43B2-921F-033362FEB10C}"/>
              </a:ext>
            </a:extLst>
          </p:cNvPr>
          <p:cNvSpPr/>
          <p:nvPr/>
        </p:nvSpPr>
        <p:spPr>
          <a:xfrm>
            <a:off x="3826040" y="3807112"/>
            <a:ext cx="2454442" cy="9379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DATA DISCRETIZATION</a:t>
            </a:r>
          </a:p>
        </p:txBody>
      </p:sp>
      <p:cxnSp>
        <p:nvCxnSpPr>
          <p:cNvPr id="13" name="Straight Connector 12">
            <a:extLst>
              <a:ext uri="{FF2B5EF4-FFF2-40B4-BE49-F238E27FC236}">
                <a16:creationId xmlns:a16="http://schemas.microsoft.com/office/drawing/2014/main" id="{C21A4782-62FB-47D4-8312-7E6883C0D423}"/>
              </a:ext>
            </a:extLst>
          </p:cNvPr>
          <p:cNvCxnSpPr>
            <a:cxnSpLocks/>
          </p:cNvCxnSpPr>
          <p:nvPr/>
        </p:nvCxnSpPr>
        <p:spPr>
          <a:xfrm>
            <a:off x="6256421" y="1738682"/>
            <a:ext cx="786063" cy="1981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176A77-35EF-418D-8FB0-908B9249E61F}"/>
              </a:ext>
            </a:extLst>
          </p:cNvPr>
          <p:cNvCxnSpPr>
            <a:cxnSpLocks/>
            <a:stCxn id="8" idx="0"/>
          </p:cNvCxnSpPr>
          <p:nvPr/>
        </p:nvCxnSpPr>
        <p:spPr>
          <a:xfrm flipV="1">
            <a:off x="1764632" y="2207674"/>
            <a:ext cx="6898104" cy="159943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D37906-20BB-47C5-A9BE-4A79229A773D}"/>
              </a:ext>
            </a:extLst>
          </p:cNvPr>
          <p:cNvCxnSpPr>
            <a:cxnSpLocks/>
          </p:cNvCxnSpPr>
          <p:nvPr/>
        </p:nvCxnSpPr>
        <p:spPr>
          <a:xfrm>
            <a:off x="3015915" y="4276101"/>
            <a:ext cx="786063" cy="1981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25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3FF594-6500-408B-9439-D296B7F8B140}"/>
              </a:ext>
            </a:extLst>
          </p:cNvPr>
          <p:cNvSpPr/>
          <p:nvPr/>
        </p:nvSpPr>
        <p:spPr>
          <a:xfrm>
            <a:off x="4677509" y="0"/>
            <a:ext cx="2177134" cy="707886"/>
          </a:xfrm>
          <a:prstGeom prst="rect">
            <a:avLst/>
          </a:prstGeom>
          <a:noFill/>
        </p:spPr>
        <p:txBody>
          <a:bodyPr wrap="non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AGENDA</a:t>
            </a:r>
            <a:r>
              <a:rPr lang="en-US" sz="4000" b="0" u="sng" cap="none" spc="0" dirty="0">
                <a:ln w="0"/>
                <a:solidFill>
                  <a:schemeClr val="tx1"/>
                </a:solidFill>
                <a:effectLst>
                  <a:outerShdw blurRad="38100" dist="19050" dir="2700000" algn="tl" rotWithShape="0">
                    <a:schemeClr val="dk1">
                      <a:alpha val="40000"/>
                    </a:schemeClr>
                  </a:outerShdw>
                </a:effectLst>
              </a:rPr>
              <a:t>:</a:t>
            </a:r>
          </a:p>
        </p:txBody>
      </p:sp>
      <p:sp>
        <p:nvSpPr>
          <p:cNvPr id="7" name="TextBox 6">
            <a:extLst>
              <a:ext uri="{FF2B5EF4-FFF2-40B4-BE49-F238E27FC236}">
                <a16:creationId xmlns:a16="http://schemas.microsoft.com/office/drawing/2014/main" id="{57A7F647-9E79-4485-A931-8E2F0E949D55}"/>
              </a:ext>
            </a:extLst>
          </p:cNvPr>
          <p:cNvSpPr txBox="1"/>
          <p:nvPr/>
        </p:nvSpPr>
        <p:spPr>
          <a:xfrm>
            <a:off x="2205872" y="1244338"/>
            <a:ext cx="8993171" cy="2862322"/>
          </a:xfrm>
          <a:prstGeom prst="rect">
            <a:avLst/>
          </a:prstGeom>
          <a:noFill/>
        </p:spPr>
        <p:txBody>
          <a:bodyPr wrap="square" rtlCol="0">
            <a:spAutoFit/>
          </a:bodyPr>
          <a:lstStyle/>
          <a:p>
            <a:pPr algn="ctr"/>
            <a:endParaRPr lang="en-US" dirty="0">
              <a:ln w="0"/>
              <a:effectLst>
                <a:outerShdw blurRad="38100" dist="19050" dir="2700000" algn="tl" rotWithShape="0">
                  <a:schemeClr val="dk1">
                    <a:alpha val="40000"/>
                  </a:schemeClr>
                </a:outerShdw>
              </a:effectLst>
            </a:endParaRPr>
          </a:p>
          <a:p>
            <a:pPr marL="514350" indent="-514350">
              <a:buAutoNum type="arabicPeriod"/>
            </a:pPr>
            <a:r>
              <a:rPr lang="en-US" sz="3600" dirty="0">
                <a:ln w="0"/>
                <a:effectLst>
                  <a:outerShdw blurRad="38100" dist="19050" dir="2700000" algn="tl" rotWithShape="0">
                    <a:schemeClr val="dk1">
                      <a:alpha val="40000"/>
                    </a:schemeClr>
                  </a:outerShdw>
                </a:effectLst>
              </a:rPr>
              <a:t>Different types of Data Attributes</a:t>
            </a:r>
          </a:p>
          <a:p>
            <a:pPr marL="514350" indent="-514350">
              <a:buAutoNum type="arabicPeriod"/>
            </a:pPr>
            <a:r>
              <a:rPr lang="en-US" sz="3600" dirty="0">
                <a:ln w="0"/>
                <a:effectLst>
                  <a:outerShdw blurRad="38100" dist="19050" dir="2700000" algn="tl" rotWithShape="0">
                    <a:schemeClr val="dk1">
                      <a:alpha val="40000"/>
                    </a:schemeClr>
                  </a:outerShdw>
                </a:effectLst>
              </a:rPr>
              <a:t>Statistical analysis used for different data attributes</a:t>
            </a:r>
          </a:p>
          <a:p>
            <a:pPr marL="514350" indent="-514350">
              <a:buAutoNum type="arabicPeriod"/>
            </a:pPr>
            <a:r>
              <a:rPr lang="en-US" sz="3600" dirty="0">
                <a:ln w="0"/>
                <a:effectLst>
                  <a:outerShdw blurRad="38100" dist="19050" dir="2700000" algn="tl" rotWithShape="0">
                    <a:schemeClr val="dk1">
                      <a:alpha val="40000"/>
                    </a:schemeClr>
                  </a:outerShdw>
                </a:effectLst>
              </a:rPr>
              <a:t>Pre-Processing of data</a:t>
            </a:r>
          </a:p>
          <a:p>
            <a:endParaRPr lang="en-SG" dirty="0"/>
          </a:p>
        </p:txBody>
      </p:sp>
    </p:spTree>
    <p:extLst>
      <p:ext uri="{BB962C8B-B14F-4D97-AF65-F5344CB8AC3E}">
        <p14:creationId xmlns:p14="http://schemas.microsoft.com/office/powerpoint/2010/main" val="251043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872-8D22-4D02-AB9C-3B83B3E8D67B}"/>
              </a:ext>
            </a:extLst>
          </p:cNvPr>
          <p:cNvSpPr>
            <a:spLocks noGrp="1"/>
          </p:cNvSpPr>
          <p:nvPr>
            <p:ph type="title"/>
          </p:nvPr>
        </p:nvSpPr>
        <p:spPr>
          <a:xfrm>
            <a:off x="1066800" y="98133"/>
            <a:ext cx="10058400" cy="1609344"/>
          </a:xfrm>
        </p:spPr>
        <p:txBody>
          <a:bodyPr>
            <a:normAutofit/>
          </a:bodyPr>
          <a:lstStyle/>
          <a:p>
            <a:pPr algn="ctr"/>
            <a:r>
              <a:rPr lang="en-SG" sz="4000" u="sng" dirty="0"/>
              <a:t>DIFFERENT TYPES OF DATA ATTRIBUTES</a:t>
            </a:r>
          </a:p>
        </p:txBody>
      </p:sp>
      <p:sp>
        <p:nvSpPr>
          <p:cNvPr id="3" name="TextBox 2">
            <a:extLst>
              <a:ext uri="{FF2B5EF4-FFF2-40B4-BE49-F238E27FC236}">
                <a16:creationId xmlns:a16="http://schemas.microsoft.com/office/drawing/2014/main" id="{CFA889A0-2E24-4492-A7B7-F71C5CD66C1A}"/>
              </a:ext>
            </a:extLst>
          </p:cNvPr>
          <p:cNvSpPr txBox="1"/>
          <p:nvPr/>
        </p:nvSpPr>
        <p:spPr>
          <a:xfrm>
            <a:off x="1066800" y="1979628"/>
            <a:ext cx="9830586" cy="3970318"/>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 Data Attribute: A data field that represents characteristics or features of a data object.</a:t>
            </a:r>
          </a:p>
          <a:p>
            <a:r>
              <a:rPr lang="en-SG" sz="2800" dirty="0"/>
              <a:t>(Example: For a customer object attribute, can be customer ID, address etc.)</a:t>
            </a:r>
          </a:p>
          <a:p>
            <a:pPr marL="285750" indent="-285750">
              <a:buFont typeface="Arial" panose="020B0604020202020204" pitchFamily="34" charset="0"/>
              <a:buChar char="•"/>
            </a:pPr>
            <a:r>
              <a:rPr lang="en-SG" sz="2800" dirty="0"/>
              <a:t>A set of attributes used to describe a given object are known as  attribute vector.</a:t>
            </a:r>
          </a:p>
          <a:p>
            <a:pPr marL="285750" indent="-285750">
              <a:buFont typeface="Arial" panose="020B0604020202020204" pitchFamily="34" charset="0"/>
              <a:buChar char="•"/>
            </a:pPr>
            <a:r>
              <a:rPr lang="en-SG" sz="2800" dirty="0"/>
              <a:t>Type of Data Attributes:</a:t>
            </a:r>
          </a:p>
          <a:p>
            <a:r>
              <a:rPr lang="en-SG" sz="2800" dirty="0"/>
              <a:t>       - Qualitative (Nominal (N), Ordinal (O), Binary (B))</a:t>
            </a:r>
          </a:p>
          <a:p>
            <a:r>
              <a:rPr lang="en-SG" sz="2800" dirty="0"/>
              <a:t>       - Quantitative (Numeric, Discrete, Continuous)</a:t>
            </a:r>
          </a:p>
        </p:txBody>
      </p:sp>
    </p:spTree>
    <p:extLst>
      <p:ext uri="{BB962C8B-B14F-4D97-AF65-F5344CB8AC3E}">
        <p14:creationId xmlns:p14="http://schemas.microsoft.com/office/powerpoint/2010/main" val="131026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8AD1-B5EE-410B-88A4-7B54AA851EE5}"/>
              </a:ext>
            </a:extLst>
          </p:cNvPr>
          <p:cNvSpPr>
            <a:spLocks noGrp="1"/>
          </p:cNvSpPr>
          <p:nvPr>
            <p:ph type="title"/>
          </p:nvPr>
        </p:nvSpPr>
        <p:spPr>
          <a:xfrm>
            <a:off x="1066800" y="69852"/>
            <a:ext cx="10058400" cy="1609344"/>
          </a:xfrm>
        </p:spPr>
        <p:txBody>
          <a:bodyPr>
            <a:normAutofit/>
          </a:bodyPr>
          <a:lstStyle/>
          <a:p>
            <a:pPr algn="ctr"/>
            <a:r>
              <a:rPr lang="en-SG" sz="4000" u="sng" dirty="0"/>
              <a:t>DIFFERENT TYPES OF DATA ATTRIBUTES (</a:t>
            </a:r>
            <a:r>
              <a:rPr lang="en-SG" sz="4000" u="sng" dirty="0" err="1"/>
              <a:t>cont</a:t>
            </a:r>
            <a:r>
              <a:rPr lang="en-SG" sz="4000" u="sng" dirty="0"/>
              <a:t>)</a:t>
            </a:r>
            <a:endParaRPr lang="en-SG" sz="4000" dirty="0"/>
          </a:p>
        </p:txBody>
      </p:sp>
      <p:sp>
        <p:nvSpPr>
          <p:cNvPr id="3" name="TextBox 2">
            <a:extLst>
              <a:ext uri="{FF2B5EF4-FFF2-40B4-BE49-F238E27FC236}">
                <a16:creationId xmlns:a16="http://schemas.microsoft.com/office/drawing/2014/main" id="{918FF593-03D4-43CB-AA89-D7F5AF7B7C2C}"/>
              </a:ext>
            </a:extLst>
          </p:cNvPr>
          <p:cNvSpPr txBox="1"/>
          <p:nvPr/>
        </p:nvSpPr>
        <p:spPr>
          <a:xfrm>
            <a:off x="1180707" y="1679196"/>
            <a:ext cx="9830586" cy="1631216"/>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 </a:t>
            </a:r>
            <a:r>
              <a:rPr lang="en-SG" sz="2400" dirty="0"/>
              <a:t>Quantitative (Nominal (N)) – Related to Names</a:t>
            </a:r>
          </a:p>
          <a:p>
            <a:pPr marL="285750" indent="-285750">
              <a:buFont typeface="Arial" panose="020B0604020202020204" pitchFamily="34" charset="0"/>
              <a:buChar char="•"/>
            </a:pPr>
            <a:r>
              <a:rPr lang="en-SG" sz="2400" dirty="0"/>
              <a:t>Example values of a nominal attribute are names of things, represents a country or state and hence it can also be referred as categorical attributes.</a:t>
            </a:r>
          </a:p>
        </p:txBody>
      </p:sp>
      <p:graphicFrame>
        <p:nvGraphicFramePr>
          <p:cNvPr id="4" name="Table 3">
            <a:extLst>
              <a:ext uri="{FF2B5EF4-FFF2-40B4-BE49-F238E27FC236}">
                <a16:creationId xmlns:a16="http://schemas.microsoft.com/office/drawing/2014/main" id="{4C3600EB-2291-4348-9D3A-60462D56FB1B}"/>
              </a:ext>
            </a:extLst>
          </p:cNvPr>
          <p:cNvGraphicFramePr>
            <a:graphicFrameLocks noGrp="1"/>
          </p:cNvGraphicFramePr>
          <p:nvPr>
            <p:extLst>
              <p:ext uri="{D42A27DB-BD31-4B8C-83A1-F6EECF244321}">
                <p14:modId xmlns:p14="http://schemas.microsoft.com/office/powerpoint/2010/main" val="3928908685"/>
              </p:ext>
            </p:extLst>
          </p:nvPr>
        </p:nvGraphicFramePr>
        <p:xfrm>
          <a:off x="1411705" y="4246431"/>
          <a:ext cx="9144000" cy="2256054"/>
        </p:xfrm>
        <a:graphic>
          <a:graphicData uri="http://schemas.openxmlformats.org/drawingml/2006/table">
            <a:tbl>
              <a:tblPr firstRow="1" bandRow="1">
                <a:tableStyleId>{74C1A8A3-306A-4EB7-A6B1-4F7E0EB9C5D6}</a:tableStyleId>
              </a:tblPr>
              <a:tblGrid>
                <a:gridCol w="4572000">
                  <a:extLst>
                    <a:ext uri="{9D8B030D-6E8A-4147-A177-3AD203B41FA5}">
                      <a16:colId xmlns:a16="http://schemas.microsoft.com/office/drawing/2014/main" val="1199885477"/>
                    </a:ext>
                  </a:extLst>
                </a:gridCol>
                <a:gridCol w="4572000">
                  <a:extLst>
                    <a:ext uri="{9D8B030D-6E8A-4147-A177-3AD203B41FA5}">
                      <a16:colId xmlns:a16="http://schemas.microsoft.com/office/drawing/2014/main" val="1792020876"/>
                    </a:ext>
                  </a:extLst>
                </a:gridCol>
              </a:tblGrid>
              <a:tr h="716547">
                <a:tc>
                  <a:txBody>
                    <a:bodyPr/>
                    <a:lstStyle/>
                    <a:p>
                      <a:pPr algn="ctr"/>
                      <a:r>
                        <a:rPr lang="en-SG" sz="2400" dirty="0"/>
                        <a:t>Attribute</a:t>
                      </a:r>
                    </a:p>
                  </a:txBody>
                  <a:tcPr/>
                </a:tc>
                <a:tc>
                  <a:txBody>
                    <a:bodyPr/>
                    <a:lstStyle/>
                    <a:p>
                      <a:pPr algn="ctr"/>
                      <a:r>
                        <a:rPr lang="en-SG" sz="2400" dirty="0"/>
                        <a:t>Values</a:t>
                      </a:r>
                    </a:p>
                  </a:txBody>
                  <a:tcPr/>
                </a:tc>
                <a:extLst>
                  <a:ext uri="{0D108BD9-81ED-4DB2-BD59-A6C34878D82A}">
                    <a16:rowId xmlns:a16="http://schemas.microsoft.com/office/drawing/2014/main" val="1524243673"/>
                  </a:ext>
                </a:extLst>
              </a:tr>
              <a:tr h="716547">
                <a:tc>
                  <a:txBody>
                    <a:bodyPr/>
                    <a:lstStyle/>
                    <a:p>
                      <a:pPr algn="ctr"/>
                      <a:r>
                        <a:rPr lang="en-SG" sz="2400" dirty="0"/>
                        <a:t>Colours</a:t>
                      </a:r>
                    </a:p>
                  </a:txBody>
                  <a:tcPr/>
                </a:tc>
                <a:tc>
                  <a:txBody>
                    <a:bodyPr/>
                    <a:lstStyle/>
                    <a:p>
                      <a:pPr algn="ctr"/>
                      <a:r>
                        <a:rPr lang="en-SG" sz="2400" dirty="0"/>
                        <a:t>Black, Yellow, Pink</a:t>
                      </a:r>
                    </a:p>
                  </a:txBody>
                  <a:tcPr/>
                </a:tc>
                <a:extLst>
                  <a:ext uri="{0D108BD9-81ED-4DB2-BD59-A6C34878D82A}">
                    <a16:rowId xmlns:a16="http://schemas.microsoft.com/office/drawing/2014/main" val="1743149709"/>
                  </a:ext>
                </a:extLst>
              </a:tr>
              <a:tr h="716547">
                <a:tc>
                  <a:txBody>
                    <a:bodyPr/>
                    <a:lstStyle/>
                    <a:p>
                      <a:pPr algn="ctr"/>
                      <a:r>
                        <a:rPr lang="en-SG" sz="2400" dirty="0"/>
                        <a:t>Categorical Data</a:t>
                      </a:r>
                    </a:p>
                  </a:txBody>
                  <a:tcPr/>
                </a:tc>
                <a:tc>
                  <a:txBody>
                    <a:bodyPr/>
                    <a:lstStyle/>
                    <a:p>
                      <a:pPr algn="ctr"/>
                      <a:r>
                        <a:rPr lang="en-SG" sz="2400" dirty="0"/>
                        <a:t>Lecturer, Principal, Vice-Principal</a:t>
                      </a:r>
                    </a:p>
                  </a:txBody>
                  <a:tcPr/>
                </a:tc>
                <a:extLst>
                  <a:ext uri="{0D108BD9-81ED-4DB2-BD59-A6C34878D82A}">
                    <a16:rowId xmlns:a16="http://schemas.microsoft.com/office/drawing/2014/main" val="1198378770"/>
                  </a:ext>
                </a:extLst>
              </a:tr>
            </a:tbl>
          </a:graphicData>
        </a:graphic>
      </p:graphicFrame>
      <p:sp>
        <p:nvSpPr>
          <p:cNvPr id="5" name="TextBox 4">
            <a:extLst>
              <a:ext uri="{FF2B5EF4-FFF2-40B4-BE49-F238E27FC236}">
                <a16:creationId xmlns:a16="http://schemas.microsoft.com/office/drawing/2014/main" id="{D0E8EF33-1F33-46F7-9D4E-F947632E9948}"/>
              </a:ext>
            </a:extLst>
          </p:cNvPr>
          <p:cNvSpPr txBox="1"/>
          <p:nvPr/>
        </p:nvSpPr>
        <p:spPr>
          <a:xfrm>
            <a:off x="1411705" y="3547589"/>
            <a:ext cx="1604211" cy="461665"/>
          </a:xfrm>
          <a:prstGeom prst="rect">
            <a:avLst/>
          </a:prstGeom>
          <a:noFill/>
        </p:spPr>
        <p:txBody>
          <a:bodyPr wrap="square" rtlCol="0">
            <a:spAutoFit/>
          </a:bodyPr>
          <a:lstStyle/>
          <a:p>
            <a:r>
              <a:rPr lang="en-SG" sz="2400" dirty="0"/>
              <a:t>Example:</a:t>
            </a:r>
          </a:p>
        </p:txBody>
      </p:sp>
    </p:spTree>
    <p:extLst>
      <p:ext uri="{BB962C8B-B14F-4D97-AF65-F5344CB8AC3E}">
        <p14:creationId xmlns:p14="http://schemas.microsoft.com/office/powerpoint/2010/main" val="184128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2125E-8511-4548-8936-3313E85498F4}"/>
              </a:ext>
            </a:extLst>
          </p:cNvPr>
          <p:cNvSpPr>
            <a:spLocks noGrp="1"/>
          </p:cNvSpPr>
          <p:nvPr>
            <p:ph type="title"/>
          </p:nvPr>
        </p:nvSpPr>
        <p:spPr>
          <a:xfrm>
            <a:off x="1066800" y="131706"/>
            <a:ext cx="10058400" cy="1609344"/>
          </a:xfrm>
        </p:spPr>
        <p:txBody>
          <a:bodyPr>
            <a:normAutofit/>
          </a:bodyPr>
          <a:lstStyle/>
          <a:p>
            <a:pPr algn="ctr"/>
            <a:r>
              <a:rPr lang="en-SG" sz="4000" u="sng" dirty="0"/>
              <a:t>DIFFERENT TYPES OF DATA ATTRIBUTES (</a:t>
            </a:r>
            <a:r>
              <a:rPr lang="en-SG" sz="4000" u="sng" dirty="0" err="1"/>
              <a:t>cont</a:t>
            </a:r>
            <a:r>
              <a:rPr lang="en-SG" sz="4000" u="sng" dirty="0"/>
              <a:t>)</a:t>
            </a:r>
            <a:endParaRPr lang="en-SG" sz="4000" dirty="0"/>
          </a:p>
        </p:txBody>
      </p:sp>
      <p:sp>
        <p:nvSpPr>
          <p:cNvPr id="3" name="TextBox 2">
            <a:extLst>
              <a:ext uri="{FF2B5EF4-FFF2-40B4-BE49-F238E27FC236}">
                <a16:creationId xmlns:a16="http://schemas.microsoft.com/office/drawing/2014/main" id="{5010C6BC-73D1-4DFA-BC22-EA0D4BF2F4B4}"/>
              </a:ext>
            </a:extLst>
          </p:cNvPr>
          <p:cNvSpPr txBox="1"/>
          <p:nvPr/>
        </p:nvSpPr>
        <p:spPr>
          <a:xfrm>
            <a:off x="1180707" y="1603670"/>
            <a:ext cx="9830586" cy="2000548"/>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 </a:t>
            </a:r>
            <a:r>
              <a:rPr lang="en-SG" sz="2400" dirty="0"/>
              <a:t>Quantitative (Ordinal (O)) </a:t>
            </a:r>
          </a:p>
          <a:p>
            <a:pPr marL="285750" indent="-285750">
              <a:buFont typeface="Arial" panose="020B0604020202020204" pitchFamily="34" charset="0"/>
              <a:buChar char="•"/>
            </a:pPr>
            <a:r>
              <a:rPr lang="en-SG" sz="2400" dirty="0"/>
              <a:t> Values of an Ordinal attributes contain values that have a structured sequence or ranking order between them but the interval between values is unknown, the order of values show what is important but it does not indicate how important the order is.</a:t>
            </a:r>
          </a:p>
        </p:txBody>
      </p:sp>
      <p:graphicFrame>
        <p:nvGraphicFramePr>
          <p:cNvPr id="4" name="Table 3">
            <a:extLst>
              <a:ext uri="{FF2B5EF4-FFF2-40B4-BE49-F238E27FC236}">
                <a16:creationId xmlns:a16="http://schemas.microsoft.com/office/drawing/2014/main" id="{E5914B84-88D5-472E-98BF-1B7AE0643AC6}"/>
              </a:ext>
            </a:extLst>
          </p:cNvPr>
          <p:cNvGraphicFramePr>
            <a:graphicFrameLocks noGrp="1"/>
          </p:cNvGraphicFramePr>
          <p:nvPr>
            <p:extLst>
              <p:ext uri="{D42A27DB-BD31-4B8C-83A1-F6EECF244321}">
                <p14:modId xmlns:p14="http://schemas.microsoft.com/office/powerpoint/2010/main" val="1022887829"/>
              </p:ext>
            </p:extLst>
          </p:nvPr>
        </p:nvGraphicFramePr>
        <p:xfrm>
          <a:off x="1411705" y="4335936"/>
          <a:ext cx="9144000" cy="2149641"/>
        </p:xfrm>
        <a:graphic>
          <a:graphicData uri="http://schemas.openxmlformats.org/drawingml/2006/table">
            <a:tbl>
              <a:tblPr firstRow="1" bandRow="1">
                <a:tableStyleId>{74C1A8A3-306A-4EB7-A6B1-4F7E0EB9C5D6}</a:tableStyleId>
              </a:tblPr>
              <a:tblGrid>
                <a:gridCol w="4572000">
                  <a:extLst>
                    <a:ext uri="{9D8B030D-6E8A-4147-A177-3AD203B41FA5}">
                      <a16:colId xmlns:a16="http://schemas.microsoft.com/office/drawing/2014/main" val="1199885477"/>
                    </a:ext>
                  </a:extLst>
                </a:gridCol>
                <a:gridCol w="4572000">
                  <a:extLst>
                    <a:ext uri="{9D8B030D-6E8A-4147-A177-3AD203B41FA5}">
                      <a16:colId xmlns:a16="http://schemas.microsoft.com/office/drawing/2014/main" val="1792020876"/>
                    </a:ext>
                  </a:extLst>
                </a:gridCol>
              </a:tblGrid>
              <a:tr h="716547">
                <a:tc>
                  <a:txBody>
                    <a:bodyPr/>
                    <a:lstStyle/>
                    <a:p>
                      <a:pPr algn="ctr"/>
                      <a:r>
                        <a:rPr lang="en-SG" sz="2400" dirty="0"/>
                        <a:t>Attribute</a:t>
                      </a:r>
                    </a:p>
                  </a:txBody>
                  <a:tcPr/>
                </a:tc>
                <a:tc>
                  <a:txBody>
                    <a:bodyPr/>
                    <a:lstStyle/>
                    <a:p>
                      <a:pPr algn="ctr"/>
                      <a:r>
                        <a:rPr lang="en-SG" sz="2400" dirty="0"/>
                        <a:t>Values</a:t>
                      </a:r>
                    </a:p>
                  </a:txBody>
                  <a:tcPr/>
                </a:tc>
                <a:extLst>
                  <a:ext uri="{0D108BD9-81ED-4DB2-BD59-A6C34878D82A}">
                    <a16:rowId xmlns:a16="http://schemas.microsoft.com/office/drawing/2014/main" val="1524243673"/>
                  </a:ext>
                </a:extLst>
              </a:tr>
              <a:tr h="716547">
                <a:tc>
                  <a:txBody>
                    <a:bodyPr/>
                    <a:lstStyle/>
                    <a:p>
                      <a:pPr algn="ctr"/>
                      <a:r>
                        <a:rPr lang="en-SG" sz="2400" dirty="0"/>
                        <a:t>Grade</a:t>
                      </a:r>
                    </a:p>
                  </a:txBody>
                  <a:tcPr/>
                </a:tc>
                <a:tc>
                  <a:txBody>
                    <a:bodyPr/>
                    <a:lstStyle/>
                    <a:p>
                      <a:pPr algn="ctr"/>
                      <a:r>
                        <a:rPr lang="en-SG" sz="2400" dirty="0"/>
                        <a:t>A,B,C,D,E,F</a:t>
                      </a:r>
                    </a:p>
                  </a:txBody>
                  <a:tcPr/>
                </a:tc>
                <a:extLst>
                  <a:ext uri="{0D108BD9-81ED-4DB2-BD59-A6C34878D82A}">
                    <a16:rowId xmlns:a16="http://schemas.microsoft.com/office/drawing/2014/main" val="1743149709"/>
                  </a:ext>
                </a:extLst>
              </a:tr>
              <a:tr h="716547">
                <a:tc>
                  <a:txBody>
                    <a:bodyPr/>
                    <a:lstStyle/>
                    <a:p>
                      <a:pPr algn="ctr"/>
                      <a:r>
                        <a:rPr lang="en-SG" sz="2400" dirty="0"/>
                        <a:t>Basic Pay Scale</a:t>
                      </a:r>
                    </a:p>
                  </a:txBody>
                  <a:tcPr/>
                </a:tc>
                <a:tc>
                  <a:txBody>
                    <a:bodyPr/>
                    <a:lstStyle/>
                    <a:p>
                      <a:pPr algn="ctr"/>
                      <a:r>
                        <a:rPr lang="en-SG" sz="2400" dirty="0"/>
                        <a:t>14, 17, 20</a:t>
                      </a:r>
                    </a:p>
                  </a:txBody>
                  <a:tcPr/>
                </a:tc>
                <a:extLst>
                  <a:ext uri="{0D108BD9-81ED-4DB2-BD59-A6C34878D82A}">
                    <a16:rowId xmlns:a16="http://schemas.microsoft.com/office/drawing/2014/main" val="1198378770"/>
                  </a:ext>
                </a:extLst>
              </a:tr>
            </a:tbl>
          </a:graphicData>
        </a:graphic>
      </p:graphicFrame>
      <p:sp>
        <p:nvSpPr>
          <p:cNvPr id="5" name="TextBox 4">
            <a:extLst>
              <a:ext uri="{FF2B5EF4-FFF2-40B4-BE49-F238E27FC236}">
                <a16:creationId xmlns:a16="http://schemas.microsoft.com/office/drawing/2014/main" id="{95F007F8-972E-4C7A-BAA8-5C73928BF478}"/>
              </a:ext>
            </a:extLst>
          </p:cNvPr>
          <p:cNvSpPr txBox="1"/>
          <p:nvPr/>
        </p:nvSpPr>
        <p:spPr>
          <a:xfrm>
            <a:off x="1411705" y="3739244"/>
            <a:ext cx="1604211" cy="461665"/>
          </a:xfrm>
          <a:prstGeom prst="rect">
            <a:avLst/>
          </a:prstGeom>
          <a:noFill/>
        </p:spPr>
        <p:txBody>
          <a:bodyPr wrap="square" rtlCol="0">
            <a:spAutoFit/>
          </a:bodyPr>
          <a:lstStyle/>
          <a:p>
            <a:r>
              <a:rPr lang="en-SG" sz="2400" dirty="0"/>
              <a:t>Example:</a:t>
            </a:r>
          </a:p>
        </p:txBody>
      </p:sp>
    </p:spTree>
    <p:extLst>
      <p:ext uri="{BB962C8B-B14F-4D97-AF65-F5344CB8AC3E}">
        <p14:creationId xmlns:p14="http://schemas.microsoft.com/office/powerpoint/2010/main" val="55362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EC3672-0719-42A6-9FF7-463EAC8C001F}"/>
              </a:ext>
            </a:extLst>
          </p:cNvPr>
          <p:cNvSpPr>
            <a:spLocks noGrp="1"/>
          </p:cNvSpPr>
          <p:nvPr>
            <p:ph type="title"/>
          </p:nvPr>
        </p:nvSpPr>
        <p:spPr>
          <a:xfrm>
            <a:off x="1066800" y="115220"/>
            <a:ext cx="10058400" cy="1609725"/>
          </a:xfrm>
        </p:spPr>
        <p:txBody>
          <a:bodyPr>
            <a:normAutofit/>
          </a:bodyPr>
          <a:lstStyle/>
          <a:p>
            <a:pPr algn="ctr"/>
            <a:r>
              <a:rPr lang="en-SG" sz="4000" u="sng" dirty="0"/>
              <a:t>DIFFERENT TYPES OF DATA ATTRIBUTES (</a:t>
            </a:r>
            <a:r>
              <a:rPr lang="en-SG" sz="4000" u="sng" dirty="0" err="1"/>
              <a:t>cont</a:t>
            </a:r>
            <a:r>
              <a:rPr lang="en-SG" sz="4000" u="sng" dirty="0"/>
              <a:t>)</a:t>
            </a:r>
            <a:endParaRPr lang="en-SG" sz="4000" dirty="0"/>
          </a:p>
        </p:txBody>
      </p:sp>
      <p:sp>
        <p:nvSpPr>
          <p:cNvPr id="4" name="TextBox 3">
            <a:extLst>
              <a:ext uri="{FF2B5EF4-FFF2-40B4-BE49-F238E27FC236}">
                <a16:creationId xmlns:a16="http://schemas.microsoft.com/office/drawing/2014/main" id="{DD45590B-99DC-44D7-8C44-DAB9D7C702B3}"/>
              </a:ext>
            </a:extLst>
          </p:cNvPr>
          <p:cNvSpPr txBox="1"/>
          <p:nvPr/>
        </p:nvSpPr>
        <p:spPr>
          <a:xfrm>
            <a:off x="1180707" y="1603670"/>
            <a:ext cx="9830586" cy="1631216"/>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 </a:t>
            </a:r>
            <a:r>
              <a:rPr lang="en-SG" sz="2400" dirty="0"/>
              <a:t>Quantitative (Binary (B)) – Has only 2 values/states. </a:t>
            </a:r>
          </a:p>
          <a:p>
            <a:pPr marL="285750" indent="-285750">
              <a:buFont typeface="Arial" panose="020B0604020202020204" pitchFamily="34" charset="0"/>
              <a:buChar char="•"/>
            </a:pPr>
            <a:r>
              <a:rPr lang="en-SG" sz="2400" dirty="0"/>
              <a:t> An example would be yes/no, true/false.</a:t>
            </a:r>
          </a:p>
          <a:p>
            <a:pPr marL="285750" indent="-285750">
              <a:buFont typeface="Arial" panose="020B0604020202020204" pitchFamily="34" charset="0"/>
              <a:buChar char="•"/>
            </a:pPr>
            <a:r>
              <a:rPr lang="en-SG" sz="2400" dirty="0"/>
              <a:t>(</a:t>
            </a:r>
            <a:r>
              <a:rPr lang="en-SG" sz="2400" dirty="0" err="1"/>
              <a:t>i</a:t>
            </a:r>
            <a:r>
              <a:rPr lang="en-SG" sz="2400" dirty="0"/>
              <a:t>) Symmetric : Both values are equally important (</a:t>
            </a:r>
            <a:r>
              <a:rPr lang="en-SG" sz="2400" dirty="0" err="1"/>
              <a:t>eg.</a:t>
            </a:r>
            <a:r>
              <a:rPr lang="en-SG" sz="2400" dirty="0"/>
              <a:t> Gender)</a:t>
            </a:r>
          </a:p>
          <a:p>
            <a:pPr marL="285750" indent="-285750">
              <a:buFont typeface="Arial" panose="020B0604020202020204" pitchFamily="34" charset="0"/>
              <a:buChar char="•"/>
            </a:pPr>
            <a:r>
              <a:rPr lang="en-SG" sz="2400" dirty="0"/>
              <a:t>(ii) Asymmetric : Both values are not equally important (</a:t>
            </a:r>
            <a:r>
              <a:rPr lang="en-SG" sz="2400" dirty="0" err="1"/>
              <a:t>eg.</a:t>
            </a:r>
            <a:r>
              <a:rPr lang="en-SG" sz="2400" dirty="0"/>
              <a:t> Result)</a:t>
            </a:r>
          </a:p>
        </p:txBody>
      </p:sp>
      <p:graphicFrame>
        <p:nvGraphicFramePr>
          <p:cNvPr id="5" name="Table 4">
            <a:extLst>
              <a:ext uri="{FF2B5EF4-FFF2-40B4-BE49-F238E27FC236}">
                <a16:creationId xmlns:a16="http://schemas.microsoft.com/office/drawing/2014/main" id="{39A62DB7-307E-4CE6-A650-9F4295FDE8B3}"/>
              </a:ext>
            </a:extLst>
          </p:cNvPr>
          <p:cNvGraphicFramePr>
            <a:graphicFrameLocks noGrp="1"/>
          </p:cNvGraphicFramePr>
          <p:nvPr>
            <p:extLst>
              <p:ext uri="{D42A27DB-BD31-4B8C-83A1-F6EECF244321}">
                <p14:modId xmlns:p14="http://schemas.microsoft.com/office/powerpoint/2010/main" val="1742662048"/>
              </p:ext>
            </p:extLst>
          </p:nvPr>
        </p:nvGraphicFramePr>
        <p:xfrm>
          <a:off x="1180707" y="4179509"/>
          <a:ext cx="4915294" cy="1433094"/>
        </p:xfrm>
        <a:graphic>
          <a:graphicData uri="http://schemas.openxmlformats.org/drawingml/2006/table">
            <a:tbl>
              <a:tblPr firstRow="1" bandRow="1">
                <a:tableStyleId>{74C1A8A3-306A-4EB7-A6B1-4F7E0EB9C5D6}</a:tableStyleId>
              </a:tblPr>
              <a:tblGrid>
                <a:gridCol w="2457647">
                  <a:extLst>
                    <a:ext uri="{9D8B030D-6E8A-4147-A177-3AD203B41FA5}">
                      <a16:colId xmlns:a16="http://schemas.microsoft.com/office/drawing/2014/main" val="1199885477"/>
                    </a:ext>
                  </a:extLst>
                </a:gridCol>
                <a:gridCol w="2457647">
                  <a:extLst>
                    <a:ext uri="{9D8B030D-6E8A-4147-A177-3AD203B41FA5}">
                      <a16:colId xmlns:a16="http://schemas.microsoft.com/office/drawing/2014/main" val="1792020876"/>
                    </a:ext>
                  </a:extLst>
                </a:gridCol>
              </a:tblGrid>
              <a:tr h="716547">
                <a:tc>
                  <a:txBody>
                    <a:bodyPr/>
                    <a:lstStyle/>
                    <a:p>
                      <a:pPr algn="ctr"/>
                      <a:r>
                        <a:rPr lang="en-SG" sz="2400" dirty="0"/>
                        <a:t>Attribute</a:t>
                      </a:r>
                    </a:p>
                  </a:txBody>
                  <a:tcPr/>
                </a:tc>
                <a:tc>
                  <a:txBody>
                    <a:bodyPr/>
                    <a:lstStyle/>
                    <a:p>
                      <a:pPr algn="ctr"/>
                      <a:r>
                        <a:rPr lang="en-SG" sz="2400" dirty="0"/>
                        <a:t>Values</a:t>
                      </a:r>
                    </a:p>
                  </a:txBody>
                  <a:tcPr/>
                </a:tc>
                <a:extLst>
                  <a:ext uri="{0D108BD9-81ED-4DB2-BD59-A6C34878D82A}">
                    <a16:rowId xmlns:a16="http://schemas.microsoft.com/office/drawing/2014/main" val="1524243673"/>
                  </a:ext>
                </a:extLst>
              </a:tr>
              <a:tr h="716547">
                <a:tc>
                  <a:txBody>
                    <a:bodyPr/>
                    <a:lstStyle/>
                    <a:p>
                      <a:pPr algn="ctr"/>
                      <a:r>
                        <a:rPr lang="en-SG" sz="2400" dirty="0"/>
                        <a:t>Gender</a:t>
                      </a:r>
                    </a:p>
                  </a:txBody>
                  <a:tcPr/>
                </a:tc>
                <a:tc>
                  <a:txBody>
                    <a:bodyPr/>
                    <a:lstStyle/>
                    <a:p>
                      <a:pPr algn="ctr"/>
                      <a:r>
                        <a:rPr lang="en-SG" sz="2400" dirty="0"/>
                        <a:t>Male, Female</a:t>
                      </a:r>
                    </a:p>
                  </a:txBody>
                  <a:tcPr/>
                </a:tc>
                <a:extLst>
                  <a:ext uri="{0D108BD9-81ED-4DB2-BD59-A6C34878D82A}">
                    <a16:rowId xmlns:a16="http://schemas.microsoft.com/office/drawing/2014/main" val="1743149709"/>
                  </a:ext>
                </a:extLst>
              </a:tr>
            </a:tbl>
          </a:graphicData>
        </a:graphic>
      </p:graphicFrame>
      <p:graphicFrame>
        <p:nvGraphicFramePr>
          <p:cNvPr id="6" name="Table 5">
            <a:extLst>
              <a:ext uri="{FF2B5EF4-FFF2-40B4-BE49-F238E27FC236}">
                <a16:creationId xmlns:a16="http://schemas.microsoft.com/office/drawing/2014/main" id="{38E4F414-6DB2-45E3-9C0D-EE6BA08F4793}"/>
              </a:ext>
            </a:extLst>
          </p:cNvPr>
          <p:cNvGraphicFramePr>
            <a:graphicFrameLocks noGrp="1"/>
          </p:cNvGraphicFramePr>
          <p:nvPr>
            <p:extLst>
              <p:ext uri="{D42A27DB-BD31-4B8C-83A1-F6EECF244321}">
                <p14:modId xmlns:p14="http://schemas.microsoft.com/office/powerpoint/2010/main" val="1059319790"/>
              </p:ext>
            </p:extLst>
          </p:nvPr>
        </p:nvGraphicFramePr>
        <p:xfrm>
          <a:off x="6521116" y="4179509"/>
          <a:ext cx="4604084" cy="2149641"/>
        </p:xfrm>
        <a:graphic>
          <a:graphicData uri="http://schemas.openxmlformats.org/drawingml/2006/table">
            <a:tbl>
              <a:tblPr firstRow="1" bandRow="1">
                <a:tableStyleId>{74C1A8A3-306A-4EB7-A6B1-4F7E0EB9C5D6}</a:tableStyleId>
              </a:tblPr>
              <a:tblGrid>
                <a:gridCol w="2302042">
                  <a:extLst>
                    <a:ext uri="{9D8B030D-6E8A-4147-A177-3AD203B41FA5}">
                      <a16:colId xmlns:a16="http://schemas.microsoft.com/office/drawing/2014/main" val="1199885477"/>
                    </a:ext>
                  </a:extLst>
                </a:gridCol>
                <a:gridCol w="2302042">
                  <a:extLst>
                    <a:ext uri="{9D8B030D-6E8A-4147-A177-3AD203B41FA5}">
                      <a16:colId xmlns:a16="http://schemas.microsoft.com/office/drawing/2014/main" val="1792020876"/>
                    </a:ext>
                  </a:extLst>
                </a:gridCol>
              </a:tblGrid>
              <a:tr h="716547">
                <a:tc>
                  <a:txBody>
                    <a:bodyPr/>
                    <a:lstStyle/>
                    <a:p>
                      <a:pPr algn="ctr"/>
                      <a:r>
                        <a:rPr lang="en-SG" sz="2400" dirty="0"/>
                        <a:t>Attribute</a:t>
                      </a:r>
                    </a:p>
                  </a:txBody>
                  <a:tcPr/>
                </a:tc>
                <a:tc>
                  <a:txBody>
                    <a:bodyPr/>
                    <a:lstStyle/>
                    <a:p>
                      <a:pPr algn="ctr"/>
                      <a:r>
                        <a:rPr lang="en-SG" sz="2400" dirty="0"/>
                        <a:t>Values</a:t>
                      </a:r>
                    </a:p>
                  </a:txBody>
                  <a:tcPr/>
                </a:tc>
                <a:extLst>
                  <a:ext uri="{0D108BD9-81ED-4DB2-BD59-A6C34878D82A}">
                    <a16:rowId xmlns:a16="http://schemas.microsoft.com/office/drawing/2014/main" val="1524243673"/>
                  </a:ext>
                </a:extLst>
              </a:tr>
              <a:tr h="716547">
                <a:tc>
                  <a:txBody>
                    <a:bodyPr/>
                    <a:lstStyle/>
                    <a:p>
                      <a:pPr algn="ctr"/>
                      <a:r>
                        <a:rPr lang="en-SG" sz="2400" dirty="0"/>
                        <a:t>HIV detected</a:t>
                      </a:r>
                    </a:p>
                  </a:txBody>
                  <a:tcPr/>
                </a:tc>
                <a:tc>
                  <a:txBody>
                    <a:bodyPr/>
                    <a:lstStyle/>
                    <a:p>
                      <a:pPr algn="ctr"/>
                      <a:r>
                        <a:rPr lang="en-SG" sz="2400" dirty="0"/>
                        <a:t>Yes, No</a:t>
                      </a:r>
                    </a:p>
                  </a:txBody>
                  <a:tcPr/>
                </a:tc>
                <a:extLst>
                  <a:ext uri="{0D108BD9-81ED-4DB2-BD59-A6C34878D82A}">
                    <a16:rowId xmlns:a16="http://schemas.microsoft.com/office/drawing/2014/main" val="1743149709"/>
                  </a:ext>
                </a:extLst>
              </a:tr>
              <a:tr h="716547">
                <a:tc>
                  <a:txBody>
                    <a:bodyPr/>
                    <a:lstStyle/>
                    <a:p>
                      <a:pPr algn="ctr"/>
                      <a:r>
                        <a:rPr lang="en-SG" sz="2400" dirty="0"/>
                        <a:t>result</a:t>
                      </a:r>
                    </a:p>
                  </a:txBody>
                  <a:tcPr/>
                </a:tc>
                <a:tc>
                  <a:txBody>
                    <a:bodyPr/>
                    <a:lstStyle/>
                    <a:p>
                      <a:pPr algn="ctr"/>
                      <a:r>
                        <a:rPr lang="en-SG" sz="2400" dirty="0"/>
                        <a:t>Pass, Fail</a:t>
                      </a:r>
                    </a:p>
                  </a:txBody>
                  <a:tcPr/>
                </a:tc>
                <a:extLst>
                  <a:ext uri="{0D108BD9-81ED-4DB2-BD59-A6C34878D82A}">
                    <a16:rowId xmlns:a16="http://schemas.microsoft.com/office/drawing/2014/main" val="1198378770"/>
                  </a:ext>
                </a:extLst>
              </a:tr>
            </a:tbl>
          </a:graphicData>
        </a:graphic>
      </p:graphicFrame>
      <p:sp>
        <p:nvSpPr>
          <p:cNvPr id="7" name="TextBox 6">
            <a:extLst>
              <a:ext uri="{FF2B5EF4-FFF2-40B4-BE49-F238E27FC236}">
                <a16:creationId xmlns:a16="http://schemas.microsoft.com/office/drawing/2014/main" id="{E387C570-1E40-4964-BE53-81A450ECBB3E}"/>
              </a:ext>
            </a:extLst>
          </p:cNvPr>
          <p:cNvSpPr txBox="1"/>
          <p:nvPr/>
        </p:nvSpPr>
        <p:spPr>
          <a:xfrm>
            <a:off x="1180707" y="3623115"/>
            <a:ext cx="3246914" cy="461665"/>
          </a:xfrm>
          <a:prstGeom prst="rect">
            <a:avLst/>
          </a:prstGeom>
          <a:noFill/>
        </p:spPr>
        <p:txBody>
          <a:bodyPr wrap="square" rtlCol="0">
            <a:spAutoFit/>
          </a:bodyPr>
          <a:lstStyle/>
          <a:p>
            <a:r>
              <a:rPr lang="en-SG" sz="2400" dirty="0"/>
              <a:t>Example: Symmetric</a:t>
            </a:r>
          </a:p>
        </p:txBody>
      </p:sp>
      <p:sp>
        <p:nvSpPr>
          <p:cNvPr id="8" name="TextBox 7">
            <a:extLst>
              <a:ext uri="{FF2B5EF4-FFF2-40B4-BE49-F238E27FC236}">
                <a16:creationId xmlns:a16="http://schemas.microsoft.com/office/drawing/2014/main" id="{6F3F64FC-2921-4A07-A135-F3C5AF9BAA4C}"/>
              </a:ext>
            </a:extLst>
          </p:cNvPr>
          <p:cNvSpPr txBox="1"/>
          <p:nvPr/>
        </p:nvSpPr>
        <p:spPr>
          <a:xfrm>
            <a:off x="6521116" y="3672675"/>
            <a:ext cx="3489158" cy="461665"/>
          </a:xfrm>
          <a:prstGeom prst="rect">
            <a:avLst/>
          </a:prstGeom>
          <a:noFill/>
        </p:spPr>
        <p:txBody>
          <a:bodyPr wrap="square" rtlCol="0">
            <a:spAutoFit/>
          </a:bodyPr>
          <a:lstStyle/>
          <a:p>
            <a:r>
              <a:rPr lang="en-SG" sz="2400" dirty="0"/>
              <a:t>Example: Asymmetric</a:t>
            </a:r>
          </a:p>
        </p:txBody>
      </p:sp>
    </p:spTree>
    <p:extLst>
      <p:ext uri="{BB962C8B-B14F-4D97-AF65-F5344CB8AC3E}">
        <p14:creationId xmlns:p14="http://schemas.microsoft.com/office/powerpoint/2010/main" val="12320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DF537D-29CB-4077-A15F-15CE3F1B734C}"/>
              </a:ext>
            </a:extLst>
          </p:cNvPr>
          <p:cNvSpPr>
            <a:spLocks noGrp="1"/>
          </p:cNvSpPr>
          <p:nvPr>
            <p:ph type="title"/>
          </p:nvPr>
        </p:nvSpPr>
        <p:spPr>
          <a:xfrm>
            <a:off x="1278523" y="147304"/>
            <a:ext cx="10058400" cy="1609725"/>
          </a:xfrm>
        </p:spPr>
        <p:txBody>
          <a:bodyPr>
            <a:normAutofit/>
          </a:bodyPr>
          <a:lstStyle/>
          <a:p>
            <a:pPr algn="ctr"/>
            <a:r>
              <a:rPr lang="en-SG" sz="4000" u="sng" dirty="0"/>
              <a:t>DIFFERENT TYPES OF DATA ATTRIBUTES (</a:t>
            </a:r>
            <a:r>
              <a:rPr lang="en-SG" sz="4000" u="sng" dirty="0" err="1"/>
              <a:t>cont</a:t>
            </a:r>
            <a:r>
              <a:rPr lang="en-SG" sz="4000" u="sng" dirty="0"/>
              <a:t>)</a:t>
            </a:r>
            <a:endParaRPr lang="en-SG" sz="4000" dirty="0"/>
          </a:p>
        </p:txBody>
      </p:sp>
      <p:sp>
        <p:nvSpPr>
          <p:cNvPr id="4" name="TextBox 3">
            <a:extLst>
              <a:ext uri="{FF2B5EF4-FFF2-40B4-BE49-F238E27FC236}">
                <a16:creationId xmlns:a16="http://schemas.microsoft.com/office/drawing/2014/main" id="{8082B73B-2537-4098-A6B4-C95801F9CCC2}"/>
              </a:ext>
            </a:extLst>
          </p:cNvPr>
          <p:cNvSpPr txBox="1"/>
          <p:nvPr/>
        </p:nvSpPr>
        <p:spPr>
          <a:xfrm>
            <a:off x="283912" y="1548481"/>
            <a:ext cx="11624176" cy="4955203"/>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 </a:t>
            </a:r>
            <a:r>
              <a:rPr lang="en-SG" sz="2400" dirty="0"/>
              <a:t>Qualitative (Numeric) – Measurable quantity, represented in integer or real values. There are 2 types; </a:t>
            </a:r>
            <a:r>
              <a:rPr lang="en-SG" sz="2400" b="1" dirty="0"/>
              <a:t>interval</a:t>
            </a:r>
            <a:r>
              <a:rPr lang="en-SG" sz="2400" dirty="0"/>
              <a:t> and </a:t>
            </a:r>
            <a:r>
              <a:rPr lang="en-SG" sz="2400" b="1" dirty="0"/>
              <a:t>ratio.</a:t>
            </a:r>
          </a:p>
          <a:p>
            <a:pPr marL="285750" indent="-285750">
              <a:buFont typeface="Arial" panose="020B0604020202020204" pitchFamily="34" charset="0"/>
              <a:buChar char="•"/>
            </a:pPr>
            <a:r>
              <a:rPr lang="en-SG" sz="2400" b="1" dirty="0"/>
              <a:t>(</a:t>
            </a:r>
            <a:r>
              <a:rPr lang="en-SG" sz="2400" b="1" dirty="0" err="1"/>
              <a:t>i</a:t>
            </a:r>
            <a:r>
              <a:rPr lang="en-SG" sz="2400" b="1" dirty="0"/>
              <a:t>) Interval-scaled</a:t>
            </a:r>
          </a:p>
          <a:p>
            <a:r>
              <a:rPr lang="en-SG" sz="2400" b="1" dirty="0"/>
              <a:t>        - </a:t>
            </a:r>
            <a:r>
              <a:rPr lang="en-SG" sz="2400" dirty="0"/>
              <a:t>has values whose differences are interpretable</a:t>
            </a:r>
          </a:p>
          <a:p>
            <a:r>
              <a:rPr lang="en-SG" sz="2400" b="1" dirty="0"/>
              <a:t>        - </a:t>
            </a:r>
            <a:r>
              <a:rPr lang="en-SG" sz="2400" dirty="0"/>
              <a:t>numerical values have zero point (no right inference point)</a:t>
            </a:r>
          </a:p>
          <a:p>
            <a:r>
              <a:rPr lang="en-SG" sz="2400" b="1" dirty="0"/>
              <a:t>        - </a:t>
            </a:r>
            <a:r>
              <a:rPr lang="en-SG" sz="2400" dirty="0"/>
              <a:t>data can be added and subtracted but cannot be multiplied or divided.</a:t>
            </a:r>
          </a:p>
          <a:p>
            <a:r>
              <a:rPr lang="en-SG" sz="2400" dirty="0"/>
              <a:t>        - Example: If a day’s temperature in one day is twice as the other day, it        cannot be interpreted as one day is twice as hot as another day.</a:t>
            </a:r>
          </a:p>
          <a:p>
            <a:endParaRPr lang="en-SG" sz="2400" dirty="0"/>
          </a:p>
          <a:p>
            <a:pPr marL="342900" indent="-342900">
              <a:buFont typeface="Arial" panose="020B0604020202020204" pitchFamily="34" charset="0"/>
              <a:buChar char="•"/>
            </a:pPr>
            <a:r>
              <a:rPr lang="en-SG" sz="2400" dirty="0"/>
              <a:t>(ii) Ratio-scaled</a:t>
            </a:r>
          </a:p>
          <a:p>
            <a:r>
              <a:rPr lang="en-SG" sz="2400" dirty="0"/>
              <a:t>          - Has a fix zero point</a:t>
            </a:r>
          </a:p>
          <a:p>
            <a:r>
              <a:rPr lang="en-SG" sz="2400" dirty="0"/>
              <a:t>          - If something is ratio-scaled, we can say that the value of being multiplied of another value. Differences can be computed and the </a:t>
            </a:r>
            <a:r>
              <a:rPr lang="en-SG" sz="2400" dirty="0" err="1"/>
              <a:t>mean,median,mode</a:t>
            </a:r>
            <a:r>
              <a:rPr lang="en-SG" sz="2400" dirty="0"/>
              <a:t> etc.</a:t>
            </a:r>
          </a:p>
        </p:txBody>
      </p:sp>
    </p:spTree>
    <p:extLst>
      <p:ext uri="{BB962C8B-B14F-4D97-AF65-F5344CB8AC3E}">
        <p14:creationId xmlns:p14="http://schemas.microsoft.com/office/powerpoint/2010/main" val="258191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A4F5-8673-44DE-A774-AAF7E6011813}"/>
              </a:ext>
            </a:extLst>
          </p:cNvPr>
          <p:cNvSpPr>
            <a:spLocks noGrp="1"/>
          </p:cNvSpPr>
          <p:nvPr>
            <p:ph type="title"/>
          </p:nvPr>
        </p:nvSpPr>
        <p:spPr>
          <a:xfrm>
            <a:off x="1066800" y="0"/>
            <a:ext cx="10058400" cy="1609344"/>
          </a:xfrm>
        </p:spPr>
        <p:txBody>
          <a:bodyPr>
            <a:normAutofit/>
          </a:bodyPr>
          <a:lstStyle/>
          <a:p>
            <a:pPr algn="ctr"/>
            <a:r>
              <a:rPr lang="en-SG" sz="4000" u="sng" dirty="0"/>
              <a:t>DIFFERENT TYPES OF DATA ATTRIBUTES (</a:t>
            </a:r>
            <a:r>
              <a:rPr lang="en-SG" sz="4000" u="sng" dirty="0" err="1"/>
              <a:t>cont</a:t>
            </a:r>
            <a:r>
              <a:rPr lang="en-SG" sz="4000" u="sng" dirty="0"/>
              <a:t>)</a:t>
            </a:r>
            <a:endParaRPr lang="en-SG" sz="4000" dirty="0"/>
          </a:p>
        </p:txBody>
      </p:sp>
      <p:sp>
        <p:nvSpPr>
          <p:cNvPr id="3" name="TextBox 2">
            <a:extLst>
              <a:ext uri="{FF2B5EF4-FFF2-40B4-BE49-F238E27FC236}">
                <a16:creationId xmlns:a16="http://schemas.microsoft.com/office/drawing/2014/main" id="{AD3F9237-3A92-4C2F-88B0-3D1524C3DA14}"/>
              </a:ext>
            </a:extLst>
          </p:cNvPr>
          <p:cNvSpPr txBox="1"/>
          <p:nvPr/>
        </p:nvSpPr>
        <p:spPr>
          <a:xfrm>
            <a:off x="1180707" y="1603670"/>
            <a:ext cx="4604084" cy="2000548"/>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 </a:t>
            </a:r>
            <a:r>
              <a:rPr lang="en-SG" sz="2400" dirty="0"/>
              <a:t>Qualitative (Discrete) – finite values which can be numerical/categorical. These attributes has finite/infinite set of values.</a:t>
            </a:r>
          </a:p>
        </p:txBody>
      </p:sp>
      <p:graphicFrame>
        <p:nvGraphicFramePr>
          <p:cNvPr id="4" name="Table 3">
            <a:extLst>
              <a:ext uri="{FF2B5EF4-FFF2-40B4-BE49-F238E27FC236}">
                <a16:creationId xmlns:a16="http://schemas.microsoft.com/office/drawing/2014/main" id="{B424219E-67CA-4A47-8EBF-D5E6A169BCFE}"/>
              </a:ext>
            </a:extLst>
          </p:cNvPr>
          <p:cNvGraphicFramePr>
            <a:graphicFrameLocks noGrp="1"/>
          </p:cNvGraphicFramePr>
          <p:nvPr>
            <p:extLst>
              <p:ext uri="{D42A27DB-BD31-4B8C-83A1-F6EECF244321}">
                <p14:modId xmlns:p14="http://schemas.microsoft.com/office/powerpoint/2010/main" val="947085820"/>
              </p:ext>
            </p:extLst>
          </p:nvPr>
        </p:nvGraphicFramePr>
        <p:xfrm>
          <a:off x="1180707" y="3806572"/>
          <a:ext cx="4604084" cy="2256054"/>
        </p:xfrm>
        <a:graphic>
          <a:graphicData uri="http://schemas.openxmlformats.org/drawingml/2006/table">
            <a:tbl>
              <a:tblPr firstRow="1" bandRow="1">
                <a:tableStyleId>{74C1A8A3-306A-4EB7-A6B1-4F7E0EB9C5D6}</a:tableStyleId>
              </a:tblPr>
              <a:tblGrid>
                <a:gridCol w="2302042">
                  <a:extLst>
                    <a:ext uri="{9D8B030D-6E8A-4147-A177-3AD203B41FA5}">
                      <a16:colId xmlns:a16="http://schemas.microsoft.com/office/drawing/2014/main" val="1199885477"/>
                    </a:ext>
                  </a:extLst>
                </a:gridCol>
                <a:gridCol w="2302042">
                  <a:extLst>
                    <a:ext uri="{9D8B030D-6E8A-4147-A177-3AD203B41FA5}">
                      <a16:colId xmlns:a16="http://schemas.microsoft.com/office/drawing/2014/main" val="1792020876"/>
                    </a:ext>
                  </a:extLst>
                </a:gridCol>
              </a:tblGrid>
              <a:tr h="716547">
                <a:tc>
                  <a:txBody>
                    <a:bodyPr/>
                    <a:lstStyle/>
                    <a:p>
                      <a:pPr algn="ctr"/>
                      <a:r>
                        <a:rPr lang="en-SG" sz="2400" dirty="0"/>
                        <a:t>Attribute</a:t>
                      </a:r>
                    </a:p>
                  </a:txBody>
                  <a:tcPr/>
                </a:tc>
                <a:tc>
                  <a:txBody>
                    <a:bodyPr/>
                    <a:lstStyle/>
                    <a:p>
                      <a:pPr algn="ctr"/>
                      <a:r>
                        <a:rPr lang="en-SG" sz="2400" dirty="0"/>
                        <a:t>Values</a:t>
                      </a:r>
                    </a:p>
                  </a:txBody>
                  <a:tcPr/>
                </a:tc>
                <a:extLst>
                  <a:ext uri="{0D108BD9-81ED-4DB2-BD59-A6C34878D82A}">
                    <a16:rowId xmlns:a16="http://schemas.microsoft.com/office/drawing/2014/main" val="1524243673"/>
                  </a:ext>
                </a:extLst>
              </a:tr>
              <a:tr h="716547">
                <a:tc>
                  <a:txBody>
                    <a:bodyPr/>
                    <a:lstStyle/>
                    <a:p>
                      <a:pPr algn="ctr"/>
                      <a:r>
                        <a:rPr lang="en-SG" sz="2400" dirty="0"/>
                        <a:t>Profession</a:t>
                      </a:r>
                    </a:p>
                  </a:txBody>
                  <a:tcPr/>
                </a:tc>
                <a:tc>
                  <a:txBody>
                    <a:bodyPr/>
                    <a:lstStyle/>
                    <a:p>
                      <a:pPr algn="ctr"/>
                      <a:r>
                        <a:rPr lang="en-SG" sz="2400" dirty="0"/>
                        <a:t>Teacher, student</a:t>
                      </a:r>
                    </a:p>
                  </a:txBody>
                  <a:tcPr/>
                </a:tc>
                <a:extLst>
                  <a:ext uri="{0D108BD9-81ED-4DB2-BD59-A6C34878D82A}">
                    <a16:rowId xmlns:a16="http://schemas.microsoft.com/office/drawing/2014/main" val="1743149709"/>
                  </a:ext>
                </a:extLst>
              </a:tr>
              <a:tr h="716547">
                <a:tc>
                  <a:txBody>
                    <a:bodyPr/>
                    <a:lstStyle/>
                    <a:p>
                      <a:pPr algn="ctr"/>
                      <a:r>
                        <a:rPr lang="en-SG" sz="2400" dirty="0"/>
                        <a:t>ZIP Code</a:t>
                      </a:r>
                    </a:p>
                  </a:txBody>
                  <a:tcPr/>
                </a:tc>
                <a:tc>
                  <a:txBody>
                    <a:bodyPr/>
                    <a:lstStyle/>
                    <a:p>
                      <a:pPr algn="ctr"/>
                      <a:r>
                        <a:rPr lang="en-SG" sz="2400" dirty="0"/>
                        <a:t>470401,520817</a:t>
                      </a:r>
                    </a:p>
                  </a:txBody>
                  <a:tcPr/>
                </a:tc>
                <a:extLst>
                  <a:ext uri="{0D108BD9-81ED-4DB2-BD59-A6C34878D82A}">
                    <a16:rowId xmlns:a16="http://schemas.microsoft.com/office/drawing/2014/main" val="1198378770"/>
                  </a:ext>
                </a:extLst>
              </a:tr>
            </a:tbl>
          </a:graphicData>
        </a:graphic>
      </p:graphicFrame>
      <p:sp>
        <p:nvSpPr>
          <p:cNvPr id="5" name="TextBox 4">
            <a:extLst>
              <a:ext uri="{FF2B5EF4-FFF2-40B4-BE49-F238E27FC236}">
                <a16:creationId xmlns:a16="http://schemas.microsoft.com/office/drawing/2014/main" id="{679AA8A9-D62A-487A-9148-68193EE19E44}"/>
              </a:ext>
            </a:extLst>
          </p:cNvPr>
          <p:cNvSpPr txBox="1"/>
          <p:nvPr/>
        </p:nvSpPr>
        <p:spPr>
          <a:xfrm>
            <a:off x="6095999" y="1603670"/>
            <a:ext cx="5143107" cy="1631216"/>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sz="2800" dirty="0"/>
              <a:t> </a:t>
            </a:r>
            <a:r>
              <a:rPr lang="en-SG" sz="2400" dirty="0"/>
              <a:t>Qualitative (Continuous) – infinite number of states. It is of float type. There can be many values between 2 and 3.</a:t>
            </a:r>
          </a:p>
        </p:txBody>
      </p:sp>
      <p:graphicFrame>
        <p:nvGraphicFramePr>
          <p:cNvPr id="6" name="Table 5">
            <a:extLst>
              <a:ext uri="{FF2B5EF4-FFF2-40B4-BE49-F238E27FC236}">
                <a16:creationId xmlns:a16="http://schemas.microsoft.com/office/drawing/2014/main" id="{27BF02EF-127A-4A6F-A4AB-78794D6AB72E}"/>
              </a:ext>
            </a:extLst>
          </p:cNvPr>
          <p:cNvGraphicFramePr>
            <a:graphicFrameLocks noGrp="1"/>
          </p:cNvGraphicFramePr>
          <p:nvPr>
            <p:extLst>
              <p:ext uri="{D42A27DB-BD31-4B8C-83A1-F6EECF244321}">
                <p14:modId xmlns:p14="http://schemas.microsoft.com/office/powerpoint/2010/main" val="2130797660"/>
              </p:ext>
            </p:extLst>
          </p:nvPr>
        </p:nvGraphicFramePr>
        <p:xfrm>
          <a:off x="6095999" y="3787102"/>
          <a:ext cx="4604084" cy="2149641"/>
        </p:xfrm>
        <a:graphic>
          <a:graphicData uri="http://schemas.openxmlformats.org/drawingml/2006/table">
            <a:tbl>
              <a:tblPr firstRow="1" bandRow="1">
                <a:tableStyleId>{74C1A8A3-306A-4EB7-A6B1-4F7E0EB9C5D6}</a:tableStyleId>
              </a:tblPr>
              <a:tblGrid>
                <a:gridCol w="2302042">
                  <a:extLst>
                    <a:ext uri="{9D8B030D-6E8A-4147-A177-3AD203B41FA5}">
                      <a16:colId xmlns:a16="http://schemas.microsoft.com/office/drawing/2014/main" val="1199885477"/>
                    </a:ext>
                  </a:extLst>
                </a:gridCol>
                <a:gridCol w="2302042">
                  <a:extLst>
                    <a:ext uri="{9D8B030D-6E8A-4147-A177-3AD203B41FA5}">
                      <a16:colId xmlns:a16="http://schemas.microsoft.com/office/drawing/2014/main" val="1792020876"/>
                    </a:ext>
                  </a:extLst>
                </a:gridCol>
              </a:tblGrid>
              <a:tr h="716547">
                <a:tc>
                  <a:txBody>
                    <a:bodyPr/>
                    <a:lstStyle/>
                    <a:p>
                      <a:pPr algn="ctr"/>
                      <a:r>
                        <a:rPr lang="en-SG" sz="2400" dirty="0"/>
                        <a:t>Attribute</a:t>
                      </a:r>
                    </a:p>
                  </a:txBody>
                  <a:tcPr/>
                </a:tc>
                <a:tc>
                  <a:txBody>
                    <a:bodyPr/>
                    <a:lstStyle/>
                    <a:p>
                      <a:pPr algn="ctr"/>
                      <a:r>
                        <a:rPr lang="en-SG" sz="2400" dirty="0"/>
                        <a:t>Values</a:t>
                      </a:r>
                    </a:p>
                  </a:txBody>
                  <a:tcPr/>
                </a:tc>
                <a:extLst>
                  <a:ext uri="{0D108BD9-81ED-4DB2-BD59-A6C34878D82A}">
                    <a16:rowId xmlns:a16="http://schemas.microsoft.com/office/drawing/2014/main" val="1524243673"/>
                  </a:ext>
                </a:extLst>
              </a:tr>
              <a:tr h="716547">
                <a:tc>
                  <a:txBody>
                    <a:bodyPr/>
                    <a:lstStyle/>
                    <a:p>
                      <a:pPr algn="ctr"/>
                      <a:r>
                        <a:rPr lang="en-SG" sz="2400" dirty="0"/>
                        <a:t>Height</a:t>
                      </a:r>
                    </a:p>
                  </a:txBody>
                  <a:tcPr/>
                </a:tc>
                <a:tc>
                  <a:txBody>
                    <a:bodyPr/>
                    <a:lstStyle/>
                    <a:p>
                      <a:pPr algn="ctr"/>
                      <a:r>
                        <a:rPr lang="en-SG" sz="2400" dirty="0"/>
                        <a:t>5.2,6.2…etc</a:t>
                      </a:r>
                    </a:p>
                  </a:txBody>
                  <a:tcPr/>
                </a:tc>
                <a:extLst>
                  <a:ext uri="{0D108BD9-81ED-4DB2-BD59-A6C34878D82A}">
                    <a16:rowId xmlns:a16="http://schemas.microsoft.com/office/drawing/2014/main" val="1743149709"/>
                  </a:ext>
                </a:extLst>
              </a:tr>
              <a:tr h="716547">
                <a:tc>
                  <a:txBody>
                    <a:bodyPr/>
                    <a:lstStyle/>
                    <a:p>
                      <a:pPr algn="ctr"/>
                      <a:r>
                        <a:rPr lang="en-SG" sz="2400" dirty="0"/>
                        <a:t>Weight</a:t>
                      </a:r>
                    </a:p>
                  </a:txBody>
                  <a:tcPr/>
                </a:tc>
                <a:tc>
                  <a:txBody>
                    <a:bodyPr/>
                    <a:lstStyle/>
                    <a:p>
                      <a:pPr algn="ctr"/>
                      <a:r>
                        <a:rPr lang="en-SG" sz="2400" dirty="0"/>
                        <a:t>71.23…etc</a:t>
                      </a:r>
                    </a:p>
                  </a:txBody>
                  <a:tcPr/>
                </a:tc>
                <a:extLst>
                  <a:ext uri="{0D108BD9-81ED-4DB2-BD59-A6C34878D82A}">
                    <a16:rowId xmlns:a16="http://schemas.microsoft.com/office/drawing/2014/main" val="1198378770"/>
                  </a:ext>
                </a:extLst>
              </a:tr>
            </a:tbl>
          </a:graphicData>
        </a:graphic>
      </p:graphicFrame>
    </p:spTree>
    <p:extLst>
      <p:ext uri="{BB962C8B-B14F-4D97-AF65-F5344CB8AC3E}">
        <p14:creationId xmlns:p14="http://schemas.microsoft.com/office/powerpoint/2010/main" val="40418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5547-D643-419C-8C51-C1C73EA7BD69}"/>
              </a:ext>
            </a:extLst>
          </p:cNvPr>
          <p:cNvSpPr>
            <a:spLocks noGrp="1"/>
          </p:cNvSpPr>
          <p:nvPr>
            <p:ph type="title"/>
          </p:nvPr>
        </p:nvSpPr>
        <p:spPr>
          <a:xfrm>
            <a:off x="1066800" y="74056"/>
            <a:ext cx="10058400" cy="1609344"/>
          </a:xfrm>
        </p:spPr>
        <p:txBody>
          <a:bodyPr>
            <a:normAutofit/>
          </a:bodyPr>
          <a:lstStyle/>
          <a:p>
            <a:pPr algn="ctr"/>
            <a:r>
              <a:rPr lang="en-US" sz="3200" u="sng" dirty="0">
                <a:ln w="0"/>
                <a:effectLst>
                  <a:outerShdw blurRad="38100" dist="19050" dir="2700000" algn="tl" rotWithShape="0">
                    <a:schemeClr val="dk1">
                      <a:alpha val="40000"/>
                    </a:schemeClr>
                  </a:outerShdw>
                </a:effectLst>
              </a:rPr>
              <a:t>STATISTICAL ANALYSIS USED FOR DIFFERENT DATA ATTRIBUTES</a:t>
            </a:r>
            <a:br>
              <a:rPr lang="en-US" sz="3200" u="sng" dirty="0">
                <a:ln w="0"/>
                <a:effectLst>
                  <a:outerShdw blurRad="38100" dist="19050" dir="2700000" algn="tl" rotWithShape="0">
                    <a:schemeClr val="dk1">
                      <a:alpha val="40000"/>
                    </a:schemeClr>
                  </a:outerShdw>
                </a:effectLst>
              </a:rPr>
            </a:br>
            <a:endParaRPr lang="en-SG" sz="3200" u="sng" dirty="0"/>
          </a:p>
        </p:txBody>
      </p:sp>
      <p:sp>
        <p:nvSpPr>
          <p:cNvPr id="3" name="TextBox 2">
            <a:extLst>
              <a:ext uri="{FF2B5EF4-FFF2-40B4-BE49-F238E27FC236}">
                <a16:creationId xmlns:a16="http://schemas.microsoft.com/office/drawing/2014/main" id="{C6CDA64B-77BB-4AA1-B696-4392A2F0DC58}"/>
              </a:ext>
            </a:extLst>
          </p:cNvPr>
          <p:cNvSpPr txBox="1"/>
          <p:nvPr/>
        </p:nvSpPr>
        <p:spPr>
          <a:xfrm>
            <a:off x="690513" y="1428452"/>
            <a:ext cx="4494229" cy="1754326"/>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dirty="0"/>
              <a:t>Nominal Data:</a:t>
            </a:r>
          </a:p>
          <a:p>
            <a:r>
              <a:rPr lang="en-SG" dirty="0"/>
              <a:t>Information is collected through</a:t>
            </a:r>
          </a:p>
          <a:p>
            <a:pPr marL="342900" indent="-342900">
              <a:buFontTx/>
              <a:buChar char="-"/>
            </a:pPr>
            <a:r>
              <a:rPr lang="en-SG" dirty="0"/>
              <a:t>Frequency: Rate at which an event occurs over a period of time within a dataset.</a:t>
            </a:r>
          </a:p>
          <a:p>
            <a:r>
              <a:rPr lang="en-SG" dirty="0"/>
              <a:t>- Method: Pie Chart/Bar chart</a:t>
            </a:r>
          </a:p>
        </p:txBody>
      </p:sp>
      <p:pic>
        <p:nvPicPr>
          <p:cNvPr id="5" name="Picture 4">
            <a:extLst>
              <a:ext uri="{FF2B5EF4-FFF2-40B4-BE49-F238E27FC236}">
                <a16:creationId xmlns:a16="http://schemas.microsoft.com/office/drawing/2014/main" id="{F7B2EC43-80B8-4350-A14C-5B7FD809CD2B}"/>
              </a:ext>
            </a:extLst>
          </p:cNvPr>
          <p:cNvPicPr>
            <a:picLocks noChangeAspect="1"/>
          </p:cNvPicPr>
          <p:nvPr/>
        </p:nvPicPr>
        <p:blipFill>
          <a:blip r:embed="rId2"/>
          <a:stretch>
            <a:fillRect/>
          </a:stretch>
        </p:blipFill>
        <p:spPr>
          <a:xfrm>
            <a:off x="297617" y="3337619"/>
            <a:ext cx="1710352" cy="1640542"/>
          </a:xfrm>
          <a:prstGeom prst="rect">
            <a:avLst/>
          </a:prstGeom>
        </p:spPr>
      </p:pic>
      <p:pic>
        <p:nvPicPr>
          <p:cNvPr id="7" name="Picture 6" descr="A picture containing screenshot&#10;&#10;Description generated with very high confidence">
            <a:extLst>
              <a:ext uri="{FF2B5EF4-FFF2-40B4-BE49-F238E27FC236}">
                <a16:creationId xmlns:a16="http://schemas.microsoft.com/office/drawing/2014/main" id="{7E34FC62-571A-4941-A356-2A861A496349}"/>
              </a:ext>
            </a:extLst>
          </p:cNvPr>
          <p:cNvPicPr>
            <a:picLocks noChangeAspect="1"/>
          </p:cNvPicPr>
          <p:nvPr/>
        </p:nvPicPr>
        <p:blipFill>
          <a:blip r:embed="rId3"/>
          <a:stretch>
            <a:fillRect/>
          </a:stretch>
        </p:blipFill>
        <p:spPr>
          <a:xfrm>
            <a:off x="2429836" y="3210767"/>
            <a:ext cx="2247115" cy="1767394"/>
          </a:xfrm>
          <a:prstGeom prst="rect">
            <a:avLst/>
          </a:prstGeom>
        </p:spPr>
      </p:pic>
      <p:sp>
        <p:nvSpPr>
          <p:cNvPr id="8" name="TextBox 7">
            <a:extLst>
              <a:ext uri="{FF2B5EF4-FFF2-40B4-BE49-F238E27FC236}">
                <a16:creationId xmlns:a16="http://schemas.microsoft.com/office/drawing/2014/main" id="{1C30449B-BBFA-4A80-BAFA-A6EE12454FD6}"/>
              </a:ext>
            </a:extLst>
          </p:cNvPr>
          <p:cNvSpPr txBox="1"/>
          <p:nvPr/>
        </p:nvSpPr>
        <p:spPr>
          <a:xfrm>
            <a:off x="5716571" y="1428452"/>
            <a:ext cx="4494229" cy="1754326"/>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dirty="0"/>
              <a:t>Continuous Data:</a:t>
            </a:r>
          </a:p>
          <a:p>
            <a:r>
              <a:rPr lang="en-SG" dirty="0"/>
              <a:t>Data can be summarized using percentiles, median, interquartile range, mean, mode, standard deviation and range.</a:t>
            </a:r>
          </a:p>
          <a:p>
            <a:r>
              <a:rPr lang="en-SG" dirty="0"/>
              <a:t>- Method: Boxplot/Histogram</a:t>
            </a:r>
          </a:p>
        </p:txBody>
      </p:sp>
      <p:pic>
        <p:nvPicPr>
          <p:cNvPr id="10" name="Picture 9" descr="A screenshot of a cell phone&#10;&#10;Description generated with high confidence">
            <a:extLst>
              <a:ext uri="{FF2B5EF4-FFF2-40B4-BE49-F238E27FC236}">
                <a16:creationId xmlns:a16="http://schemas.microsoft.com/office/drawing/2014/main" id="{C4DEB046-8C13-4435-96C5-6B150D6FF437}"/>
              </a:ext>
            </a:extLst>
          </p:cNvPr>
          <p:cNvPicPr>
            <a:picLocks noChangeAspect="1"/>
          </p:cNvPicPr>
          <p:nvPr/>
        </p:nvPicPr>
        <p:blipFill>
          <a:blip r:embed="rId4"/>
          <a:stretch>
            <a:fillRect/>
          </a:stretch>
        </p:blipFill>
        <p:spPr>
          <a:xfrm>
            <a:off x="5548853" y="3226457"/>
            <a:ext cx="2464324" cy="1761991"/>
          </a:xfrm>
          <a:prstGeom prst="rect">
            <a:avLst/>
          </a:prstGeom>
        </p:spPr>
      </p:pic>
      <p:pic>
        <p:nvPicPr>
          <p:cNvPr id="12" name="Picture 11">
            <a:extLst>
              <a:ext uri="{FF2B5EF4-FFF2-40B4-BE49-F238E27FC236}">
                <a16:creationId xmlns:a16="http://schemas.microsoft.com/office/drawing/2014/main" id="{BF66F811-D0E2-4375-AAF0-1C6AAFFFD7A1}"/>
              </a:ext>
            </a:extLst>
          </p:cNvPr>
          <p:cNvPicPr>
            <a:picLocks noChangeAspect="1"/>
          </p:cNvPicPr>
          <p:nvPr/>
        </p:nvPicPr>
        <p:blipFill>
          <a:blip r:embed="rId5"/>
          <a:stretch>
            <a:fillRect/>
          </a:stretch>
        </p:blipFill>
        <p:spPr>
          <a:xfrm>
            <a:off x="8217835" y="3182778"/>
            <a:ext cx="2247115" cy="1908839"/>
          </a:xfrm>
          <a:prstGeom prst="rect">
            <a:avLst/>
          </a:prstGeom>
        </p:spPr>
      </p:pic>
      <p:sp>
        <p:nvSpPr>
          <p:cNvPr id="13" name="TextBox 12">
            <a:extLst>
              <a:ext uri="{FF2B5EF4-FFF2-40B4-BE49-F238E27FC236}">
                <a16:creationId xmlns:a16="http://schemas.microsoft.com/office/drawing/2014/main" id="{20E51F76-63D6-4710-AB06-DDB49A3DF913}"/>
              </a:ext>
            </a:extLst>
          </p:cNvPr>
          <p:cNvSpPr txBox="1"/>
          <p:nvPr/>
        </p:nvSpPr>
        <p:spPr>
          <a:xfrm>
            <a:off x="2937626" y="5029618"/>
            <a:ext cx="4494229" cy="1754326"/>
          </a:xfrm>
          <a:prstGeom prst="rect">
            <a:avLst/>
          </a:prstGeom>
          <a:noFill/>
          <a:ln>
            <a:solidFill>
              <a:srgbClr val="7030A0"/>
            </a:solidFill>
          </a:ln>
        </p:spPr>
        <p:txBody>
          <a:bodyPr wrap="square" rtlCol="0">
            <a:spAutoFit/>
          </a:bodyPr>
          <a:lstStyle/>
          <a:p>
            <a:pPr marL="285750" indent="-285750">
              <a:buFont typeface="Arial" panose="020B0604020202020204" pitchFamily="34" charset="0"/>
              <a:buChar char="•"/>
            </a:pPr>
            <a:r>
              <a:rPr lang="en-SG" dirty="0"/>
              <a:t>Ordinal Data: Same methods as nominal data, but there is access to some additional tools such as percentiles, median, mode and interquartile range can be used to summarize data.</a:t>
            </a:r>
          </a:p>
        </p:txBody>
      </p:sp>
    </p:spTree>
    <p:extLst>
      <p:ext uri="{BB962C8B-B14F-4D97-AF65-F5344CB8AC3E}">
        <p14:creationId xmlns:p14="http://schemas.microsoft.com/office/powerpoint/2010/main" val="2210511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278</TotalTime>
  <Words>766</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Trebuchet MS</vt:lpstr>
      <vt:lpstr>Wingdings</vt:lpstr>
      <vt:lpstr>Wood Type</vt:lpstr>
      <vt:lpstr>DATA MANAGEMENT</vt:lpstr>
      <vt:lpstr>PowerPoint Presentation</vt:lpstr>
      <vt:lpstr>DIFFERENT TYPES OF DATA ATTRIBUTES</vt:lpstr>
      <vt:lpstr>DIFFERENT TYPES OF DATA ATTRIBUTES (cont)</vt:lpstr>
      <vt:lpstr>DIFFERENT TYPES OF DATA ATTRIBUTES (cont)</vt:lpstr>
      <vt:lpstr>DIFFERENT TYPES OF DATA ATTRIBUTES (cont)</vt:lpstr>
      <vt:lpstr>DIFFERENT TYPES OF DATA ATTRIBUTES (cont)</vt:lpstr>
      <vt:lpstr>DIFFERENT TYPES OF DATA ATTRIBUTES (cont)</vt:lpstr>
      <vt:lpstr>STATISTICAL ANALYSIS USED FOR DIFFERENT DATA ATTRIBUTES </vt:lpstr>
      <vt:lpstr>PRE-PROCESSING OF DATA</vt:lpstr>
      <vt:lpstr>PRE-PROCESSING OF DATA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dc:title>
  <dc:creator>RADHI PRIYA JANAKIRAMAN</dc:creator>
  <cp:lastModifiedBy>RADHI PRIYA JANAKIRAMAN</cp:lastModifiedBy>
  <cp:revision>19</cp:revision>
  <dcterms:created xsi:type="dcterms:W3CDTF">2019-05-22T14:01:30Z</dcterms:created>
  <dcterms:modified xsi:type="dcterms:W3CDTF">2019-05-22T18:40:06Z</dcterms:modified>
</cp:coreProperties>
</file>