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66" r:id="rId3"/>
    <p:sldId id="257" r:id="rId4"/>
    <p:sldId id="258" r:id="rId5"/>
    <p:sldId id="259" r:id="rId6"/>
    <p:sldId id="260" r:id="rId7"/>
    <p:sldId id="261" r:id="rId8"/>
    <p:sldId id="262" r:id="rId9"/>
    <p:sldId id="263"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2"/>
    <p:restoredTop sz="94677"/>
  </p:normalViewPr>
  <p:slideViewPr>
    <p:cSldViewPr snapToGrid="0">
      <p:cViewPr varScale="1">
        <p:scale>
          <a:sx n="92" d="100"/>
          <a:sy n="92" d="100"/>
        </p:scale>
        <p:origin x="40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423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7519036714115e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7519036714115e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7519036714115e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7519036714115e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d6254258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d6254258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d6254258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d625425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7519036714115e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7519036714115e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7519036714115e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7519036714115e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d6254258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d6254258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s.er.usgs.gov/publication/70007382" TargetMode="External"/><Relationship Id="rId2" Type="http://schemas.openxmlformats.org/officeDocument/2006/relationships/hyperlink" Target="https://fcelter.fiu.edu/research/key-findings-productivity-gradients-in-mangroves/index.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ARIMA</a:t>
            </a:r>
            <a:endParaRPr/>
          </a:p>
        </p:txBody>
      </p:sp>
      <p:sp>
        <p:nvSpPr>
          <p:cNvPr id="55" name="Google Shape;55;p13"/>
          <p:cNvSpPr txBox="1">
            <a:spLocks noGrp="1"/>
          </p:cNvSpPr>
          <p:nvPr>
            <p:ph type="subTitle" idx="1"/>
          </p:nvPr>
        </p:nvSpPr>
        <p:spPr>
          <a:xfrm>
            <a:off x="311700" y="3616425"/>
            <a:ext cx="8520600" cy="12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Dr. Sparkle Malone</a:t>
            </a:r>
            <a:endParaRPr dirty="0"/>
          </a:p>
          <a:p>
            <a:pPr marL="0" lvl="0" indent="0" algn="ctr" rtl="0">
              <a:spcBef>
                <a:spcPts val="0"/>
              </a:spcBef>
              <a:spcAft>
                <a:spcPts val="0"/>
              </a:spcAft>
              <a:buClr>
                <a:schemeClr val="dk1"/>
              </a:buClr>
              <a:buSzPts val="1100"/>
              <a:buFont typeface="Arial"/>
              <a:buNone/>
            </a:pPr>
            <a:r>
              <a:rPr lang="en" sz="1800" dirty="0"/>
              <a:t>Florida International University</a:t>
            </a:r>
            <a:endParaRPr sz="1800" dirty="0"/>
          </a:p>
          <a:p>
            <a:pPr marL="0" lvl="0" indent="0" algn="ctr" rtl="0">
              <a:spcBef>
                <a:spcPts val="0"/>
              </a:spcBef>
              <a:spcAft>
                <a:spcPts val="0"/>
              </a:spcAft>
              <a:buClr>
                <a:schemeClr val="dk1"/>
              </a:buClr>
              <a:buSzPts val="1100"/>
              <a:buFont typeface="Arial"/>
              <a:buNone/>
            </a:pPr>
            <a:r>
              <a:rPr lang="en" sz="1800" dirty="0"/>
              <a:t>Malone Disturbance Ecology Lab</a:t>
            </a:r>
            <a:endParaRPr sz="1800" dirty="0"/>
          </a:p>
          <a:p>
            <a:pPr marL="0" lvl="0" indent="0" algn="ctr" rtl="0">
              <a:spcBef>
                <a:spcPts val="0"/>
              </a:spcBef>
              <a:spcAft>
                <a:spcPts val="0"/>
              </a:spcAft>
              <a:buNone/>
            </a:pPr>
            <a:endParaRPr dirty="0"/>
          </a:p>
        </p:txBody>
      </p:sp>
      <p:sp>
        <p:nvSpPr>
          <p:cNvPr id="56" name="Google Shape;56;p13"/>
          <p:cNvSpPr txBox="1"/>
          <p:nvPr/>
        </p:nvSpPr>
        <p:spPr>
          <a:xfrm>
            <a:off x="0" y="0"/>
            <a:ext cx="91440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3000" b="1" dirty="0"/>
              <a:t>Time Series: Autoregressive Integrated Moving Average</a:t>
            </a:r>
            <a:endParaRPr sz="3000" dirty="0"/>
          </a:p>
        </p:txBody>
      </p:sp>
      <p:sp>
        <p:nvSpPr>
          <p:cNvPr id="57" name="Google Shape;57;p13"/>
          <p:cNvSpPr txBox="1"/>
          <p:nvPr/>
        </p:nvSpPr>
        <p:spPr>
          <a:xfrm>
            <a:off x="891200" y="2757350"/>
            <a:ext cx="7193100" cy="61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Capturing the temporal structure of time series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9DFC-68C2-D842-B08B-E100349B5D98}"/>
              </a:ext>
            </a:extLst>
          </p:cNvPr>
          <p:cNvSpPr>
            <a:spLocks noGrp="1"/>
          </p:cNvSpPr>
          <p:nvPr>
            <p:ph type="title"/>
          </p:nvPr>
        </p:nvSpPr>
        <p:spPr/>
        <p:txBody>
          <a:bodyPr/>
          <a:lstStyle/>
          <a:p>
            <a:r>
              <a:rPr lang="en-US" dirty="0"/>
              <a:t>Additional information on Mangroves</a:t>
            </a:r>
          </a:p>
        </p:txBody>
      </p:sp>
      <p:sp>
        <p:nvSpPr>
          <p:cNvPr id="3" name="Text Placeholder 2">
            <a:extLst>
              <a:ext uri="{FF2B5EF4-FFF2-40B4-BE49-F238E27FC236}">
                <a16:creationId xmlns:a16="http://schemas.microsoft.com/office/drawing/2014/main" id="{2E33DE9D-D7A1-484C-B0C5-6FFCC66917F3}"/>
              </a:ext>
            </a:extLst>
          </p:cNvPr>
          <p:cNvSpPr>
            <a:spLocks noGrp="1"/>
          </p:cNvSpPr>
          <p:nvPr>
            <p:ph type="body" idx="1"/>
          </p:nvPr>
        </p:nvSpPr>
        <p:spPr/>
        <p:txBody>
          <a:bodyPr/>
          <a:lstStyle/>
          <a:p>
            <a:r>
              <a:rPr lang="en-US" dirty="0">
                <a:hlinkClick r:id="rId2"/>
              </a:rPr>
              <a:t>https://fcelter.fiu.edu/research/key-findings-productivity-gradients-in-mangroves/index.html</a:t>
            </a:r>
            <a:endParaRPr lang="en-US" dirty="0"/>
          </a:p>
          <a:p>
            <a:r>
              <a:rPr lang="en-US" dirty="0">
                <a:hlinkClick r:id="rId3"/>
              </a:rPr>
              <a:t>https://pubs.er.usgs.gov/publication/70007382</a:t>
            </a:r>
            <a:endParaRPr lang="en-US" dirty="0"/>
          </a:p>
          <a:p>
            <a:r>
              <a:rPr lang="en-US" dirty="0"/>
              <a:t>https://</a:t>
            </a:r>
            <a:r>
              <a:rPr lang="en-US" dirty="0" err="1"/>
              <a:t>www.fws.gov</a:t>
            </a:r>
            <a:r>
              <a:rPr lang="en-US" dirty="0"/>
              <a:t>/</a:t>
            </a:r>
            <a:r>
              <a:rPr lang="en-US" dirty="0" err="1"/>
              <a:t>verobeach</a:t>
            </a:r>
            <a:r>
              <a:rPr lang="en-US" dirty="0"/>
              <a:t>/</a:t>
            </a:r>
            <a:r>
              <a:rPr lang="en-US" dirty="0" err="1"/>
              <a:t>msrppdfs</a:t>
            </a:r>
            <a:r>
              <a:rPr lang="en-US" dirty="0"/>
              <a:t>/</a:t>
            </a:r>
            <a:r>
              <a:rPr lang="en-US" dirty="0" err="1"/>
              <a:t>mangroves.pdf</a:t>
            </a:r>
            <a:endParaRPr lang="en-US" dirty="0"/>
          </a:p>
        </p:txBody>
      </p:sp>
    </p:spTree>
    <p:extLst>
      <p:ext uri="{BB962C8B-B14F-4D97-AF65-F5344CB8AC3E}">
        <p14:creationId xmlns:p14="http://schemas.microsoft.com/office/powerpoint/2010/main" val="47583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61DF-6B0E-7B49-AB78-889CC2C6007E}"/>
              </a:ext>
            </a:extLst>
          </p:cNvPr>
          <p:cNvSpPr>
            <a:spLocks noGrp="1"/>
          </p:cNvSpPr>
          <p:nvPr>
            <p:ph type="title"/>
          </p:nvPr>
        </p:nvSpPr>
        <p:spPr/>
        <p:txBody>
          <a:bodyPr/>
          <a:lstStyle/>
          <a:p>
            <a:r>
              <a:rPr lang="en-US" b="1" dirty="0"/>
              <a:t>Objectives</a:t>
            </a:r>
          </a:p>
        </p:txBody>
      </p:sp>
      <p:sp>
        <p:nvSpPr>
          <p:cNvPr id="4" name="Text Placeholder 3">
            <a:extLst>
              <a:ext uri="{FF2B5EF4-FFF2-40B4-BE49-F238E27FC236}">
                <a16:creationId xmlns:a16="http://schemas.microsoft.com/office/drawing/2014/main" id="{E44AC6C5-795E-7340-9852-3A806CFE053D}"/>
              </a:ext>
            </a:extLst>
          </p:cNvPr>
          <p:cNvSpPr>
            <a:spLocks noGrp="1"/>
          </p:cNvSpPr>
          <p:nvPr>
            <p:ph type="body" idx="1"/>
          </p:nvPr>
        </p:nvSpPr>
        <p:spPr>
          <a:xfrm>
            <a:off x="311700" y="1152475"/>
            <a:ext cx="8520600" cy="3030030"/>
          </a:xfrm>
          <a:prstGeom prst="rect">
            <a:avLst/>
          </a:prstGeom>
        </p:spPr>
        <p:txBody>
          <a:bodyPr>
            <a:spAutoFit/>
          </a:bodyPr>
          <a:lstStyle/>
          <a:p>
            <a:pPr marL="114300" indent="0">
              <a:spcAft>
                <a:spcPts val="1600"/>
              </a:spcAft>
              <a:buNone/>
            </a:pPr>
            <a:r>
              <a:rPr lang="en-US" dirty="0">
                <a:solidFill>
                  <a:srgbClr val="595959"/>
                </a:solidFill>
                <a:latin typeface="Arial" panose="020B0604020202020204" pitchFamily="34" charset="0"/>
              </a:rPr>
              <a:t>At the end of this tutorial, you can expect to know how to:</a:t>
            </a:r>
            <a:endParaRPr lang="en-US" dirty="0"/>
          </a:p>
          <a:p>
            <a:pPr fontAlgn="base">
              <a:buFont typeface="+mj-lt"/>
              <a:buAutoNum type="arabicPeriod"/>
            </a:pPr>
            <a:r>
              <a:rPr lang="en-US" dirty="0">
                <a:solidFill>
                  <a:srgbClr val="595959"/>
                </a:solidFill>
                <a:latin typeface="Arial" panose="020B0604020202020204" pitchFamily="34" charset="0"/>
              </a:rPr>
              <a:t> Plot, examine, and prepare time series for modeling</a:t>
            </a:r>
          </a:p>
          <a:p>
            <a:pPr fontAlgn="base">
              <a:buFont typeface="+mj-lt"/>
              <a:buAutoNum type="arabicPeriod"/>
            </a:pPr>
            <a:endParaRPr lang="en-US" dirty="0">
              <a:solidFill>
                <a:srgbClr val="595959"/>
              </a:solidFill>
              <a:latin typeface="Arial" panose="020B0604020202020204" pitchFamily="34" charset="0"/>
            </a:endParaRPr>
          </a:p>
          <a:p>
            <a:pPr fontAlgn="base">
              <a:buFont typeface="+mj-lt"/>
              <a:buAutoNum type="arabicPeriod"/>
            </a:pPr>
            <a:r>
              <a:rPr lang="en-US" dirty="0">
                <a:solidFill>
                  <a:srgbClr val="595959"/>
                </a:solidFill>
                <a:latin typeface="Arial" panose="020B0604020202020204" pitchFamily="34" charset="0"/>
              </a:rPr>
              <a:t> Extract the seasonality component from the time series</a:t>
            </a:r>
          </a:p>
          <a:p>
            <a:pPr fontAlgn="base">
              <a:buFont typeface="+mj-lt"/>
              <a:buAutoNum type="arabicPeriod"/>
            </a:pPr>
            <a:endParaRPr lang="en-US" dirty="0">
              <a:solidFill>
                <a:srgbClr val="595959"/>
              </a:solidFill>
              <a:latin typeface="Arial" panose="020B0604020202020204" pitchFamily="34" charset="0"/>
            </a:endParaRPr>
          </a:p>
          <a:p>
            <a:pPr fontAlgn="base">
              <a:spcAft>
                <a:spcPts val="1600"/>
              </a:spcAft>
              <a:buFont typeface="+mj-lt"/>
              <a:buAutoNum type="arabicPeriod"/>
            </a:pPr>
            <a:r>
              <a:rPr lang="en-US" dirty="0">
                <a:solidFill>
                  <a:srgbClr val="595959"/>
                </a:solidFill>
                <a:latin typeface="Arial" panose="020B0604020202020204" pitchFamily="34" charset="0"/>
              </a:rPr>
              <a:t> Test for stationarity and apply appropriate transformations</a:t>
            </a:r>
          </a:p>
          <a:p>
            <a:pPr fontAlgn="base">
              <a:spcAft>
                <a:spcPts val="1600"/>
              </a:spcAft>
              <a:buFont typeface="+mj-lt"/>
              <a:buAutoNum type="arabicPeriod"/>
            </a:pPr>
            <a:r>
              <a:rPr lang="en-US" dirty="0">
                <a:solidFill>
                  <a:srgbClr val="595959"/>
                </a:solidFill>
                <a:latin typeface="Arial" panose="020B0604020202020204" pitchFamily="34" charset="0"/>
              </a:rPr>
              <a:t> Choose the order of an ARIMA model</a:t>
            </a:r>
          </a:p>
        </p:txBody>
      </p:sp>
    </p:spTree>
    <p:extLst>
      <p:ext uri="{BB962C8B-B14F-4D97-AF65-F5344CB8AC3E}">
        <p14:creationId xmlns:p14="http://schemas.microsoft.com/office/powerpoint/2010/main" val="94876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
        <p:nvSpPr>
          <p:cNvPr id="63" name="Google Shape;63;p14"/>
          <p:cNvSpPr txBox="1">
            <a:spLocks noGrp="1"/>
          </p:cNvSpPr>
          <p:nvPr>
            <p:ph type="title"/>
          </p:nvPr>
        </p:nvSpPr>
        <p:spPr>
          <a:xfrm>
            <a:off x="235325" y="1450800"/>
            <a:ext cx="8520600" cy="134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b="1"/>
          </a:p>
        </p:txBody>
      </p:sp>
      <p:sp>
        <p:nvSpPr>
          <p:cNvPr id="64" name="Google Shape;64;p14"/>
          <p:cNvSpPr txBox="1">
            <a:spLocks noGrp="1"/>
          </p:cNvSpPr>
          <p:nvPr>
            <p:ph type="title"/>
          </p:nvPr>
        </p:nvSpPr>
        <p:spPr>
          <a:xfrm>
            <a:off x="311700" y="5797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rgbClr val="000000"/>
                </a:solidFill>
              </a:rPr>
              <a:t>Auto regressive: </a:t>
            </a:r>
            <a:r>
              <a:rPr lang="en" sz="1800">
                <a:solidFill>
                  <a:srgbClr val="000000"/>
                </a:solidFill>
              </a:rPr>
              <a:t>The use of past values in the regression equation for the series Y. </a:t>
            </a:r>
            <a:endParaRPr b="1">
              <a:solidFill>
                <a:srgbClr val="000000"/>
              </a:solidFill>
            </a:endParaRPr>
          </a:p>
          <a:p>
            <a:pPr marL="0" lvl="0" indent="0" algn="l" rtl="0">
              <a:spcBef>
                <a:spcPts val="1600"/>
              </a:spcBef>
              <a:spcAft>
                <a:spcPts val="0"/>
              </a:spcAft>
              <a:buClr>
                <a:schemeClr val="dk1"/>
              </a:buClr>
              <a:buSzPts val="1100"/>
              <a:buFont typeface="Arial"/>
              <a:buNone/>
            </a:pPr>
            <a:r>
              <a:rPr lang="en" b="1">
                <a:solidFill>
                  <a:srgbClr val="000000"/>
                </a:solidFill>
              </a:rPr>
              <a:t>Differencing: </a:t>
            </a:r>
            <a:r>
              <a:rPr lang="en" sz="1800">
                <a:solidFill>
                  <a:srgbClr val="000000"/>
                </a:solidFill>
              </a:rPr>
              <a:t>Subtracting current and previous values d times to stabilize the series when the stationarity assumption is not met.</a:t>
            </a:r>
            <a:endParaRPr sz="1800">
              <a:solidFill>
                <a:srgbClr val="000000"/>
              </a:solidFill>
            </a:endParaRPr>
          </a:p>
          <a:p>
            <a:pPr marL="0" lvl="0" indent="0" algn="l" rtl="0">
              <a:spcBef>
                <a:spcPts val="0"/>
              </a:spcBef>
              <a:spcAft>
                <a:spcPts val="0"/>
              </a:spcAft>
              <a:buClr>
                <a:schemeClr val="dk1"/>
              </a:buClr>
              <a:buSzPts val="1100"/>
              <a:buFont typeface="Arial"/>
              <a:buNone/>
            </a:pPr>
            <a:endParaRPr sz="1800">
              <a:solidFill>
                <a:srgbClr val="000000"/>
              </a:solidFill>
            </a:endParaRPr>
          </a:p>
          <a:p>
            <a:pPr marL="0" lvl="0" indent="0" algn="l" rtl="0">
              <a:lnSpc>
                <a:spcPct val="115000"/>
              </a:lnSpc>
              <a:spcBef>
                <a:spcPts val="0"/>
              </a:spcBef>
              <a:spcAft>
                <a:spcPts val="1600"/>
              </a:spcAft>
              <a:buClr>
                <a:schemeClr val="dk1"/>
              </a:buClr>
              <a:buSzPts val="1100"/>
              <a:buFont typeface="Arial"/>
              <a:buNone/>
            </a:pPr>
            <a:r>
              <a:rPr lang="en" b="1">
                <a:solidFill>
                  <a:srgbClr val="000000"/>
                </a:solidFill>
              </a:rPr>
              <a:t>Moving Average: </a:t>
            </a:r>
            <a:r>
              <a:rPr lang="en" sz="1800">
                <a:solidFill>
                  <a:srgbClr val="000000"/>
                </a:solidFill>
              </a:rPr>
              <a:t>Represents the error of the model as a combination of previous error terms. The order q determines the number of terms to include in the model</a:t>
            </a:r>
            <a:endParaRPr b="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ARIMA</a:t>
            </a:r>
            <a:endParaRPr b="1"/>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Is specified by the parameters: p, d, q. </a:t>
            </a:r>
            <a:endParaRPr/>
          </a:p>
          <a:p>
            <a:pPr marL="457200" lvl="0" indent="-342900" algn="l" rtl="0">
              <a:spcBef>
                <a:spcPts val="1600"/>
              </a:spcBef>
              <a:spcAft>
                <a:spcPts val="0"/>
              </a:spcAft>
              <a:buClr>
                <a:srgbClr val="555555"/>
              </a:buClr>
              <a:buSzPts val="1800"/>
              <a:buChar char="●"/>
            </a:pPr>
            <a:r>
              <a:rPr lang="en" b="1">
                <a:solidFill>
                  <a:srgbClr val="555555"/>
                </a:solidFill>
                <a:highlight>
                  <a:srgbClr val="FFFFFF"/>
                </a:highlight>
              </a:rPr>
              <a:t>p</a:t>
            </a:r>
            <a:r>
              <a:rPr lang="en">
                <a:solidFill>
                  <a:srgbClr val="555555"/>
                </a:solidFill>
                <a:highlight>
                  <a:srgbClr val="FFFFFF"/>
                </a:highlight>
              </a:rPr>
              <a:t>: The number of lag observations included in the model (lag order).</a:t>
            </a:r>
            <a:endParaRPr>
              <a:solidFill>
                <a:srgbClr val="555555"/>
              </a:solidFill>
              <a:highlight>
                <a:srgbClr val="FFFFFF"/>
              </a:highlight>
            </a:endParaRPr>
          </a:p>
          <a:p>
            <a:pPr marL="457200" lvl="0" indent="-342900" algn="l" rtl="0">
              <a:spcBef>
                <a:spcPts val="0"/>
              </a:spcBef>
              <a:spcAft>
                <a:spcPts val="0"/>
              </a:spcAft>
              <a:buClr>
                <a:srgbClr val="555555"/>
              </a:buClr>
              <a:buSzPts val="1800"/>
              <a:buChar char="●"/>
            </a:pPr>
            <a:r>
              <a:rPr lang="en" b="1">
                <a:solidFill>
                  <a:srgbClr val="555555"/>
                </a:solidFill>
                <a:highlight>
                  <a:srgbClr val="FFFFFF"/>
                </a:highlight>
              </a:rPr>
              <a:t>d</a:t>
            </a:r>
            <a:r>
              <a:rPr lang="en">
                <a:solidFill>
                  <a:srgbClr val="555555"/>
                </a:solidFill>
                <a:highlight>
                  <a:srgbClr val="FFFFFF"/>
                </a:highlight>
              </a:rPr>
              <a:t>: The number of times that the raw observations are differenced (the degree of differencing).</a:t>
            </a:r>
            <a:endParaRPr>
              <a:solidFill>
                <a:srgbClr val="555555"/>
              </a:solidFill>
              <a:highlight>
                <a:srgbClr val="FFFFFF"/>
              </a:highlight>
            </a:endParaRPr>
          </a:p>
          <a:p>
            <a:pPr marL="457200" lvl="0" indent="-342900" algn="l" rtl="0">
              <a:spcBef>
                <a:spcPts val="0"/>
              </a:spcBef>
              <a:spcAft>
                <a:spcPts val="0"/>
              </a:spcAft>
              <a:buClr>
                <a:srgbClr val="555555"/>
              </a:buClr>
              <a:buSzPts val="1800"/>
              <a:buChar char="●"/>
            </a:pPr>
            <a:r>
              <a:rPr lang="en" b="1">
                <a:solidFill>
                  <a:srgbClr val="555555"/>
                </a:solidFill>
                <a:highlight>
                  <a:srgbClr val="FFFFFF"/>
                </a:highlight>
              </a:rPr>
              <a:t>q</a:t>
            </a:r>
            <a:r>
              <a:rPr lang="en">
                <a:solidFill>
                  <a:srgbClr val="555555"/>
                </a:solidFill>
                <a:highlight>
                  <a:srgbClr val="FFFFFF"/>
                </a:highlight>
              </a:rPr>
              <a:t>: The size of the moving average window (moving average)</a:t>
            </a:r>
            <a:endParaRPr/>
          </a:p>
          <a:p>
            <a:pPr marL="0" lvl="0" indent="0" algn="l" rtl="0">
              <a:spcBef>
                <a:spcPts val="2200"/>
              </a:spcBef>
              <a:spcAft>
                <a:spcPts val="0"/>
              </a:spcAft>
              <a:buClr>
                <a:schemeClr val="dk1"/>
              </a:buClr>
              <a:buSzPts val="1100"/>
              <a:buFont typeface="Arial"/>
              <a:buNone/>
            </a:pPr>
            <a:r>
              <a:rPr lang="en"/>
              <a:t>The process of fitting an ARIMA model is sometimes referred to as the Box-Jenkins method.</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ARIMA</a:t>
            </a:r>
            <a:endParaRPr/>
          </a:p>
        </p:txBody>
      </p:sp>
      <p:sp>
        <p:nvSpPr>
          <p:cNvPr id="76" name="Google Shape;76;p16"/>
          <p:cNvSpPr txBox="1">
            <a:spLocks noGrp="1"/>
          </p:cNvSpPr>
          <p:nvPr>
            <p:ph type="body" idx="1"/>
          </p:nvPr>
        </p:nvSpPr>
        <p:spPr>
          <a:xfrm>
            <a:off x="1774555" y="179850"/>
            <a:ext cx="7175663" cy="239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dirty="0">
                <a:solidFill>
                  <a:srgbClr val="555555"/>
                </a:solidFill>
                <a:highlight>
                  <a:srgbClr val="FFFFFF"/>
                </a:highlight>
              </a:rPr>
              <a:t>Your goal is to account for the temporal trend and seasonal structures that violate assumptions of independence.</a:t>
            </a:r>
            <a:endParaRPr sz="2400" dirty="0">
              <a:solidFill>
                <a:srgbClr val="555555"/>
              </a:solidFill>
              <a:highlight>
                <a:srgbClr val="FFFFFF"/>
              </a:highlight>
            </a:endParaRPr>
          </a:p>
          <a:p>
            <a:pPr marL="0" lvl="0" indent="0" algn="l" rtl="0">
              <a:spcBef>
                <a:spcPts val="1300"/>
              </a:spcBef>
              <a:spcAft>
                <a:spcPts val="0"/>
              </a:spcAft>
              <a:buNone/>
            </a:pPr>
            <a:endParaRPr sz="2400" dirty="0">
              <a:solidFill>
                <a:schemeClr val="dk1"/>
              </a:solidFill>
            </a:endParaRPr>
          </a:p>
          <a:p>
            <a:pPr marL="0" lvl="0" indent="0" algn="l" rtl="0">
              <a:spcBef>
                <a:spcPts val="0"/>
              </a:spcBef>
              <a:spcAft>
                <a:spcPts val="1600"/>
              </a:spcAft>
              <a:buNone/>
            </a:pPr>
            <a:endParaRPr sz="2400" dirty="0"/>
          </a:p>
        </p:txBody>
      </p:sp>
      <p:sp>
        <p:nvSpPr>
          <p:cNvPr id="4" name="Text Placeholder 2">
            <a:extLst>
              <a:ext uri="{FF2B5EF4-FFF2-40B4-BE49-F238E27FC236}">
                <a16:creationId xmlns:a16="http://schemas.microsoft.com/office/drawing/2014/main" id="{C30E5148-EC54-F24A-AA10-94103EB0BD23}"/>
              </a:ext>
            </a:extLst>
          </p:cNvPr>
          <p:cNvSpPr txBox="1">
            <a:spLocks/>
          </p:cNvSpPr>
          <p:nvPr/>
        </p:nvSpPr>
        <p:spPr>
          <a:xfrm>
            <a:off x="311700" y="1867545"/>
            <a:ext cx="8520600" cy="2701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b="1" dirty="0"/>
              <a:t>Differencing, autoregressive, and </a:t>
            </a:r>
            <a:r>
              <a:rPr lang="en-US" dirty="0"/>
              <a:t>moving average components make up a nonseasonal ARIMA model</a:t>
            </a:r>
          </a:p>
          <a:p>
            <a:r>
              <a:rPr lang="en-US" dirty="0"/>
              <a:t>ARIMA models fit to time series data use AR and MA terms to describe the serial dependence, and use other time series data from independent variables to explain the dependence on outside factors. </a:t>
            </a:r>
          </a:p>
          <a:p>
            <a:r>
              <a:rPr lang="en-US" dirty="0"/>
              <a:t>The advantage is that the internal structure of the data (e.g., autocorrelation, seasonality) is explicitly accounted for by incorporating past values. </a:t>
            </a:r>
            <a:br>
              <a:rPr lang="en-US" dirty="0"/>
            </a:b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3000" b="1">
                <a:solidFill>
                  <a:schemeClr val="dk2"/>
                </a:solidFill>
              </a:rPr>
              <a:t>Assumptions</a:t>
            </a:r>
            <a:endParaRPr sz="3000" b="1"/>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1. Data should be </a:t>
            </a:r>
            <a:r>
              <a:rPr lang="en" b="1"/>
              <a:t>stationary</a:t>
            </a:r>
            <a:r>
              <a:rPr lang="en"/>
              <a:t> –the properties of the series doesn’t depend on the time when it is captured. A white noise series and series with cyclic behavior can also be considered as stationary series.</a:t>
            </a:r>
            <a:endParaRPr/>
          </a:p>
          <a:p>
            <a:pPr marL="0" lvl="0" indent="0" algn="l" rtl="0">
              <a:spcBef>
                <a:spcPts val="1600"/>
              </a:spcBef>
              <a:spcAft>
                <a:spcPts val="0"/>
              </a:spcAft>
              <a:buClr>
                <a:schemeClr val="dk1"/>
              </a:buClr>
              <a:buSzPts val="1100"/>
              <a:buFont typeface="Arial"/>
              <a:buNone/>
            </a:pPr>
            <a:r>
              <a:rPr lang="en"/>
              <a:t>2. Data should be </a:t>
            </a:r>
            <a:r>
              <a:rPr lang="en" b="1"/>
              <a:t>univariate</a:t>
            </a:r>
            <a:r>
              <a:rPr lang="en"/>
              <a:t> – ARIMA works on a single variable. Auto-regression is all about regression with the past values.</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Limitations</a:t>
            </a:r>
            <a:endParaRPr b="1"/>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Models directly rely on past values, and therefore work best on long and stable series. </a:t>
            </a:r>
            <a:endParaRPr sz="2400"/>
          </a:p>
          <a:p>
            <a:pPr marL="457200" lvl="0" indent="0" algn="l" rtl="0">
              <a:spcBef>
                <a:spcPts val="1600"/>
              </a:spcBef>
              <a:spcAft>
                <a:spcPts val="0"/>
              </a:spcAft>
              <a:buNone/>
            </a:pPr>
            <a:endParaRPr sz="2400"/>
          </a:p>
          <a:p>
            <a:pPr marL="457200" lvl="0" indent="-381000" algn="l" rtl="0">
              <a:spcBef>
                <a:spcPts val="1600"/>
              </a:spcBef>
              <a:spcAft>
                <a:spcPts val="0"/>
              </a:spcAft>
              <a:buSzPts val="2400"/>
              <a:buChar char="●"/>
            </a:pPr>
            <a:r>
              <a:rPr lang="en" sz="2400"/>
              <a:t>ARIMA simply approximates historical patterns and therefore does not aim to explain the structure of the underlying data mechanism.</a:t>
            </a:r>
            <a:endParaRPr sz="2400"/>
          </a:p>
          <a:p>
            <a:pPr marL="0" lvl="0" indent="0" algn="l" rtl="0">
              <a:spcBef>
                <a:spcPts val="1600"/>
              </a:spcBef>
              <a:spcAft>
                <a:spcPts val="160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can you do with this approach?</a:t>
            </a:r>
            <a:endParaRPr b="1"/>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Explain temporal patterns.</a:t>
            </a:r>
            <a:endParaRPr sz="2400"/>
          </a:p>
          <a:p>
            <a:pPr marL="457200" lvl="0" indent="-381000" algn="l" rtl="0">
              <a:spcBef>
                <a:spcPts val="0"/>
              </a:spcBef>
              <a:spcAft>
                <a:spcPts val="0"/>
              </a:spcAft>
              <a:buSzPts val="2400"/>
              <a:buChar char="●"/>
            </a:pPr>
            <a:r>
              <a:rPr lang="en" sz="2400"/>
              <a:t>Detect unusual events and estimate the magnitude of their effect.</a:t>
            </a:r>
            <a:endParaRPr sz="2400"/>
          </a:p>
          <a:p>
            <a:pPr marL="457200" lvl="0" indent="-381000" algn="l" rtl="0">
              <a:spcBef>
                <a:spcPts val="0"/>
              </a:spcBef>
              <a:spcAft>
                <a:spcPts val="0"/>
              </a:spcAft>
              <a:buSzPts val="2400"/>
              <a:buChar char="●"/>
            </a:pPr>
            <a:r>
              <a:rPr lang="en" sz="2400"/>
              <a:t>Use explanatory series to improve time series models.</a:t>
            </a:r>
            <a:endParaRPr sz="2400"/>
          </a:p>
          <a:p>
            <a:pPr marL="0" lvl="0" indent="0" algn="l" rtl="0">
              <a:spcBef>
                <a:spcPts val="1600"/>
              </a:spcBef>
              <a:spcAft>
                <a:spcPts val="0"/>
              </a:spcAft>
              <a:buNone/>
            </a:pPr>
            <a:endParaRPr sz="2400"/>
          </a:p>
          <a:p>
            <a:pPr marL="0" lvl="0" indent="0" algn="l" rtl="0">
              <a:spcBef>
                <a:spcPts val="1600"/>
              </a:spcBef>
              <a:spcAft>
                <a:spcPts val="0"/>
              </a:spcAft>
              <a:buClr>
                <a:schemeClr val="dk1"/>
              </a:buClr>
              <a:buSzPts val="1100"/>
              <a:buFont typeface="Arial"/>
              <a:buNone/>
            </a:pPr>
            <a:endParaRPr sz="2400"/>
          </a:p>
          <a:p>
            <a:pPr marL="0" lvl="0" indent="0" algn="l" rtl="0">
              <a:spcBef>
                <a:spcPts val="1600"/>
              </a:spcBef>
              <a:spcAft>
                <a:spcPts val="1600"/>
              </a:spcAft>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0"/>
          <p:cNvPicPr preferRelativeResize="0"/>
          <p:nvPr/>
        </p:nvPicPr>
        <p:blipFill rotWithShape="1">
          <a:blip r:embed="rId3">
            <a:alphaModFix/>
          </a:blip>
          <a:srcRect l="26843" t="17820" r="2047" b="-17820"/>
          <a:stretch/>
        </p:blipFill>
        <p:spPr>
          <a:xfrm>
            <a:off x="0" y="929800"/>
            <a:ext cx="4876452" cy="5143499"/>
          </a:xfrm>
          <a:prstGeom prst="rect">
            <a:avLst/>
          </a:prstGeom>
          <a:noFill/>
          <a:ln>
            <a:noFill/>
          </a:ln>
        </p:spPr>
      </p:pic>
      <p:sp>
        <p:nvSpPr>
          <p:cNvPr id="100" name="Google Shape;100;p2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CASE:</a:t>
            </a:r>
            <a:endParaRPr sz="3600"/>
          </a:p>
        </p:txBody>
      </p:sp>
      <p:pic>
        <p:nvPicPr>
          <p:cNvPr id="101" name="Google Shape;101;p20"/>
          <p:cNvPicPr preferRelativeResize="0"/>
          <p:nvPr/>
        </p:nvPicPr>
        <p:blipFill>
          <a:blip r:embed="rId4">
            <a:alphaModFix/>
          </a:blip>
          <a:stretch>
            <a:fillRect/>
          </a:stretch>
        </p:blipFill>
        <p:spPr>
          <a:xfrm>
            <a:off x="4998550" y="1152475"/>
            <a:ext cx="4145451" cy="3973375"/>
          </a:xfrm>
          <a:prstGeom prst="rect">
            <a:avLst/>
          </a:prstGeom>
          <a:noFill/>
          <a:ln>
            <a:noFill/>
          </a:ln>
        </p:spPr>
      </p:pic>
      <p:pic>
        <p:nvPicPr>
          <p:cNvPr id="102" name="Google Shape;102;p20"/>
          <p:cNvPicPr preferRelativeResize="0"/>
          <p:nvPr/>
        </p:nvPicPr>
        <p:blipFill>
          <a:blip r:embed="rId5">
            <a:alphaModFix/>
          </a:blip>
          <a:stretch>
            <a:fillRect/>
          </a:stretch>
        </p:blipFill>
        <p:spPr>
          <a:xfrm>
            <a:off x="3290550" y="-21100"/>
            <a:ext cx="1352550" cy="1047750"/>
          </a:xfrm>
          <a:prstGeom prst="rect">
            <a:avLst/>
          </a:prstGeom>
          <a:noFill/>
          <a:ln>
            <a:noFill/>
          </a:ln>
        </p:spPr>
      </p:pic>
      <p:pic>
        <p:nvPicPr>
          <p:cNvPr id="103" name="Google Shape;103;p20"/>
          <p:cNvPicPr preferRelativeResize="0"/>
          <p:nvPr/>
        </p:nvPicPr>
        <p:blipFill>
          <a:blip r:embed="rId6">
            <a:alphaModFix/>
          </a:blip>
          <a:stretch>
            <a:fillRect/>
          </a:stretch>
        </p:blipFill>
        <p:spPr>
          <a:xfrm>
            <a:off x="4876451" y="1"/>
            <a:ext cx="4267550" cy="2075225"/>
          </a:xfrm>
          <a:prstGeom prst="rect">
            <a:avLst/>
          </a:prstGeom>
          <a:noFill/>
          <a:ln>
            <a:noFill/>
          </a:ln>
        </p:spPr>
      </p:pic>
      <p:sp>
        <p:nvSpPr>
          <p:cNvPr id="104" name="Google Shape;104;p20"/>
          <p:cNvSpPr txBox="1"/>
          <p:nvPr/>
        </p:nvSpPr>
        <p:spPr>
          <a:xfrm>
            <a:off x="-76200" y="929800"/>
            <a:ext cx="5321700" cy="9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900" b="1"/>
              <a:t>Everglade Mangrove Scrub</a:t>
            </a:r>
            <a:endParaRPr sz="2900" b="1"/>
          </a:p>
          <a:p>
            <a:pPr marL="0" lvl="0" indent="0" algn="l" rtl="0">
              <a:spcBef>
                <a:spcPts val="0"/>
              </a:spcBef>
              <a:spcAft>
                <a:spcPts val="0"/>
              </a:spcAft>
              <a:buNone/>
            </a:pPr>
            <a:r>
              <a:rPr lang="en" sz="2900" b="1"/>
              <a:t>TS/Ph-7</a:t>
            </a:r>
            <a:endParaRPr sz="2900" b="1"/>
          </a:p>
        </p:txBody>
      </p:sp>
      <p:sp>
        <p:nvSpPr>
          <p:cNvPr id="105" name="Google Shape;105;p20"/>
          <p:cNvSpPr/>
          <p:nvPr/>
        </p:nvSpPr>
        <p:spPr>
          <a:xfrm>
            <a:off x="7791650" y="3954125"/>
            <a:ext cx="560100" cy="636600"/>
          </a:xfrm>
          <a:prstGeom prst="up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0"/>
          <p:cNvSpPr txBox="1">
            <a:spLocks noGrp="1"/>
          </p:cNvSpPr>
          <p:nvPr>
            <p:ph type="body" idx="1"/>
          </p:nvPr>
        </p:nvSpPr>
        <p:spPr>
          <a:xfrm>
            <a:off x="4876448" y="-1"/>
            <a:ext cx="4267551" cy="1402597"/>
          </a:xfrm>
          <a:prstGeom prst="rect">
            <a:avLst/>
          </a:prstGeom>
          <a:solidFill>
            <a:srgbClr val="FFFFFF"/>
          </a:solidFill>
        </p:spPr>
        <p:txBody>
          <a:bodyPr spcFirstLastPara="1" wrap="square" lIns="91425" tIns="91425" rIns="91425" bIns="91425" anchor="t" anchorCtr="0">
            <a:noAutofit/>
          </a:bodyPr>
          <a:lstStyle/>
          <a:p>
            <a:pPr marL="457200" lvl="0" indent="-301625" algn="l" rtl="0">
              <a:spcBef>
                <a:spcPts val="0"/>
              </a:spcBef>
              <a:spcAft>
                <a:spcPts val="0"/>
              </a:spcAft>
              <a:buClr>
                <a:srgbClr val="555555"/>
              </a:buClr>
              <a:buSzPts val="1150"/>
              <a:buChar char="●"/>
            </a:pPr>
            <a:r>
              <a:rPr lang="en" b="1" dirty="0">
                <a:solidFill>
                  <a:srgbClr val="555555"/>
                </a:solidFill>
                <a:highlight>
                  <a:srgbClr val="FFFFFF"/>
                </a:highlight>
              </a:rPr>
              <a:t>p</a:t>
            </a:r>
            <a:r>
              <a:rPr lang="en" dirty="0">
                <a:solidFill>
                  <a:srgbClr val="555555"/>
                </a:solidFill>
                <a:highlight>
                  <a:srgbClr val="FFFFFF"/>
                </a:highlight>
              </a:rPr>
              <a:t>: lags</a:t>
            </a:r>
            <a:endParaRPr dirty="0">
              <a:solidFill>
                <a:srgbClr val="555555"/>
              </a:solidFill>
              <a:highlight>
                <a:srgbClr val="FFFFFF"/>
              </a:highlight>
            </a:endParaRPr>
          </a:p>
          <a:p>
            <a:pPr marL="457200" lvl="0" indent="-342900" algn="l" rtl="0">
              <a:spcBef>
                <a:spcPts val="0"/>
              </a:spcBef>
              <a:spcAft>
                <a:spcPts val="0"/>
              </a:spcAft>
              <a:buClr>
                <a:srgbClr val="555555"/>
              </a:buClr>
              <a:buSzPts val="1800"/>
              <a:buChar char="●"/>
            </a:pPr>
            <a:r>
              <a:rPr lang="en" b="1" dirty="0">
                <a:solidFill>
                  <a:srgbClr val="555555"/>
                </a:solidFill>
                <a:highlight>
                  <a:srgbClr val="FFFFFF"/>
                </a:highlight>
              </a:rPr>
              <a:t>d</a:t>
            </a:r>
            <a:r>
              <a:rPr lang="en" dirty="0">
                <a:solidFill>
                  <a:srgbClr val="555555"/>
                </a:solidFill>
                <a:highlight>
                  <a:srgbClr val="FFFFFF"/>
                </a:highlight>
              </a:rPr>
              <a:t>: degree of differencing</a:t>
            </a:r>
            <a:endParaRPr dirty="0">
              <a:solidFill>
                <a:srgbClr val="555555"/>
              </a:solidFill>
              <a:highlight>
                <a:srgbClr val="FFFFFF"/>
              </a:highlight>
            </a:endParaRPr>
          </a:p>
          <a:p>
            <a:pPr marL="457200" lvl="0" indent="-342900" algn="l" rtl="0">
              <a:spcBef>
                <a:spcPts val="0"/>
              </a:spcBef>
              <a:spcAft>
                <a:spcPts val="0"/>
              </a:spcAft>
              <a:buClr>
                <a:srgbClr val="555555"/>
              </a:buClr>
              <a:buSzPts val="1800"/>
              <a:buChar char="●"/>
            </a:pPr>
            <a:r>
              <a:rPr lang="en" b="1" dirty="0">
                <a:solidFill>
                  <a:srgbClr val="555555"/>
                </a:solidFill>
                <a:highlight>
                  <a:srgbClr val="FFFFFF"/>
                </a:highlight>
              </a:rPr>
              <a:t>q</a:t>
            </a:r>
            <a:r>
              <a:rPr lang="en" dirty="0">
                <a:solidFill>
                  <a:srgbClr val="555555"/>
                </a:solidFill>
                <a:highlight>
                  <a:srgbClr val="FFFFFF"/>
                </a:highlight>
              </a:rPr>
              <a:t>: size of the moving average window</a:t>
            </a:r>
            <a:endParaRPr dirty="0"/>
          </a:p>
          <a:p>
            <a:pPr marL="0" lvl="0" indent="0" algn="l" rtl="0">
              <a:spcBef>
                <a:spcPts val="220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525</Words>
  <Application>Microsoft Office PowerPoint</Application>
  <PresentationFormat>On-screen Show (16:9)</PresentationFormat>
  <Paragraphs>51</Paragraphs>
  <Slides>10</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ARIMA</vt:lpstr>
      <vt:lpstr>Objectives</vt:lpstr>
      <vt:lpstr> </vt:lpstr>
      <vt:lpstr>ARIMA</vt:lpstr>
      <vt:lpstr>ARIMA</vt:lpstr>
      <vt:lpstr>Assumptions</vt:lpstr>
      <vt:lpstr>Limitations</vt:lpstr>
      <vt:lpstr>What can you do with this approach?</vt:lpstr>
      <vt:lpstr>CASE:</vt:lpstr>
      <vt:lpstr>Additional information on Mangroves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ARIMA</dc:title>
  <dc:creator>Rachel Prokopius</dc:creator>
  <cp:lastModifiedBy>Rachel Prokopius</cp:lastModifiedBy>
  <cp:revision>4</cp:revision>
  <dcterms:modified xsi:type="dcterms:W3CDTF">2020-01-24T19:24:30Z</dcterms:modified>
</cp:coreProperties>
</file>