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7"/>
              <a:ext cx="842597" cy="566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19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7" name="Body Level One…"/>
          <p:cNvSpPr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ytuł 1"/>
          <p:cNvSpPr/>
          <p:nvPr>
            <p:ph type="ctr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/>
          <a:lstStyle/>
          <a:p>
            <a:pPr/>
            <a:r>
              <a:t>Drzewpol</a:t>
            </a:r>
          </a:p>
        </p:txBody>
      </p:sp>
      <p:sp>
        <p:nvSpPr>
          <p:cNvPr id="187" name="Podtytuł 2"/>
          <p:cNvSpPr/>
          <p:nvPr>
            <p:ph type="subTitle" sz="quarter" idx="1"/>
          </p:nvPr>
        </p:nvSpPr>
        <p:spPr>
          <a:xfrm>
            <a:off x="1507067" y="4050832"/>
            <a:ext cx="7766937" cy="1096900"/>
          </a:xfrm>
          <a:prstGeom prst="rect">
            <a:avLst/>
          </a:prstGeom>
        </p:spPr>
        <p:txBody>
          <a:bodyPr/>
          <a:lstStyle/>
          <a:p>
            <a:pPr/>
            <a:r>
              <a:t>System automatycznego podlewania drzew w mieście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ytuł 1"/>
          <p:cNvSpPr/>
          <p:nvPr>
            <p:ph type="title"/>
          </p:nvPr>
        </p:nvSpPr>
        <p:spPr>
          <a:xfrm>
            <a:off x="-2" y="-1"/>
            <a:ext cx="8596670" cy="769259"/>
          </a:xfrm>
          <a:prstGeom prst="rect">
            <a:avLst/>
          </a:prstGeom>
        </p:spPr>
        <p:txBody>
          <a:bodyPr/>
          <a:lstStyle/>
          <a:p>
            <a:pPr defTabSz="338327">
              <a:defRPr sz="2368"/>
            </a:pPr>
            <a:r>
              <a:t>Warstwa </a:t>
            </a:r>
            <a:br/>
            <a:r>
              <a:t>biznesowa</a:t>
            </a:r>
          </a:p>
        </p:txBody>
      </p:sp>
      <p:pic>
        <p:nvPicPr>
          <p:cNvPr id="215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12142" t="12703" r="24603" b="1981"/>
          <a:stretch>
            <a:fillRect/>
          </a:stretch>
        </p:blipFill>
        <p:spPr>
          <a:xfrm>
            <a:off x="2220684" y="0"/>
            <a:ext cx="9622974" cy="6773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ytuł 1"/>
          <p:cNvSpPr/>
          <p:nvPr>
            <p:ph type="title"/>
          </p:nvPr>
        </p:nvSpPr>
        <p:spPr>
          <a:xfrm>
            <a:off x="-1" y="0"/>
            <a:ext cx="8596670" cy="725714"/>
          </a:xfrm>
          <a:prstGeom prst="rect">
            <a:avLst/>
          </a:prstGeom>
        </p:spPr>
        <p:txBody>
          <a:bodyPr/>
          <a:lstStyle/>
          <a:p>
            <a:pPr/>
            <a:r>
              <a:t>Warstwa aplikacji i infrastruktury</a:t>
            </a:r>
          </a:p>
        </p:txBody>
      </p:sp>
      <p:pic>
        <p:nvPicPr>
          <p:cNvPr id="218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6270" t="12399" r="19286" b="2286"/>
          <a:stretch>
            <a:fillRect/>
          </a:stretch>
        </p:blipFill>
        <p:spPr>
          <a:xfrm>
            <a:off x="843019" y="747486"/>
            <a:ext cx="10216868" cy="6110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ytuł 1"/>
          <p:cNvSpPr/>
          <p:nvPr>
            <p:ph type="title"/>
          </p:nvPr>
        </p:nvSpPr>
        <p:spPr>
          <a:xfrm>
            <a:off x="-1" y="0"/>
            <a:ext cx="859667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Wykres Ganta</a:t>
            </a:r>
          </a:p>
        </p:txBody>
      </p:sp>
      <p:pic>
        <p:nvPicPr>
          <p:cNvPr id="221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873" t="38848" r="13571" b="28442"/>
          <a:stretch>
            <a:fillRect/>
          </a:stretch>
        </p:blipFill>
        <p:spPr>
          <a:xfrm>
            <a:off x="261256" y="2656114"/>
            <a:ext cx="11930745" cy="2380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ytuł 1"/>
          <p:cNvSpPr/>
          <p:nvPr>
            <p:ph type="title"/>
          </p:nvPr>
        </p:nvSpPr>
        <p:spPr>
          <a:xfrm>
            <a:off x="-1" y="-1"/>
            <a:ext cx="8596670" cy="667659"/>
          </a:xfrm>
          <a:prstGeom prst="rect">
            <a:avLst/>
          </a:prstGeom>
        </p:spPr>
        <p:txBody>
          <a:bodyPr/>
          <a:lstStyle/>
          <a:p>
            <a:pPr/>
            <a:r>
              <a:t>Analiza wartości wypracowanej</a:t>
            </a:r>
          </a:p>
        </p:txBody>
      </p:sp>
      <p:pic>
        <p:nvPicPr>
          <p:cNvPr id="224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25026" t="11905" r="25344" b="11379"/>
          <a:stretch>
            <a:fillRect/>
          </a:stretch>
        </p:blipFill>
        <p:spPr>
          <a:xfrm>
            <a:off x="1393370" y="667656"/>
            <a:ext cx="7939316" cy="6178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ytuł 1"/>
          <p:cNvSpPr/>
          <p:nvPr>
            <p:ph type="title"/>
          </p:nvPr>
        </p:nvSpPr>
        <p:spPr>
          <a:xfrm>
            <a:off x="677333" y="609599"/>
            <a:ext cx="8596670" cy="6270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BMC</a:t>
            </a:r>
          </a:p>
        </p:txBody>
      </p:sp>
      <p:pic>
        <p:nvPicPr>
          <p:cNvPr id="190" name="Symbol zastępczy zawartości 3" descr="Symbol zastępczy zawartości 3"/>
          <p:cNvPicPr>
            <a:picLocks noChangeAspect="1"/>
          </p:cNvPicPr>
          <p:nvPr/>
        </p:nvPicPr>
        <p:blipFill>
          <a:blip r:embed="rId2">
            <a:extLst/>
          </a:blip>
          <a:srcRect l="10261" t="12766" r="22881" b="5339"/>
          <a:stretch>
            <a:fillRect/>
          </a:stretch>
        </p:blipFill>
        <p:spPr>
          <a:xfrm>
            <a:off x="677334" y="1236616"/>
            <a:ext cx="8596669" cy="5495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ytuł 1"/>
          <p:cNvSpPr/>
          <p:nvPr>
            <p:ph type="title"/>
          </p:nvPr>
        </p:nvSpPr>
        <p:spPr>
          <a:xfrm>
            <a:off x="677333" y="609599"/>
            <a:ext cx="8596670" cy="618311"/>
          </a:xfrm>
          <a:prstGeom prst="rect">
            <a:avLst/>
          </a:prstGeom>
        </p:spPr>
        <p:txBody>
          <a:bodyPr/>
          <a:lstStyle/>
          <a:p>
            <a:pPr defTabSz="265175">
              <a:defRPr sz="1856"/>
            </a:pPr>
            <a:r>
              <a:t>Analiza SWOT</a:t>
            </a:r>
            <a:br/>
          </a:p>
        </p:txBody>
      </p:sp>
      <p:pic>
        <p:nvPicPr>
          <p:cNvPr id="193" name="Obraz 4" descr="Obraz 4"/>
          <p:cNvPicPr>
            <a:picLocks noChangeAspect="1"/>
          </p:cNvPicPr>
          <p:nvPr/>
        </p:nvPicPr>
        <p:blipFill>
          <a:blip r:embed="rId2">
            <a:extLst/>
          </a:blip>
          <a:srcRect l="20572" t="13493" r="33523" b="2011"/>
          <a:stretch>
            <a:fillRect/>
          </a:stretch>
        </p:blipFill>
        <p:spPr>
          <a:xfrm>
            <a:off x="2264229" y="1290846"/>
            <a:ext cx="5810239" cy="558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ytuł 1"/>
          <p:cNvSpPr/>
          <p:nvPr>
            <p:ph type="title"/>
          </p:nvPr>
        </p:nvSpPr>
        <p:spPr>
          <a:xfrm>
            <a:off x="677333" y="609599"/>
            <a:ext cx="8596670" cy="653145"/>
          </a:xfrm>
          <a:prstGeom prst="rect">
            <a:avLst/>
          </a:prstGeom>
        </p:spPr>
        <p:txBody>
          <a:bodyPr/>
          <a:lstStyle/>
          <a:p>
            <a:pPr/>
            <a:r>
              <a:t>Analiza SWOT cz. 2</a:t>
            </a:r>
          </a:p>
        </p:txBody>
      </p:sp>
      <p:pic>
        <p:nvPicPr>
          <p:cNvPr id="196" name="Obraz 4" descr="Obraz 4"/>
          <p:cNvPicPr>
            <a:picLocks noChangeAspect="1"/>
          </p:cNvPicPr>
          <p:nvPr/>
        </p:nvPicPr>
        <p:blipFill>
          <a:blip r:embed="rId2">
            <a:extLst/>
          </a:blip>
          <a:srcRect l="27461" t="17418" r="40952" b="12627"/>
          <a:stretch>
            <a:fillRect/>
          </a:stretch>
        </p:blipFill>
        <p:spPr>
          <a:xfrm>
            <a:off x="2844800" y="1171170"/>
            <a:ext cx="4920343" cy="5686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ytuł 1"/>
          <p:cNvSpPr/>
          <p:nvPr>
            <p:ph type="title"/>
          </p:nvPr>
        </p:nvSpPr>
        <p:spPr>
          <a:xfrm>
            <a:off x="677333" y="609600"/>
            <a:ext cx="8596670" cy="63862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Wymagania pozafunkcjonalne</a:t>
            </a:r>
          </a:p>
        </p:txBody>
      </p:sp>
      <p:pic>
        <p:nvPicPr>
          <p:cNvPr id="199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16773" t="13090" r="24179" b="8301"/>
          <a:stretch>
            <a:fillRect/>
          </a:stretch>
        </p:blipFill>
        <p:spPr>
          <a:xfrm>
            <a:off x="1337626" y="1248229"/>
            <a:ext cx="7276084" cy="487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ytuł 1"/>
          <p:cNvSpPr/>
          <p:nvPr>
            <p:ph type="title"/>
          </p:nvPr>
        </p:nvSpPr>
        <p:spPr>
          <a:xfrm>
            <a:off x="677333" y="609599"/>
            <a:ext cx="8596670" cy="667659"/>
          </a:xfrm>
          <a:prstGeom prst="rect">
            <a:avLst/>
          </a:prstGeom>
        </p:spPr>
        <p:txBody>
          <a:bodyPr/>
          <a:lstStyle/>
          <a:p>
            <a:pPr/>
            <a:r>
              <a:t>Strategie</a:t>
            </a:r>
          </a:p>
        </p:txBody>
      </p:sp>
      <p:pic>
        <p:nvPicPr>
          <p:cNvPr id="202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12540" t="12551" r="25397" b="2590"/>
          <a:stretch>
            <a:fillRect/>
          </a:stretch>
        </p:blipFill>
        <p:spPr>
          <a:xfrm>
            <a:off x="1770116" y="1277257"/>
            <a:ext cx="7503886" cy="535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ytuł 1"/>
          <p:cNvSpPr/>
          <p:nvPr>
            <p:ph type="title"/>
          </p:nvPr>
        </p:nvSpPr>
        <p:spPr>
          <a:xfrm>
            <a:off x="677333" y="609599"/>
            <a:ext cx="8596670" cy="696688"/>
          </a:xfrm>
          <a:prstGeom prst="rect">
            <a:avLst/>
          </a:prstGeom>
        </p:spPr>
        <p:txBody>
          <a:bodyPr/>
          <a:lstStyle/>
          <a:p>
            <a:pPr/>
            <a:r>
              <a:t>Historyjki użytkownika</a:t>
            </a:r>
          </a:p>
        </p:txBody>
      </p:sp>
      <p:pic>
        <p:nvPicPr>
          <p:cNvPr id="205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794" t="15897" r="13571" b="3958"/>
          <a:stretch>
            <a:fillRect/>
          </a:stretch>
        </p:blipFill>
        <p:spPr>
          <a:xfrm>
            <a:off x="290284" y="1222246"/>
            <a:ext cx="11538857" cy="5635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ytuł 1"/>
          <p:cNvSpPr/>
          <p:nvPr>
            <p:ph type="title"/>
          </p:nvPr>
        </p:nvSpPr>
        <p:spPr>
          <a:xfrm>
            <a:off x="-1" y="0"/>
            <a:ext cx="859667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Karta projektu</a:t>
            </a:r>
          </a:p>
        </p:txBody>
      </p:sp>
      <p:pic>
        <p:nvPicPr>
          <p:cNvPr id="208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28651" t="19547" r="41587" b="3959"/>
          <a:stretch>
            <a:fillRect/>
          </a:stretch>
        </p:blipFill>
        <p:spPr>
          <a:xfrm>
            <a:off x="2729320" y="5939"/>
            <a:ext cx="5108395" cy="6852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Obraz 4" descr="Obraz 4"/>
          <p:cNvPicPr>
            <a:picLocks noChangeAspect="1"/>
          </p:cNvPicPr>
          <p:nvPr/>
        </p:nvPicPr>
        <p:blipFill>
          <a:blip r:embed="rId3">
            <a:extLst/>
          </a:blip>
          <a:srcRect l="29126" t="16201" r="42461" b="48364"/>
          <a:stretch>
            <a:fillRect/>
          </a:stretch>
        </p:blipFill>
        <p:spPr>
          <a:xfrm>
            <a:off x="6574970" y="1204684"/>
            <a:ext cx="5196115" cy="3381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ytuł 1"/>
          <p:cNvSpPr/>
          <p:nvPr>
            <p:ph type="title"/>
          </p:nvPr>
        </p:nvSpPr>
        <p:spPr>
          <a:xfrm>
            <a:off x="677333" y="609599"/>
            <a:ext cx="8596670" cy="682173"/>
          </a:xfrm>
          <a:prstGeom prst="rect">
            <a:avLst/>
          </a:prstGeom>
        </p:spPr>
        <p:txBody>
          <a:bodyPr/>
          <a:lstStyle/>
          <a:p>
            <a:pPr/>
            <a:r>
              <a:t>Interesariusze</a:t>
            </a:r>
          </a:p>
        </p:txBody>
      </p:sp>
      <p:pic>
        <p:nvPicPr>
          <p:cNvPr id="212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4444" t="13462" r="16508" b="2893"/>
          <a:stretch>
            <a:fillRect/>
          </a:stretch>
        </p:blipFill>
        <p:spPr>
          <a:xfrm>
            <a:off x="1103086" y="1161142"/>
            <a:ext cx="9947351" cy="5493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seta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seta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