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lideshare.net/narayanagalla/np-cooks-theorem?from_action=save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7: NP Class of Proble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L47: NP Class of Problems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NP-Complete and NP-Hard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atisfiabil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Satisfiability Problem</a:t>
            </a:r>
          </a:p>
        </p:txBody>
      </p:sp>
      <p:sp>
        <p:nvSpPr>
          <p:cNvPr id="96" name="Satisfiability problem defini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Satisfiability problem definition:</a:t>
            </a:r>
          </a:p>
          <a:p>
            <a:pPr lvl="1"/>
            <a:r>
              <a:t>Given a boolean expression, determine if the expression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satisfiable</a:t>
            </a:r>
            <a:r>
              <a:t> or not.</a:t>
            </a:r>
          </a:p>
          <a:p>
            <a:pPr/>
            <a:r>
              <a:t>Some terms</a:t>
            </a:r>
          </a:p>
          <a:p>
            <a:pPr lvl="1"/>
            <a:r>
              <a:t>Literal: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~x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Clause: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≡x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∨x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∨~x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Conjunctive Normal Form (CNF):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1</a:t>
            </a:r>
            <a:r>
              <a:t>∧ C</a:t>
            </a:r>
            <a:r>
              <a:rPr baseline="-5999"/>
              <a:t>2</a:t>
            </a:r>
            <a:r>
              <a:t>∧ C</a:t>
            </a:r>
            <a:r>
              <a:rPr baseline="-5999"/>
              <a:t>3 </a:t>
            </a:r>
            <a:r>
              <a:t>∧……∧C</a:t>
            </a:r>
            <a:r>
              <a:rPr baseline="-5999"/>
              <a:t>m</a:t>
            </a:r>
            <a:endParaRPr baseline="-5999"/>
          </a:p>
          <a:p>
            <a:pPr marL="322075" indent="-282388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Any boolean expression can be converted into CNF</a:t>
            </a:r>
          </a:p>
          <a:p>
            <a:pPr marL="322075" indent="-282388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complexity for satisfiability problem</a:t>
            </a:r>
          </a:p>
          <a:p>
            <a:pPr lvl="1" marL="645318" indent="-250031">
              <a:spcBef>
                <a:spcPts val="5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(Try all possible combinations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variables)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Nondeterministic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Nondeterministic Algorithms</a:t>
            </a:r>
          </a:p>
        </p:txBody>
      </p:sp>
      <p:sp>
        <p:nvSpPr>
          <p:cNvPr id="102" name="A nondeterministics algorithm involves two phases…"/>
          <p:cNvSpPr txBox="1"/>
          <p:nvPr>
            <p:ph type="body" idx="1"/>
          </p:nvPr>
        </p:nvSpPr>
        <p:spPr>
          <a:xfrm>
            <a:off x="666288" y="938113"/>
            <a:ext cx="9251271" cy="5891610"/>
          </a:xfrm>
          <a:prstGeom prst="rect">
            <a:avLst/>
          </a:prstGeom>
        </p:spPr>
        <p:txBody>
          <a:bodyPr/>
          <a:lstStyle/>
          <a:p>
            <a:pPr/>
            <a:r>
              <a:t>A nondeterministics algorithm involves two phases</a:t>
            </a:r>
          </a:p>
          <a:p>
            <a:pPr lvl="1"/>
            <a:r>
              <a:t>Making a choice (i.e. making the correct guess)</a:t>
            </a:r>
          </a:p>
          <a:p>
            <a:pPr lvl="1"/>
            <a:r>
              <a:t>Using the choice to check the problem answer</a:t>
            </a:r>
          </a:p>
          <a:p>
            <a:pPr/>
            <a:r>
              <a:t>Nondeterministic problems are used only for </a:t>
            </a:r>
            <a:r>
              <a:rPr i="1" u="sng"/>
              <a:t>decision</a:t>
            </a:r>
            <a:r>
              <a:t> problems</a:t>
            </a:r>
          </a:p>
          <a:p>
            <a:pPr>
              <a:defRPr sz="3000"/>
            </a:pPr>
            <a:r>
              <a:t>If checking time is of polynomial time complexity, then</a:t>
            </a:r>
          </a:p>
          <a:p>
            <a:pPr lvl="1">
              <a:defRPr sz="2900"/>
            </a:pPr>
            <a:r>
              <a:t>The algorithm is called NP (Nondeterministic Polynomial) problem</a:t>
            </a:r>
          </a:p>
          <a:p>
            <a:pPr marL="332161" indent="-292473">
              <a:spcBef>
                <a:spcPts val="600"/>
              </a:spcBef>
              <a:defRPr sz="2900"/>
            </a:pPr>
            <a:r>
              <a:t>Examples of NP problems (includes P problems as well)</a:t>
            </a:r>
          </a:p>
          <a:p>
            <a:pPr lvl="1" marL="654248" indent="-258960">
              <a:buChar char="•"/>
              <a:defRPr sz="2900"/>
            </a:pPr>
            <a:r>
              <a:t>Sorting of N numbers (given numbers, check if in order)</a:t>
            </a:r>
          </a:p>
          <a:p>
            <a:pPr lvl="1" marL="654248" indent="-258960">
              <a:buChar char="•"/>
              <a:defRPr sz="2900"/>
            </a:pPr>
            <a:r>
              <a:t>Satisfiability problem (given variable values, evaluate)</a:t>
            </a:r>
          </a:p>
          <a:p>
            <a:pPr lvl="1" marL="654248" indent="-258960">
              <a:buChar char="•"/>
              <a:defRPr sz="2900"/>
            </a:pPr>
            <a:r>
              <a:t>TSP problem (given a tour, check if cost is c)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Decision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Problems</a:t>
            </a:r>
          </a:p>
        </p:txBody>
      </p:sp>
      <p:sp>
        <p:nvSpPr>
          <p:cNvPr id="108" name="Decision version of following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Decision version of following problems</a:t>
            </a:r>
          </a:p>
          <a:p>
            <a:pPr>
              <a:spcBef>
                <a:spcPts val="500"/>
              </a:spcBef>
            </a:pPr>
            <a:r>
              <a:t>Sorting problem, </a:t>
            </a:r>
          </a:p>
          <a:p>
            <a:pPr lvl="1">
              <a:spcBef>
                <a:spcPts val="500"/>
              </a:spcBef>
            </a:pPr>
            <a:r>
              <a:t>Given a n numbers: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</a:p>
          <a:p>
            <a:pPr lvl="1">
              <a:spcBef>
                <a:spcPts val="500"/>
              </a:spcBef>
              <a:defRPr sz="2900"/>
            </a:pPr>
            <a:r>
              <a:t>Is there a permutation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such that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Max clique problem:</a:t>
            </a:r>
          </a:p>
          <a:p>
            <a:pPr lvl="1" marL="700087" indent="-304800">
              <a:spcBef>
                <a:spcPts val="5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Clique: a complete subgraph of given graph G.</a:t>
            </a:r>
          </a:p>
          <a:p>
            <a:pPr lvl="1" marL="700087" indent="-304800">
              <a:spcBef>
                <a:spcPts val="5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Max Clique: max complete subgraph of G</a:t>
            </a:r>
          </a:p>
          <a:p>
            <a:pPr lvl="1" marL="700087" indent="-304800">
              <a:spcBef>
                <a:spcPts val="5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Decision problem: Does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∃</a:t>
            </a:r>
            <a:r>
              <a:t> a clique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 all decision problems are NP problems</a:t>
            </a:r>
          </a:p>
          <a:p>
            <a:pPr>
              <a:spcBef>
                <a:spcPts val="5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Halting problem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5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Given a program with some input data, will the program ever terminate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Nondeterministic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Nondeterministic Algorithms</a:t>
            </a:r>
          </a:p>
        </p:txBody>
      </p:sp>
      <p:sp>
        <p:nvSpPr>
          <p:cNvPr id="114" name="Three 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Three functions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Choice(S)</a:t>
            </a:r>
            <a:r>
              <a:t>: arbitrarily choses one of set elements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Failure</a:t>
            </a:r>
            <a:r>
              <a:t>: an unsuccessful completion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t>: a successful completion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simple nondeterministic algorithm for searching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j←Choice(1:n)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making a guess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A[j]==x,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Success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Failure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ndeterministic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Nondeterministic Algorithms</a:t>
            </a:r>
          </a:p>
        </p:txBody>
      </p:sp>
      <p:sp>
        <p:nvSpPr>
          <p:cNvPr id="120" name="A nondeterministic algo terminates unsuccessfully 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nondeterministic algo terminates unsuccessfully if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there does not exist a set of choices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that leads to a success result.</a:t>
            </a:r>
          </a:p>
          <a:p>
            <a:pPr marL="344487" indent="-304799">
              <a:buChar char="–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time required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Choice(1:n)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.</a:t>
            </a:r>
          </a:p>
          <a:p>
            <a:pPr marL="344487" indent="-304799">
              <a:buChar char="–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deterministic interpretation (or theoretical implementation) of non-deterministic algorithm 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Achieved by creating parallel number of executions </a:t>
            </a:r>
          </a:p>
          <a:p>
            <a:pPr lvl="2" marL="1157287" indent="-304800">
              <a:spcBef>
                <a:spcPts val="700"/>
              </a:spcBef>
              <a:buChar char="–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Equal to number of choices.</a:t>
            </a:r>
          </a:p>
          <a:p>
            <a:pPr marL="344487" indent="-304799">
              <a:buChar char="–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Note: Nondeterministic algorithm is for theoretical study.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algorithm requires decisive step.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ondeterministic algorithm: S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Nondeterministic algorithm: Sorting</a:t>
            </a:r>
          </a:p>
        </p:txBody>
      </p:sp>
      <p:sp>
        <p:nvSpPr>
          <p:cNvPr id="126" name="Algo NSort(A[],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NSort(A[], n)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B[]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initialized to </a:t>
            </a:r>
            <a:r>
              <a:t>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r>
              <a:t> 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i←1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j←Choice(1:n)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B[j]≠0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//incorrect choice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Failure; return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B[i]=A[j]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i←1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//verify order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B[i]&gt;B[i+1]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//not ascending order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Failure; 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i←1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t> B[i]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Success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ondeterministic algo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Nondeterministic algo: Sum of Subsets</a:t>
            </a:r>
          </a:p>
        </p:txBody>
      </p:sp>
      <p:sp>
        <p:nvSpPr>
          <p:cNvPr id="132" name="Algo SumSubsets(A[], n, 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SumSubsets(A[], n, m)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check if sum of some subset of </a:t>
            </a:r>
            <a:r>
              <a:t>A[]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equals </a:t>
            </a:r>
            <a:r>
              <a:t>m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s←0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i←1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j←Choice(0,1)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//makes a correct choice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j==1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s←s+A[i]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s≠m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Failure; return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Success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ondeterministic algo: Knapsack Problem"/>
          <p:cNvSpPr txBox="1"/>
          <p:nvPr>
            <p:ph type="title"/>
          </p:nvPr>
        </p:nvSpPr>
        <p:spPr>
          <a:xfrm>
            <a:off x="547224" y="60325"/>
            <a:ext cx="8850776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Nondeterministic algo: Knapsack Problem</a:t>
            </a:r>
          </a:p>
        </p:txBody>
      </p:sp>
      <p:sp>
        <p:nvSpPr>
          <p:cNvPr id="138" name="Algo Knapsack(p[],w[],n,m,v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Knapsack(p[],w[],n,m,v)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check if sum of some subset of w</a:t>
            </a:r>
            <a:r>
              <a:t>[]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&lt;= </a:t>
            </a:r>
            <a:r>
              <a:t>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profit </a:t>
            </a:r>
            <a:r>
              <a:t>&gt;=v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wt←0; val ←0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i←1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j←Choice(0,1)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//makes a correct choice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j==1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wt←wt+w[i]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val←val+[i]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wt&gt;m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r>
              <a:t> val &lt;v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Failure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Success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Nondeterministic algo: Satisfiability Problem"/>
          <p:cNvSpPr txBox="1"/>
          <p:nvPr>
            <p:ph type="title"/>
          </p:nvPr>
        </p:nvSpPr>
        <p:spPr>
          <a:xfrm>
            <a:off x="238753" y="60325"/>
            <a:ext cx="9682494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Nondeterministic algo: Satisfiability Problem</a:t>
            </a:r>
          </a:p>
        </p:txBody>
      </p:sp>
      <p:sp>
        <p:nvSpPr>
          <p:cNvPr id="144" name="Algo Satisfiability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Satisfiability()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check if expression evaluates to </a:t>
            </a:r>
            <a:r>
              <a:t>True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wt←0; val ←0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i←1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i</a:t>
            </a:r>
            <a:r>
              <a:t>←Choice(True, False)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//a correct choice?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evaluate(Expr(x</a:t>
            </a:r>
            <a:r>
              <a:rPr baseline="-5999"/>
              <a:t>1</a:t>
            </a:r>
            <a:r>
              <a:t>,…,x</a:t>
            </a:r>
            <a:r>
              <a:rPr baseline="-5999"/>
              <a:t>n</a:t>
            </a:r>
            <a:r>
              <a:t>))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False</a:t>
            </a:r>
          </a:p>
          <a:p>
            <a:pPr lvl="5" marL="0" indent="11430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Failure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Success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P-Hard and NP-Complete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NP-Hard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NP-Complete</a:t>
            </a:r>
            <a:r>
              <a:t> Classes</a:t>
            </a:r>
          </a:p>
        </p:txBody>
      </p:sp>
      <p:sp>
        <p:nvSpPr>
          <p:cNvPr id="150" name="Defin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Definitions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class: </a:t>
            </a:r>
          </a:p>
          <a:p>
            <a:pPr lvl="3" marL="0" indent="685800">
              <a:buSzTx/>
              <a:buNone/>
            </a:pPr>
            <a:r>
              <a:t>Set of all decision problems solvable by deterministic algorithms in polynomial time.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t> class: </a:t>
            </a:r>
          </a:p>
          <a:p>
            <a:pPr lvl="3" marL="0" indent="685800">
              <a:buSzTx/>
              <a:buNone/>
            </a:pPr>
            <a:r>
              <a:t>Set of all decision problems solvable by nondeterministic algorithms in polynomial time.,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</a:t>
            </a:r>
          </a:p>
          <a:p>
            <a:pPr lvl="1"/>
            <a:r>
              <a:t>Deterministic algorithms are a special case of nondeterrministic algorithms, thus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P⊆NP</a:t>
            </a:r>
          </a:p>
          <a:p>
            <a:pPr marL="339725" indent="-300037">
              <a:spcBef>
                <a:spcPts val="5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Most famous unsolved problem in computer science:</a:t>
            </a:r>
            <a:r>
              <a:t> </a:t>
            </a:r>
          </a:p>
          <a:p>
            <a:pPr lvl="1" marL="661987" indent="-266700">
              <a:spcBef>
                <a:spcPts val="5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</a:t>
            </a:r>
            <a:r>
              <a:t>P==NP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t>P≠NP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R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URLs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https://www.slideshare.net/narayanagalla/np-cooks-theorem?from_action=save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P-Hard and NP-Complete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NP-Hard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NP-Complete</a:t>
            </a:r>
            <a:r>
              <a:t> Classes</a:t>
            </a:r>
          </a:p>
        </p:txBody>
      </p:sp>
      <p:sp>
        <p:nvSpPr>
          <p:cNvPr id="156" name="Assuming P≠NP the relationship is given by"/>
          <p:cNvSpPr txBox="1"/>
          <p:nvPr>
            <p:ph type="body" sz="quarter" idx="1"/>
          </p:nvPr>
        </p:nvSpPr>
        <p:spPr>
          <a:xfrm>
            <a:off x="666288" y="938113"/>
            <a:ext cx="9055611" cy="793751"/>
          </a:xfrm>
          <a:prstGeom prst="rect">
            <a:avLst/>
          </a:prstGeom>
        </p:spPr>
        <p:txBody>
          <a:bodyPr/>
          <a:lstStyle/>
          <a:p>
            <a:pPr/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P≠NP</a:t>
            </a:r>
            <a:r>
              <a:t> the relationship is given by 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2243666" y="1876028"/>
            <a:ext cx="5097265" cy="4668904"/>
            <a:chOff x="0" y="0"/>
            <a:chExt cx="5097264" cy="4668903"/>
          </a:xfrm>
        </p:grpSpPr>
        <p:sp>
          <p:nvSpPr>
            <p:cNvPr id="160" name="Oval"/>
            <p:cNvSpPr/>
            <p:nvPr/>
          </p:nvSpPr>
          <p:spPr>
            <a:xfrm>
              <a:off x="0" y="0"/>
              <a:ext cx="5097265" cy="4668904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P"/>
            <p:cNvSpPr/>
            <p:nvPr/>
          </p:nvSpPr>
          <p:spPr>
            <a:xfrm>
              <a:off x="897466" y="1477326"/>
              <a:ext cx="1651398" cy="1714251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62" name="NP"/>
            <p:cNvSpPr txBox="1"/>
            <p:nvPr/>
          </p:nvSpPr>
          <p:spPr>
            <a:xfrm>
              <a:off x="3787910" y="1928051"/>
              <a:ext cx="941647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4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NP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p" bldLvl="5" animBg="1" rev="0" advAuto="0" spid="15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ok’s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Cook’s Theorem</a:t>
            </a:r>
          </a:p>
        </p:txBody>
      </p:sp>
      <p:sp>
        <p:nvSpPr>
          <p:cNvPr id="166" name="Cook’s theor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Cook’s theorem:</a:t>
            </a:r>
          </a:p>
          <a:p>
            <a:pPr lvl="1"/>
            <a:r>
              <a:t>Satisfiability is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if and only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P=NP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Cook formulated the following question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 there a single problem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t> such that if we showed it to be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,  then that would imply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P=NP</a:t>
            </a:r>
            <a:r>
              <a:t>?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Cook’s theorem answers it in affirmative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duc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Reducibility</a:t>
            </a:r>
          </a:p>
        </p:txBody>
      </p:sp>
      <p:sp>
        <p:nvSpPr>
          <p:cNvPr id="172" name="Let L1 and L2 be two probl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be two problems.</a:t>
            </a:r>
          </a:p>
          <a:p>
            <a:pPr/>
            <a:r>
              <a:t>Problem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reduces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also written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800"/>
              <a:t>∝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2,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and only if there is a way to solve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by a deterministic polynomial time algorithm using a deterministic algorithm that solves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t>in polynomial time.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definition implies that if we have polynomial time algorithm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t>then we can solve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in polynomial time.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Reducibility is a transitive relation i.e.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800"/>
              <a:t>∝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and 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800"/>
              <a:t>∝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t>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800"/>
              <a:t>∝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P-H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NP-Hard</a:t>
            </a:r>
          </a:p>
        </p:txBody>
      </p:sp>
      <p:sp>
        <p:nvSpPr>
          <p:cNvPr id="178" name="A problem is L is called NP-Hard if and only if Satisfiability problem can be reduced to L i.e. (Satisfiability ∝ L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problem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NP-Hard</a:t>
            </a:r>
            <a:r>
              <a:t> if and only if Satisfiability problem can be reduced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i.e. (Satisfiability </a:t>
            </a:r>
            <a:r>
              <a:rPr sz="4800"/>
              <a:t>∝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problem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NP-Complete</a:t>
            </a:r>
            <a:r>
              <a:t> if and only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NP-Hard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 ∈NP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.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Implies that there are problems which are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t>,  but satisfiability problem can be reduced to these problems. Thus,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NP-Hard</a:t>
            </a:r>
            <a:r>
              <a:t> problems are not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NP-Complete</a:t>
            </a:r>
            <a:r>
              <a:t>.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Only a decision problem can be NP-Complete.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optimization problem may be NP-Hard.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, NP, NP-Hard, NP-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P, NP, NP-Hard, NP-Complete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87" name="Oval"/>
          <p:cNvSpPr/>
          <p:nvPr/>
        </p:nvSpPr>
        <p:spPr>
          <a:xfrm>
            <a:off x="1228088" y="1475548"/>
            <a:ext cx="4547858" cy="4080537"/>
          </a:xfrm>
          <a:prstGeom prst="ellipse">
            <a:avLst/>
          </a:prstGeom>
          <a:ln w="508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P"/>
          <p:cNvSpPr/>
          <p:nvPr/>
        </p:nvSpPr>
        <p:spPr>
          <a:xfrm>
            <a:off x="2125555" y="2952874"/>
            <a:ext cx="1651397" cy="1714251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89" name="NP"/>
          <p:cNvSpPr txBox="1"/>
          <p:nvPr/>
        </p:nvSpPr>
        <p:spPr>
          <a:xfrm>
            <a:off x="2679198" y="1574068"/>
            <a:ext cx="9416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NP</a:t>
            </a:r>
          </a:p>
        </p:txBody>
      </p:sp>
      <p:sp>
        <p:nvSpPr>
          <p:cNvPr id="190" name="Oval"/>
          <p:cNvSpPr/>
          <p:nvPr/>
        </p:nvSpPr>
        <p:spPr>
          <a:xfrm>
            <a:off x="3945888" y="1960247"/>
            <a:ext cx="4547858" cy="4080537"/>
          </a:xfrm>
          <a:prstGeom prst="ellipse">
            <a:avLst/>
          </a:prstGeom>
          <a:ln w="508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NP-Complete"/>
          <p:cNvSpPr txBox="1"/>
          <p:nvPr/>
        </p:nvSpPr>
        <p:spPr>
          <a:xfrm rot="17040000">
            <a:off x="3481667" y="3498849"/>
            <a:ext cx="27403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NP-Complete</a:t>
            </a:r>
          </a:p>
        </p:txBody>
      </p:sp>
      <p:sp>
        <p:nvSpPr>
          <p:cNvPr id="192" name="NP-Hard"/>
          <p:cNvSpPr txBox="1"/>
          <p:nvPr/>
        </p:nvSpPr>
        <p:spPr>
          <a:xfrm rot="2460000">
            <a:off x="7587268" y="1421668"/>
            <a:ext cx="2386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NP-Hard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7836313" y="1934847"/>
            <a:ext cx="599486" cy="599486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P-Hard and NP-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NP-Hard and NP-Complete</a:t>
            </a:r>
          </a:p>
        </p:txBody>
      </p:sp>
      <p:sp>
        <p:nvSpPr>
          <p:cNvPr id="196" name="If L1 is a decision problem and L2 is an optimization problem, it is quite possible that  L1 ∝ L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is a decision problem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is an optimization problem, it is quite possible that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∝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Examples:</a:t>
            </a:r>
          </a:p>
          <a:p>
            <a:pPr lvl="1"/>
            <a:r>
              <a:t>Knapsack decision problem reduces to knapsack optimization problem</a:t>
            </a:r>
          </a:p>
          <a:p>
            <a:pPr lvl="1"/>
            <a:r>
              <a:t>Clique decision problem can be easily reduced to clique optimization problem.</a:t>
            </a:r>
          </a:p>
          <a:p>
            <a:pPr/>
            <a:r>
              <a:t>Optimization problems can’t be NP-Complete, whereas decision problems can be NP-Complete.</a:t>
            </a:r>
          </a:p>
          <a:p>
            <a:pPr/>
            <a:r>
              <a:t>However, ∃ NP-Hard decision problems that are not NP-Complete.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P-Hard and NP-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NP-Hard and NP-Complete</a:t>
            </a:r>
          </a:p>
        </p:txBody>
      </p:sp>
      <p:sp>
        <p:nvSpPr>
          <p:cNvPr id="202" name="Ex:NP-Hard decision problems that is not NP-Complete.…"/>
          <p:cNvSpPr txBox="1"/>
          <p:nvPr>
            <p:ph type="body" idx="1"/>
          </p:nvPr>
        </p:nvSpPr>
        <p:spPr>
          <a:xfrm>
            <a:off x="666288" y="938113"/>
            <a:ext cx="926999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900"/>
            </a:pPr>
            <a:r>
              <a:t>Ex:NP-Hard decision problems that is not NP-Complete.</a:t>
            </a:r>
          </a:p>
          <a:p>
            <a:pPr lvl="1"/>
            <a:r>
              <a:t>Consider halting problem, which is undecidable, i.e.</a:t>
            </a:r>
          </a:p>
          <a:p>
            <a:pPr lvl="2"/>
            <a:r>
              <a:t>There exists no algorithm that can solve this problem.</a:t>
            </a:r>
          </a:p>
          <a:p>
            <a:pPr lvl="1"/>
            <a:r>
              <a:t>Thus, this problem is not in NP.</a:t>
            </a:r>
          </a:p>
          <a:p>
            <a:pPr lvl="2"/>
            <a:r>
              <a:t>Can’t be solved in a nondeterministic polynomial time.</a:t>
            </a:r>
          </a:p>
          <a:p>
            <a:pPr lvl="1"/>
            <a:r>
              <a:t>Show that Satisfiability reduces to Halting problem.</a:t>
            </a:r>
          </a:p>
          <a:p>
            <a:pPr lvl="1">
              <a:defRPr sz="2800"/>
            </a:pPr>
            <a:r>
              <a:t>Construct an algo A whose input is CNF proposition X</a:t>
            </a:r>
          </a:p>
          <a:p>
            <a:pPr lvl="2"/>
            <a:r>
              <a:t>Algo tries out all 2n possible truth assignments and verifies if X is satisfiable.</a:t>
            </a:r>
          </a:p>
          <a:p>
            <a:pPr lvl="2"/>
            <a:r>
              <a:t>If X is satisfiable, then A stops else runs for ever.</a:t>
            </a:r>
          </a:p>
          <a:p>
            <a:pPr lvl="1"/>
            <a:r>
              <a:t>If Halting can be solved in polynomial time, so is satisfiability using A and X as input to algo A.</a:t>
            </a:r>
          </a:p>
          <a:p>
            <a:pPr lvl="1"/>
            <a:r>
              <a:t>Thus, Halting is NP-Hard but not in NP.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P-Hard and NP-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NP-Hard and NP-Complete</a:t>
            </a:r>
          </a:p>
        </p:txBody>
      </p:sp>
      <p:sp>
        <p:nvSpPr>
          <p:cNvPr id="208" name="Two problems L1 and L2 are said to be polynomially equivalent if and only 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problems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are said to be polynomially equivalent if and only if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∝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∝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/>
            <a:r>
              <a:t>To show that a problem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is NP-Hard, </a:t>
            </a:r>
          </a:p>
          <a:p>
            <a:pPr lvl="1"/>
            <a:r>
              <a:t>it is adequate to show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∝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and,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is already known as NP-Hard problem</a:t>
            </a:r>
          </a:p>
          <a:p>
            <a:pPr lvl="1"/>
            <a:r>
              <a:t>Proof: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Satisfiability</a:t>
            </a:r>
            <a:r>
              <a:t> ∝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∝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/>
            <a:r>
              <a:t>Thus by transitive relation,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Satisfiability</a:t>
            </a:r>
            <a:r>
              <a:t> ∝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ummary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</a:t>
            </a:r>
          </a:p>
        </p:txBody>
      </p:sp>
      <p:sp>
        <p:nvSpPr>
          <p:cNvPr id="214" name="P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 Problems</a:t>
            </a:r>
          </a:p>
          <a:p>
            <a:pPr/>
            <a:r>
              <a:t>NP Problems</a:t>
            </a:r>
          </a:p>
          <a:p>
            <a:pPr/>
            <a:r>
              <a:t>NP Complete</a:t>
            </a:r>
          </a:p>
          <a:p>
            <a:pPr/>
            <a:r>
              <a:t>NP Hard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54" name="P: The the class of problems which can be solved by a deterministic polynomial algorith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: The the class of problems which can be solved by a deterministic polynomial algorithm.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t>: the class of decision problems</a:t>
            </a:r>
            <a:r>
              <a:rPr>
                <a:solidFill>
                  <a:srgbClr val="FF0000"/>
                </a:solidFill>
              </a:rPr>
              <a:t> </a:t>
            </a:r>
            <a:r>
              <a:t>which can be solved by a non-deterministic polynomial algorithm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NP-Hard</a:t>
            </a:r>
            <a:r>
              <a:t>:  the class of problems to which every NP problem reduces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NP-Complete:</a:t>
            </a:r>
            <a:r>
              <a:t> the class of problems which are NP-hard and belong to NP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 Problem</a:t>
            </a:r>
          </a:p>
        </p:txBody>
      </p:sp>
      <p:sp>
        <p:nvSpPr>
          <p:cNvPr id="60" name="Bubble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Bubblesort</a:t>
            </a:r>
          </a:p>
          <a:p>
            <a:pPr lvl="1">
              <a:spcBef>
                <a:spcPts val="200"/>
              </a:spcBef>
            </a:pPr>
            <a:r>
              <a:t>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200"/>
              </a:spcBef>
            </a:pPr>
            <a:r>
              <a:t>Heapsort</a:t>
            </a:r>
          </a:p>
          <a:p>
            <a:pPr lvl="1">
              <a:spcBef>
                <a:spcPts val="200"/>
              </a:spcBef>
            </a:pPr>
            <a:r>
              <a:t>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200"/>
              </a:spcBef>
            </a:pPr>
            <a:r>
              <a:t>Strassen’s matrix multiplication</a:t>
            </a:r>
          </a:p>
          <a:p>
            <a:pPr lvl="1">
              <a:spcBef>
                <a:spcPts val="200"/>
              </a:spcBef>
            </a:pPr>
            <a:r>
              <a:t>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200"/>
              </a:spcBef>
            </a:pPr>
            <a:r>
              <a:t>Topological Sort</a:t>
            </a:r>
          </a:p>
          <a:p>
            <a:pPr lvl="1">
              <a:spcBef>
                <a:spcPts val="200"/>
              </a:spcBef>
            </a:pPr>
            <a:r>
              <a:t>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O(|V|+|E|)</a:t>
            </a:r>
          </a:p>
          <a:p>
            <a:pPr>
              <a:spcBef>
                <a:spcPts val="200"/>
              </a:spcBef>
            </a:pPr>
            <a:r>
              <a:t>Prim’s/Kruskal’s algorithm</a:t>
            </a:r>
          </a:p>
          <a:p>
            <a:pPr lvl="1">
              <a:spcBef>
                <a:spcPts val="200"/>
              </a:spcBef>
            </a:pPr>
            <a:r>
              <a:t>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O(|E|.lg|V|), O(|E|lg*n|</a:t>
            </a:r>
          </a:p>
          <a:p>
            <a:pPr>
              <a:spcBef>
                <a:spcPts val="200"/>
              </a:spcBef>
            </a:pPr>
            <a:r>
              <a:t>Warshall-Floyd Algorithm</a:t>
            </a:r>
          </a:p>
          <a:p>
            <a:pPr lvl="1">
              <a:spcBef>
                <a:spcPts val="200"/>
              </a:spcBef>
            </a:pPr>
            <a:r>
              <a:t>Time complexity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erview NP Complet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Overview NP Complete Problems</a:t>
            </a:r>
          </a:p>
        </p:txBody>
      </p:sp>
      <p:sp>
        <p:nvSpPr>
          <p:cNvPr id="66" name="Definition of reduction: Problem A reduces to problem B (A ∝ B) iff A can be solved by a deterministic polynomial time algorithm using a deterministic algorithm that solves B in polynomial ti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of reduction: Problem A reduces to problem B (A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µ </a:t>
            </a:r>
            <a:r>
              <a:t>B) iff A can be solved by a deterministic polynomial time algorithm using a deterministic algorithm that solves B in polynomial time.</a:t>
            </a:r>
          </a:p>
          <a:p>
            <a:pPr/>
            <a:r>
              <a:t>NP-Complete problems:</a:t>
            </a:r>
          </a:p>
          <a:p>
            <a:pPr lvl="1"/>
            <a:r>
              <a:t> Up to now, none of the NPC problems can be solved by a deterministic polynomial time algorithm in the worst case</a:t>
            </a:r>
          </a:p>
          <a:p>
            <a:pPr lvl="1"/>
            <a:r>
              <a:t>It does not seem to have any polynomial time algorithm to solve the NPC problems</a:t>
            </a:r>
          </a:p>
          <a:p>
            <a:pPr lvl="1"/>
            <a:r>
              <a:t> The lower bound ofN PC seems</a:t>
            </a:r>
            <a:r>
              <a:rPr>
                <a:solidFill>
                  <a:srgbClr val="FF0000"/>
                </a:solidFill>
              </a:rPr>
              <a:t> </a:t>
            </a:r>
            <a:r>
              <a:t>to be in the order of an exponential function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P 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 Complete</a:t>
            </a:r>
          </a:p>
        </p:txBody>
      </p:sp>
      <p:sp>
        <p:nvSpPr>
          <p:cNvPr id="72" name="If A, B ∈ NP-Complete, then A ∝ B and B ∝ 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A,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NP-Complete, then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µ </a:t>
            </a:r>
            <a:r>
              <a:t>B and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µ </a:t>
            </a:r>
            <a:r>
              <a:t>A. </a:t>
            </a:r>
          </a:p>
          <a:p>
            <a:pPr/>
            <a:r>
              <a:t>If any NP-Complete problem can be solved in polynomial time, then all NP problems can be solved in polynomial time. (NP = P)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ecision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Problems</a:t>
            </a:r>
          </a:p>
        </p:txBody>
      </p:sp>
      <p:sp>
        <p:nvSpPr>
          <p:cNvPr id="78" name="Decision problems are those for which solution is a Yes or N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problems are those for which solution is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t>.</a:t>
            </a:r>
          </a:p>
          <a:p>
            <a:pPr/>
            <a:r>
              <a:t>Optimization problems are diificult but can be derived from decision problems.</a:t>
            </a:r>
          </a:p>
          <a:p>
            <a:pPr lvl="1"/>
            <a:r>
              <a:t>Consider each possible value starting from highest possible answer going by one at a time to treat it as a decision problem</a:t>
            </a:r>
          </a:p>
          <a:p>
            <a:pPr/>
            <a:r>
              <a:t>Example: Knapsack Problem</a:t>
            </a:r>
          </a:p>
          <a:p>
            <a:pPr lvl="1"/>
            <a:r>
              <a:t>Optimization: Find the max value of items in the knapsack</a:t>
            </a:r>
          </a:p>
          <a:p>
            <a:pPr lvl="1"/>
            <a:r>
              <a:t>Decision: Is there a set of items whose value is greater than or equal to constant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?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olving Optimization by Dec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Optimization by Decision</a:t>
            </a:r>
          </a:p>
        </p:txBody>
      </p:sp>
      <p:sp>
        <p:nvSpPr>
          <p:cNvPr id="84" name="Solving Knapsack problem with decision alg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Knapsack problem with decision algo</a:t>
            </a:r>
          </a:p>
          <a:p>
            <a:pPr lvl="1"/>
            <a:r>
              <a:t>Take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and check if knapsack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&gt;=c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/>
            <a:r>
              <a:t>Take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check if knapsack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&gt;=c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Take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and check if knapsack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&gt;=c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Find the smallest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Smallest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the optimization value.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atisfiabil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Satisfiability Problem</a:t>
            </a:r>
          </a:p>
        </p:txBody>
      </p:sp>
      <p:sp>
        <p:nvSpPr>
          <p:cNvPr id="90" name="Logical operators: AND (∧), OR  (∨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Logical operators: AND (∧), OR  (∨)</a:t>
            </a:r>
          </a:p>
          <a:p>
            <a:pPr>
              <a:spcBef>
                <a:spcPts val="100"/>
              </a:spcBef>
            </a:pPr>
            <a:r>
              <a:t>Consider logical expression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∨x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∨x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Evalute of the assignment with values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←F; x</a:t>
            </a:r>
            <a:r>
              <a:rPr baseline="-5999"/>
              <a:t>2</a:t>
            </a:r>
            <a:r>
              <a:t>←F; x</a:t>
            </a:r>
            <a:r>
              <a:rPr baseline="-5999"/>
              <a:t>3</a:t>
            </a:r>
            <a:r>
              <a:t>←T;</a:t>
            </a:r>
            <a:endParaRPr baseline="-5999"/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Answer: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a given logical expression, if there exists an assignment of boolean variables which evalutes expression to be True, 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 expression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satisfiable</a:t>
            </a:r>
            <a:r>
              <a:t>, otherwise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expression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unsatisfiable</a:t>
            </a:r>
            <a:r>
              <a:t>.</a:t>
            </a:r>
          </a:p>
          <a:p>
            <a:pPr marL="361156" indent="-321468">
              <a:spcBef>
                <a:spcPts val="1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following expression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(x</a:t>
            </a:r>
            <a:r>
              <a:rPr baseline="-5999"/>
              <a:t>1</a:t>
            </a:r>
            <a:r>
              <a:t>∨x</a:t>
            </a:r>
            <a:r>
              <a:rPr baseline="-5999"/>
              <a:t>2</a:t>
            </a:r>
            <a:r>
              <a:t>)∧(x</a:t>
            </a:r>
            <a:r>
              <a:rPr baseline="-5999"/>
              <a:t>1</a:t>
            </a:r>
            <a:r>
              <a:t>∨~x</a:t>
            </a:r>
            <a:r>
              <a:rPr baseline="-5999"/>
              <a:t>2</a:t>
            </a:r>
            <a:r>
              <a:t>)∧(~x</a:t>
            </a:r>
            <a:r>
              <a:rPr baseline="-5999"/>
              <a:t>1</a:t>
            </a:r>
            <a:r>
              <a:t>∨x</a:t>
            </a:r>
            <a:r>
              <a:rPr baseline="-5999"/>
              <a:t>2</a:t>
            </a:r>
            <a:r>
              <a:t>)∧(~x</a:t>
            </a:r>
            <a:r>
              <a:rPr baseline="-5999"/>
              <a:t>1</a:t>
            </a:r>
            <a:r>
              <a:t>∨~x</a:t>
            </a:r>
            <a:r>
              <a:rPr baseline="-5999"/>
              <a:t>2</a:t>
            </a:r>
            <a:r>
              <a:t>)</a:t>
            </a:r>
          </a:p>
          <a:p>
            <a:pPr lvl="1">
              <a:spcBef>
                <a:spcPts val="100"/>
              </a:spcBef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expression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unsatisfiable</a:t>
            </a:r>
            <a:r>
              <a:t>.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