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3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L43: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 &amp;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m-Coloring of a Graph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ecution of HC Algo"/>
          <p:cNvSpPr txBox="1"/>
          <p:nvPr>
            <p:ph type="title"/>
          </p:nvPr>
        </p:nvSpPr>
        <p:spPr>
          <a:xfrm>
            <a:off x="761999" y="-105960"/>
            <a:ext cx="8636001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47" name="A2: x[K]==0 (False since k=2, x[2]=2)…"/>
          <p:cNvSpPr txBox="1"/>
          <p:nvPr>
            <p:ph type="body" idx="1"/>
          </p:nvPr>
        </p:nvSpPr>
        <p:spPr>
          <a:xfrm>
            <a:off x="666288" y="3141971"/>
            <a:ext cx="9055611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exists)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x[1]==x[3]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t>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994778" y="736393"/>
            <a:ext cx="7264972" cy="2300594"/>
            <a:chOff x="0" y="0"/>
            <a:chExt cx="7264971" cy="2300593"/>
          </a:xfrm>
        </p:grpSpPr>
        <p:sp>
          <p:nvSpPr>
            <p:cNvPr id="151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5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6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7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8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p" bldLvl="5" animBg="1" rev="0" advAuto="0" spid="14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74" name="N6: break (Continue from do-while loop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no self edge</a:t>
            </a:r>
            <a:r>
              <a:t>)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j=1,k=3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j=2,k=3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</a:t>
            </a:r>
            <a:r>
              <a:rPr sz="2200"/>
              <a:t>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178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" name="3"/>
            <p:cNvSpPr/>
            <p:nvPr/>
          </p:nvSpPr>
          <p:spPr>
            <a:xfrm>
              <a:off x="5587000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8"/>
            <p:cNvSpPr/>
            <p:nvPr/>
          </p:nvSpPr>
          <p:spPr>
            <a:xfrm>
              <a:off x="50701" y="1377667"/>
              <a:ext cx="629262" cy="4080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3" name="7"/>
            <p:cNvSpPr/>
            <p:nvPr/>
          </p:nvSpPr>
          <p:spPr>
            <a:xfrm>
              <a:off x="2119845" y="1377667"/>
              <a:ext cx="629262" cy="4080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4" name="6"/>
            <p:cNvSpPr/>
            <p:nvPr/>
          </p:nvSpPr>
          <p:spPr>
            <a:xfrm>
              <a:off x="5637701" y="1377667"/>
              <a:ext cx="629263" cy="4080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5"/>
            <p:cNvSpPr/>
            <p:nvPr/>
          </p:nvSpPr>
          <p:spPr>
            <a:xfrm>
              <a:off x="7769369" y="1377667"/>
              <a:ext cx="629262" cy="40809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>
              <a:off x="6216796" y="518030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>
              <a:off x="6216796" y="1581713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452152" y="724037"/>
              <a:ext cx="1794101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546991" y="625267"/>
              <a:ext cx="1575059" cy="7900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01" name="N4: j=3 (loop condition breaks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N4: j=3 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  <a:endParaRPr sz="2200"/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N7: j==k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N8: k&lt;n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rPr sz="2200"/>
              <a:t>k=3, n=8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N9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rPr sz="2200"/>
              <a:t>A1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 sz="2200"/>
              <a:t>k=3,x[3]=3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A1: k=3, x[3]=3</a:t>
            </a:r>
            <a:endParaRPr sz="2200"/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A2: x[k]==0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 invocation.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05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8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9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0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28" name="Invocation of Hamiltonian(8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k=2, x[2]=(2+1)%9=3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1,3,4,5,6,7,8,2.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32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3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5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6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8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9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m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  <a:r>
              <a:t> of Graph</a:t>
            </a:r>
          </a:p>
        </p:txBody>
      </p:sp>
      <p:sp>
        <p:nvSpPr>
          <p:cNvPr id="255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and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200"/>
              </a:spcBef>
            </a:pPr>
            <a:r>
              <a:t>color the nodes of the graph in such a way that</a:t>
            </a:r>
          </a:p>
          <a:p>
            <a:pPr lvl="1">
              <a:spcBef>
                <a:spcPts val="200"/>
              </a:spcBef>
            </a:pPr>
            <a:r>
              <a:t>no two adjacent nodes have same color</a:t>
            </a:r>
          </a:p>
          <a:p>
            <a:pPr lvl="1">
              <a:spcBef>
                <a:spcPts val="200"/>
              </a:spcBef>
            </a:pPr>
            <a:r>
              <a:t>and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 are used.</a:t>
            </a:r>
          </a:p>
          <a:p>
            <a:pPr>
              <a:spcBef>
                <a:spcPts val="200"/>
              </a:spcBef>
            </a:pPr>
            <a:r>
              <a:t>Note: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is degree of graph, then graph can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d+1</a:t>
            </a:r>
            <a:r>
              <a:t> colors.</a:t>
            </a:r>
          </a:p>
          <a:p>
            <a:pPr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m-colorability</a:t>
            </a:r>
            <a:r>
              <a:t> optimization problem</a:t>
            </a:r>
          </a:p>
          <a:p>
            <a:pPr lvl="1">
              <a:spcBef>
                <a:spcPts val="200"/>
              </a:spcBef>
            </a:pPr>
            <a:r>
              <a:t>Find smallest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for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can be colored.</a:t>
            </a:r>
          </a:p>
          <a:p>
            <a:pPr lvl="1">
              <a:spcBef>
                <a:spcPts val="200"/>
              </a:spcBef>
            </a:pPr>
            <a:r>
              <a:t>m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chromatic number</a:t>
            </a:r>
            <a:r>
              <a:t> of G.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nar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Planar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Graph</a:t>
            </a:r>
          </a:p>
        </p:txBody>
      </p:sp>
      <p:sp>
        <p:nvSpPr>
          <p:cNvPr id="261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which can be drawn in plane in such a way that two edges cross each other.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A planar graph can always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colors.</a:t>
            </a:r>
          </a:p>
          <a:p>
            <a:pPr lvl="1">
              <a:spcBef>
                <a:spcPts val="200"/>
              </a:spcBef>
            </a:pPr>
            <a:r>
              <a:t>For a long time, value 5 was considered sufficient.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Planar graph has a useful application in map coloring.</a:t>
            </a:r>
          </a:p>
          <a:p>
            <a:pPr lvl="1">
              <a:spcBef>
                <a:spcPts val="200"/>
              </a:spcBef>
            </a:pPr>
            <a:r>
              <a:t>A map (in a plane) can always be repreaented as a graph.</a:t>
            </a:r>
          </a:p>
          <a:p>
            <a:pPr lvl="1">
              <a:spcBef>
                <a:spcPts val="200"/>
              </a:spcBef>
            </a:pPr>
            <a:r>
              <a:t>Each region in the map is a node</a:t>
            </a:r>
          </a:p>
          <a:p>
            <a:pPr lvl="1">
              <a:spcBef>
                <a:spcPts val="200"/>
              </a:spcBef>
            </a:pPr>
            <a:r>
              <a:t>For two neighbour regions, graph has an edge between those two respective nodes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Consider graph is represented by adjacency matrix.</a:t>
            </a:r>
          </a:p>
          <a:p>
            <a:pPr lvl="1" marL="642937" indent="-247650">
              <a:spcBef>
                <a:spcPts val="200"/>
              </a:spcBef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G[i][j]=1</a:t>
            </a:r>
            <a:r>
              <a:t> </a:t>
            </a:r>
            <a:r>
              <a:rPr sz="2800"/>
              <a:t>if there is a edge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rPr sz="2600"/>
              <a:t> else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G[i][j]=0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m-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m-coloring</a:t>
            </a:r>
            <a:r>
              <a:t> of Graph</a:t>
            </a:r>
          </a:p>
        </p:txBody>
      </p:sp>
      <p:sp>
        <p:nvSpPr>
          <p:cNvPr id="267" name="For simplicity, consider that colors are represent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For simplicity, consider that colors are represented as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1,2,3,…,m</a:t>
            </a:r>
            <a:r>
              <a:t>.</a:t>
            </a:r>
          </a:p>
          <a:p>
            <a:pPr/>
            <a:r>
              <a:t>Solution of m-color problem is given by a tuple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the color of ith node</a:t>
            </a:r>
          </a:p>
          <a:p>
            <a:pPr/>
            <a:r>
              <a:t>Approach: Recursive backtracking formulation</a:t>
            </a:r>
          </a:p>
          <a:p>
            <a:pPr lvl="1"/>
            <a:r>
              <a:t>Consider state space tree of degree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2"/>
            <a:r>
              <a:t>Each edge represents color assignment to a node</a:t>
            </a:r>
          </a:p>
          <a:p>
            <a:pPr lvl="2"/>
            <a:r>
              <a:t>each intermediate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children.</a:t>
            </a:r>
          </a:p>
          <a:p>
            <a:pPr lvl="3"/>
            <a:r>
              <a:t>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/>
            <a:r>
              <a:t>Tree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3"/>
            <a:r>
              <a:t>Nodes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are leaf nodes.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273" name="Algo mColoring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mColoring(k)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color for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, initialized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adjacency matrix,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when edge exists else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// generate all legal assignments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NextColor(k)</a:t>
            </a:r>
            <a:r>
              <a:t> //assign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a legal value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t> //no new color possible.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// all nodes have been colored,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 put the color of each node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  <a:r>
              <a:rPr i="1" u="sng"/>
              <a:t>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print(x[i])</a:t>
            </a:r>
          </a:p>
          <a:p>
            <a:pPr lvl="2" marL="0" indent="457200">
              <a:spcBef>
                <a:spcPts val="2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mColoring(k+1)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True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279" name="proc NextColor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NextColor(k)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nodes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</a:t>
            </a:r>
            <a:r>
              <a:rPr sz="2600"/>
              <a:t>are assigned colors, range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[1..m]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assigned in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[0..m]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means no color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x[k]=(x[k]+1)%(m+1)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next highest color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// no color can be assigned.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j=1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//is color of </a:t>
            </a:r>
            <a:r>
              <a:rPr sz="2500"/>
              <a:t>x[k]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 is distinct from neighbours</a:t>
            </a:r>
            <a:endParaRPr sz="25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500"/>
              <a:t>G[k][j]==1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&amp;&amp;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400"/>
              <a:t>x[k]==x[j]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// adjacent same color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7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break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600"/>
              <a:t>j==n+1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) // for loop index completed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// new color found</a:t>
            </a:r>
            <a:endParaRPr sz="2500"/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//try to find next color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mplexity Analysis: mCo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Complexity Analysis: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</a:p>
        </p:txBody>
      </p:sp>
      <p:sp>
        <p:nvSpPr>
          <p:cNvPr id="285" name="Number of internal nodes in state spac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internal nodes in state space tree</a:t>
            </a:r>
          </a:p>
          <a:p>
            <a:pPr lvl="1" marL="0" marR="0" indent="2286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each node,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O(mn)</a:t>
            </a:r>
            <a:r>
              <a:t> time is spent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</a:t>
            </a:r>
          </a:p>
          <a:p>
            <a:pPr lvl="1" marL="663178" marR="0" indent="-267890" defTabSz="457200">
              <a:lnSpc>
                <a:spcPct val="100000"/>
              </a:lnSpc>
              <a:spcBef>
                <a:spcPts val="4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determine children corresponding legal coloring</a:t>
            </a: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time complexity is given by</a:t>
            </a: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=n[(m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-1)/(m-1)-1]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=O(nm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7.1,7.2,7.3,7.4,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1" name="Hamilotonian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  <a:p>
            <a:pPr/>
            <a:r>
              <a:t>m-Coloring of a graph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54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 lvl="1"/>
            <a:r>
              <a:t>Given a graph G=(V,E), a hamiltonian cycle is</a:t>
            </a:r>
          </a:p>
          <a:p>
            <a:pPr lvl="1"/>
            <a:r>
              <a:t>a round trip path along n edges of 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position.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60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64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9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3"/>
      <p:bldP build="whole" bldLvl="1" animBg="1" rev="0" advAuto="0" spid="60" grpId="1"/>
      <p:bldP build="whole" bldLvl="1" animBg="1" rev="0" advAuto="0" spid="8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8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92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105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8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1,2,3,4,5,1 or…"/>
          <p:cNvSpPr txBox="1"/>
          <p:nvPr/>
        </p:nvSpPr>
        <p:spPr>
          <a:xfrm>
            <a:off x="2693460" y="5950907"/>
            <a:ext cx="3324895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3"/>
      <p:bldP build="whole" bldLvl="1" animBg="1" rev="0" advAuto="0" spid="117" grpId="5"/>
      <p:bldP build="whole" bldLvl="1" animBg="1" rev="0" advAuto="0" spid="104" grpId="4"/>
      <p:bldP build="whole" bldLvl="1" animBg="1" rev="0" advAuto="0" spid="88" grpId="1"/>
      <p:bldP build="whole" bldLvl="1" animBg="1" rev="0" advAuto="0" spid="103" grpId="2"/>
      <p:bldP build="p" bldLvl="5" animBg="1" rev="0" advAuto="0" spid="120" grpId="7"/>
      <p:bldP build="whole" bldLvl="1" animBg="1" rev="0" advAuto="0" spid="119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3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9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>
              <a:spcBef>
                <a:spcPts val="200"/>
              </a:spcBef>
            </a:pPr>
            <a:r>
              <a:t>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t>is chosen</a:t>
            </a:r>
          </a:p>
          <a:p>
            <a:pPr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can be any vertex</a:t>
            </a:r>
          </a:p>
          <a:p>
            <a:pPr>
              <a:spcBef>
                <a:spcPts val="200"/>
              </a:spcBef>
            </a:pPr>
            <a:r>
              <a:t>For simplicity,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135" name="proc NextValue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 vertex not in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rPr sz="2300"/>
              <a:t>,</a:t>
            </a:r>
            <a:r>
              <a:rPr sz="2500"/>
              <a:t> and connected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7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 % (n+1)</a:t>
            </a:r>
            <a:r>
              <a:t> // next vertex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               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 is there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—x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1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