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nlinelibrary.wiley.com/doi/full/10.1002/net.21864" TargetMode="External"/><Relationship Id="rId3" Type="http://schemas.openxmlformats.org/officeDocument/2006/relationships/hyperlink" Target="https://www.youtube.com/watch?v=-JjA4BLQyqE" TargetMode="External"/><Relationship Id="rId4" Type="http://schemas.openxmlformats.org/officeDocument/2006/relationships/hyperlink" Target="https://www.tutorialspoint.com/design_and_analysis_of_algorithms/design_and_analysis_of_algorithms_travelling_salesman_problem.ht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7: Traveling Salesman Proble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L37: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Traveling Salesman Problem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SP Problem: Dynamic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TSP Problem: Dynamic Programming</a:t>
            </a:r>
          </a:p>
        </p:txBody>
      </p:sp>
      <p:sp>
        <p:nvSpPr>
          <p:cNvPr id="96" name="g(i,Ø) implies shortest path from node i 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g(i,Ø)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implies shortest path from node </a:t>
            </a:r>
            <a: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2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thru an empty set of vertices in </a:t>
            </a:r>
            <a:r>
              <a:t>Ø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i.e.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2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without going thru any vertex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</a:t>
            </a:r>
            <a:r>
              <a:t>g(i,Ø)=c</a:t>
            </a:r>
            <a:r>
              <a:rPr baseline="-5999"/>
              <a:t>i1, </a:t>
            </a:r>
            <a:r>
              <a:t>1≤i≤n.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Using eq</a:t>
            </a:r>
            <a:r>
              <a:t>(2)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we can compute </a:t>
            </a:r>
            <a: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all </a:t>
            </a:r>
            <a:r>
              <a:t>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size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then we can compute </a:t>
            </a:r>
            <a: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all </a:t>
            </a:r>
            <a:r>
              <a:t>S</a:t>
            </a:r>
          </a:p>
          <a:p>
            <a:pPr lvl="4" marL="0" indent="9144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with </a:t>
            </a:r>
            <a:r>
              <a:t>|S|=2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so on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When, </a:t>
            </a:r>
            <a:r>
              <a:t>|S|&lt;n-1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the values of </a:t>
            </a:r>
            <a: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which </a:t>
            </a:r>
            <a:r>
              <a:t>g(i,S)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needed are such that </a:t>
            </a:r>
            <a:r>
              <a:t>i≠1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1∉S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t>i∉S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281734" indent="-242047">
              <a:lnSpc>
                <a:spcPct val="100000"/>
              </a:lnSpc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Tour construction requires that we maintain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that minimizes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aseline="-34571">
                <a:latin typeface="Courier New"/>
                <a:ea typeface="Courier New"/>
                <a:cs typeface="Courier New"/>
                <a:sym typeface="Courier New"/>
              </a:rPr>
              <a:t>j∈S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+g(j,S-{j})}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7334" indent="-242047">
              <a:lnSpc>
                <a:spcPct val="100000"/>
              </a:lnSpc>
              <a:spcBef>
                <a:spcPts val="2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J(i,S)</a:t>
            </a:r>
            <a:r>
              <a:t> denote this value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SP Example: Computa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Computation</a:t>
            </a:r>
          </a:p>
        </p:txBody>
      </p:sp>
      <p:sp>
        <p:nvSpPr>
          <p:cNvPr id="102" name="Goal:g(1,V-{1})…"/>
          <p:cNvSpPr txBox="1"/>
          <p:nvPr>
            <p:ph type="body" sz="quarter" idx="1"/>
          </p:nvPr>
        </p:nvSpPr>
        <p:spPr>
          <a:xfrm>
            <a:off x="383603" y="3493984"/>
            <a:ext cx="3494452" cy="3335739"/>
          </a:xfrm>
          <a:prstGeom prst="rect">
            <a:avLst/>
          </a:prstGeom>
        </p:spPr>
        <p:txBody>
          <a:bodyPr/>
          <a:lstStyle/>
          <a:p>
            <a:pPr marL="301905" indent="-262217">
              <a:spcBef>
                <a:spcPts val="2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Goal</a:t>
            </a:r>
            <a:r>
              <a:t>:</a:t>
            </a:r>
            <a:r>
              <a:rPr sz="2600"/>
              <a:t>g(1,V-{1})</a:t>
            </a:r>
            <a:endParaRPr sz="2600"/>
          </a:p>
          <a:p>
            <a:pPr marL="301905" indent="-262217">
              <a:spcBef>
                <a:spcPts val="2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Power set of </a:t>
            </a:r>
            <a:r>
              <a:rPr sz="2300"/>
              <a:t>{2,3,4}</a:t>
            </a:r>
            <a:endParaRPr sz="2300"/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Ø,{2},{3},{4},</a:t>
            </a:r>
            <a:endParaRPr sz="2300"/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{2,3},{2,4},{3,4}</a:t>
            </a:r>
            <a:endParaRPr sz="2300"/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{2,3,4}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g(1,Ø)=c</a:t>
            </a:r>
            <a:r>
              <a:rPr baseline="-5999"/>
              <a:t>11</a:t>
            </a:r>
            <a:r>
              <a:t>=0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g(2,Ø)=c</a:t>
            </a:r>
            <a:r>
              <a:rPr baseline="-5999"/>
              <a:t>21</a:t>
            </a:r>
            <a:r>
              <a:t>=5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g(3,Ø)=c</a:t>
            </a:r>
            <a:r>
              <a:rPr baseline="-5999"/>
              <a:t>31</a:t>
            </a:r>
            <a:r>
              <a:t>=6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g(4,Ø)=c</a:t>
            </a:r>
            <a:r>
              <a:rPr baseline="-5999"/>
              <a:t>41</a:t>
            </a:r>
            <a:r>
              <a:t>=8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34" name="Group"/>
          <p:cNvGrpSpPr/>
          <p:nvPr/>
        </p:nvGrpSpPr>
        <p:grpSpPr>
          <a:xfrm>
            <a:off x="753379" y="910265"/>
            <a:ext cx="3109345" cy="2449557"/>
            <a:chOff x="0" y="0"/>
            <a:chExt cx="3109343" cy="2449556"/>
          </a:xfrm>
        </p:grpSpPr>
        <p:sp>
          <p:nvSpPr>
            <p:cNvPr id="106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7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8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9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7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11" name="Connection Line"/>
            <p:cNvCxnSpPr>
              <a:stCxn id="106" idx="0"/>
              <a:endCxn id="107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112" name="Connection Line"/>
            <p:cNvCxnSpPr>
              <a:stCxn id="108" idx="0"/>
              <a:endCxn id="109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138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9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0" name="Connection Line"/>
            <p:cNvSpPr/>
            <p:nvPr/>
          </p:nvSpPr>
          <p:spPr>
            <a:xfrm>
              <a:off x="393635" y="1483188"/>
              <a:ext cx="1120239" cy="42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0" y="404"/>
                    <a:pt x="16860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1" name="Connection Line"/>
            <p:cNvSpPr/>
            <p:nvPr/>
          </p:nvSpPr>
          <p:spPr>
            <a:xfrm>
              <a:off x="1869185" y="1515569"/>
              <a:ext cx="889930" cy="38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17" name="Connection Line"/>
            <p:cNvCxnSpPr>
              <a:stCxn id="109" idx="0"/>
              <a:endCxn id="107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118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9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0" name="Line"/>
            <p:cNvSpPr/>
            <p:nvPr/>
          </p:nvSpPr>
          <p:spPr>
            <a:xfrm flipV="1">
              <a:off x="1607244" y="5528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1" name="Line"/>
            <p:cNvSpPr/>
            <p:nvPr/>
          </p:nvSpPr>
          <p:spPr>
            <a:xfrm flipV="1">
              <a:off x="1772344" y="5274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2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3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24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25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6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7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28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29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0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31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2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33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135" name="Table"/>
          <p:cNvGraphicFramePr/>
          <p:nvPr/>
        </p:nvGraphicFramePr>
        <p:xfrm>
          <a:off x="4698750" y="1044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6" name="Compute g(i,S), for |S|=1…"/>
          <p:cNvSpPr txBox="1"/>
          <p:nvPr/>
        </p:nvSpPr>
        <p:spPr>
          <a:xfrm>
            <a:off x="4035841" y="3493984"/>
            <a:ext cx="5441126" cy="3554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400"/>
              </a:spcBef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,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|S|=1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g(2,{3})=c</a:t>
            </a:r>
            <a:r>
              <a:rPr baseline="-5999"/>
              <a:t>23</a:t>
            </a:r>
            <a:r>
              <a:t>+g(3,Ø)=9+6=15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g(2,{4})=c</a:t>
            </a:r>
            <a:r>
              <a:rPr baseline="-5999"/>
              <a:t>24</a:t>
            </a:r>
            <a:r>
              <a:t>+g(4,Ø)=10+8=18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g(3,{2})=c</a:t>
            </a:r>
            <a:r>
              <a:rPr baseline="-5999"/>
              <a:t>32</a:t>
            </a:r>
            <a:r>
              <a:t>+g(2,Ø)=13+5=18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g(3,{4})=c</a:t>
            </a:r>
            <a:r>
              <a:rPr baseline="-5999"/>
              <a:t>34</a:t>
            </a:r>
            <a:r>
              <a:t>+g(4,Ø)=12+8=20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g(4,{2})=c</a:t>
            </a:r>
            <a:r>
              <a:rPr baseline="-5999"/>
              <a:t>42</a:t>
            </a:r>
            <a:r>
              <a:t>+g(2,Ø)=8+5=13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g(4,{3})=c</a:t>
            </a:r>
            <a:r>
              <a:rPr baseline="-5999"/>
              <a:t>43</a:t>
            </a:r>
            <a:r>
              <a:t>+g(3,Ø)=9+6=15</a:t>
            </a:r>
          </a:p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J(2,{3})=3,J(2,{4})=4,J{3,{2}=2</a:t>
            </a:r>
          </a:p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J(3,{4})=4,J(4,{2})=2,J(4,{3}=3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2"/>
      <p:bldP build="p" bldLvl="5" animBg="1" rev="0" advAuto="0" spid="10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SP Example: Computa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Computation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753379" y="910265"/>
            <a:ext cx="3109345" cy="2449557"/>
            <a:chOff x="0" y="0"/>
            <a:chExt cx="3109343" cy="2449556"/>
          </a:xfrm>
        </p:grpSpPr>
        <p:sp>
          <p:nvSpPr>
            <p:cNvPr id="147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8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9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0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2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52" name="Connection Line"/>
            <p:cNvCxnSpPr>
              <a:stCxn id="147" idx="0"/>
              <a:endCxn id="148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153" name="Connection Line"/>
            <p:cNvCxnSpPr>
              <a:stCxn id="149" idx="0"/>
              <a:endCxn id="150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183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4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5" name="Connection Line"/>
            <p:cNvSpPr/>
            <p:nvPr/>
          </p:nvSpPr>
          <p:spPr>
            <a:xfrm>
              <a:off x="393635" y="1483188"/>
              <a:ext cx="1120239" cy="42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0" y="404"/>
                    <a:pt x="16860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6" name="Connection Line"/>
            <p:cNvSpPr/>
            <p:nvPr/>
          </p:nvSpPr>
          <p:spPr>
            <a:xfrm>
              <a:off x="1869185" y="1515569"/>
              <a:ext cx="889930" cy="38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58" name="Connection Line"/>
            <p:cNvCxnSpPr>
              <a:stCxn id="150" idx="0"/>
              <a:endCxn id="148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159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1" name="Line"/>
            <p:cNvSpPr/>
            <p:nvPr/>
          </p:nvSpPr>
          <p:spPr>
            <a:xfrm flipV="1">
              <a:off x="1607244" y="5528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2" name="Line"/>
            <p:cNvSpPr/>
            <p:nvPr/>
          </p:nvSpPr>
          <p:spPr>
            <a:xfrm flipV="1">
              <a:off x="1772344" y="5274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3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4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65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66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67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8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69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70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1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72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73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74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176" name="Table"/>
          <p:cNvGraphicFramePr/>
          <p:nvPr/>
        </p:nvGraphicFramePr>
        <p:xfrm>
          <a:off x="4698750" y="1044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7" name="Compute g(i,S), for |S|=2…"/>
          <p:cNvSpPr txBox="1"/>
          <p:nvPr/>
        </p:nvSpPr>
        <p:spPr>
          <a:xfrm>
            <a:off x="445974" y="4137450"/>
            <a:ext cx="7501503" cy="2846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400"/>
              </a:spcBef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,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|S|=2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g(2,{3,4})=min{c</a:t>
            </a:r>
            <a:r>
              <a:rPr baseline="-5999"/>
              <a:t>23</a:t>
            </a:r>
            <a:r>
              <a:t>+g(3,{4}),c</a:t>
            </a:r>
            <a:r>
              <a:rPr baseline="-5999"/>
              <a:t>24</a:t>
            </a:r>
            <a:r>
              <a:t>+g(4,{3})</a:t>
            </a:r>
          </a:p>
          <a:p>
            <a:pPr lvl="8" marL="0" indent="18288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=min{9+20, 10+15} = 25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g(3,{2,4})=min{c</a:t>
            </a:r>
            <a:r>
              <a:rPr baseline="-5999"/>
              <a:t>32</a:t>
            </a:r>
            <a:r>
              <a:t>+g(2,{4}),c</a:t>
            </a:r>
            <a:r>
              <a:rPr baseline="-5999"/>
              <a:t>34</a:t>
            </a:r>
            <a:r>
              <a:t>+g(4,{2})</a:t>
            </a:r>
          </a:p>
          <a:p>
            <a:pPr lvl="8" marL="0" indent="18288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=min{13+18, 12+13} = 25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g(4,{2,3})=min{c</a:t>
            </a:r>
            <a:r>
              <a:rPr baseline="-5999"/>
              <a:t>42</a:t>
            </a:r>
            <a:r>
              <a:t>+g(2,{3}),c</a:t>
            </a:r>
            <a:r>
              <a:rPr baseline="-5999"/>
              <a:t>43</a:t>
            </a:r>
            <a:r>
              <a:t>+g(3,{2})</a:t>
            </a:r>
          </a:p>
          <a:p>
            <a:pPr lvl="8" marL="0" indent="18288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=min{8+15, 9+18} = 23</a:t>
            </a:r>
          </a:p>
        </p:txBody>
      </p:sp>
      <p:sp>
        <p:nvSpPr>
          <p:cNvPr id="178" name="g(2,{3})=15, g(2,{4})=18,g(3,{2})=18,…"/>
          <p:cNvSpPr txBox="1"/>
          <p:nvPr/>
        </p:nvSpPr>
        <p:spPr>
          <a:xfrm>
            <a:off x="373707" y="3414202"/>
            <a:ext cx="658469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g(2,{3})=15, g(2,{4})=18,g(3,{2})=18, </a:t>
            </a:r>
          </a:p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g(3,{4})=20, g(4,{2})=13, g(4,{3})=15</a:t>
            </a:r>
          </a:p>
        </p:txBody>
      </p:sp>
      <p:sp>
        <p:nvSpPr>
          <p:cNvPr id="179" name="J(2,{3,4})=4"/>
          <p:cNvSpPr txBox="1"/>
          <p:nvPr/>
        </p:nvSpPr>
        <p:spPr>
          <a:xfrm>
            <a:off x="6836311" y="4917190"/>
            <a:ext cx="226345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J(2,{3,4})=4</a:t>
            </a:r>
          </a:p>
        </p:txBody>
      </p:sp>
      <p:sp>
        <p:nvSpPr>
          <p:cNvPr id="180" name="J(3,{2,4})=4"/>
          <p:cNvSpPr txBox="1"/>
          <p:nvPr/>
        </p:nvSpPr>
        <p:spPr>
          <a:xfrm>
            <a:off x="6836311" y="5772324"/>
            <a:ext cx="226345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J(3,{2,4})=4</a:t>
            </a:r>
          </a:p>
        </p:txBody>
      </p:sp>
      <p:sp>
        <p:nvSpPr>
          <p:cNvPr id="181" name="J(2,{3,4})=3"/>
          <p:cNvSpPr txBox="1"/>
          <p:nvPr/>
        </p:nvSpPr>
        <p:spPr>
          <a:xfrm>
            <a:off x="6756288" y="6508924"/>
            <a:ext cx="226345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J(2,{3,4})=3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2"/>
      <p:bldP build="p" bldLvl="5" animBg="1" rev="0" advAuto="0" spid="177" grpId="1"/>
      <p:bldP build="whole" bldLvl="1" animBg="1" rev="0" advAuto="0" spid="181" grpId="4"/>
      <p:bldP build="whole" bldLvl="1" animBg="1" rev="0" advAuto="0" spid="180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SP Example: Computa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Computation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753379" y="910265"/>
            <a:ext cx="3109345" cy="2449557"/>
            <a:chOff x="0" y="0"/>
            <a:chExt cx="3109343" cy="2449556"/>
          </a:xfrm>
        </p:grpSpPr>
        <p:sp>
          <p:nvSpPr>
            <p:cNvPr id="192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3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4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5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4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197" name="Connection Line"/>
            <p:cNvCxnSpPr>
              <a:stCxn id="192" idx="0"/>
              <a:endCxn id="193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198" name="Connection Line"/>
            <p:cNvCxnSpPr>
              <a:stCxn id="194" idx="0"/>
              <a:endCxn id="195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225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6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7" name="Connection Line"/>
            <p:cNvSpPr/>
            <p:nvPr/>
          </p:nvSpPr>
          <p:spPr>
            <a:xfrm>
              <a:off x="393635" y="1483188"/>
              <a:ext cx="1120239" cy="42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0" y="404"/>
                    <a:pt x="16860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8" name="Connection Line"/>
            <p:cNvSpPr/>
            <p:nvPr/>
          </p:nvSpPr>
          <p:spPr>
            <a:xfrm>
              <a:off x="1869185" y="1515569"/>
              <a:ext cx="889930" cy="38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203" name="Connection Line"/>
            <p:cNvCxnSpPr>
              <a:stCxn id="195" idx="0"/>
              <a:endCxn id="193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204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6" name="Line"/>
            <p:cNvSpPr/>
            <p:nvPr/>
          </p:nvSpPr>
          <p:spPr>
            <a:xfrm flipV="1">
              <a:off x="1607244" y="5528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1772344" y="5274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8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9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10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11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2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3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4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15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6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17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18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19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221" name="Table"/>
          <p:cNvGraphicFramePr/>
          <p:nvPr/>
        </p:nvGraphicFramePr>
        <p:xfrm>
          <a:off x="4698750" y="1044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2" name="Compute g(i,S), for |S|=3…"/>
          <p:cNvSpPr txBox="1"/>
          <p:nvPr/>
        </p:nvSpPr>
        <p:spPr>
          <a:xfrm>
            <a:off x="388688" y="3904187"/>
            <a:ext cx="9382624" cy="302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400"/>
              </a:spcBef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,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|S|=3</a:t>
            </a:r>
          </a:p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g(1,{2,3,4})= </a:t>
            </a:r>
          </a:p>
          <a:p>
            <a:pPr lvl="2" marL="0" indent="4572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min{c</a:t>
            </a:r>
            <a:r>
              <a:rPr baseline="-5999"/>
              <a:t>12</a:t>
            </a:r>
            <a:r>
              <a:t>+g(2,{3,4}),c</a:t>
            </a:r>
            <a:r>
              <a:rPr baseline="-5999"/>
              <a:t>13</a:t>
            </a:r>
            <a:r>
              <a:t>+g(3,{2,4}),c</a:t>
            </a:r>
            <a:r>
              <a:rPr baseline="-5999"/>
              <a:t>14</a:t>
            </a:r>
            <a:r>
              <a:t>+g(4,{2,3})}</a:t>
            </a:r>
          </a:p>
          <a:p>
            <a:pPr lvl="2" marL="0" indent="4572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=min{10+25, 15+25, 20+23}</a:t>
            </a:r>
          </a:p>
          <a:p>
            <a:pPr lvl="2" marL="0" indent="4572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=35</a:t>
            </a:r>
          </a:p>
          <a:p>
            <a:pPr lvl="2" marL="0" indent="4572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J(1,{2,3,4})=2</a:t>
            </a:r>
          </a:p>
          <a:p>
            <a:pPr marL="281734" indent="-242047">
              <a:spcBef>
                <a:spcPts val="4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the  optimal tour has length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t>.</a:t>
            </a:r>
          </a:p>
        </p:txBody>
      </p:sp>
      <p:sp>
        <p:nvSpPr>
          <p:cNvPr id="223" name="g(2,{3,4})=25, g(3,{2,4})=25, g(4,{2,3})=23,"/>
          <p:cNvSpPr txBox="1"/>
          <p:nvPr/>
        </p:nvSpPr>
        <p:spPr>
          <a:xfrm>
            <a:off x="373707" y="3587750"/>
            <a:ext cx="857384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spcBef>
                <a:spcPts val="4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g(2,{3,4})=25, g(3,{2,4})=25, g(4,{2,3})=23,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SP Example: Tour Construction"/>
          <p:cNvSpPr txBox="1"/>
          <p:nvPr>
            <p:ph type="title"/>
          </p:nvPr>
        </p:nvSpPr>
        <p:spPr>
          <a:xfrm>
            <a:off x="762000" y="-89332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TSP Example: Tour Construction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753379" y="910265"/>
            <a:ext cx="3109345" cy="2449557"/>
            <a:chOff x="0" y="0"/>
            <a:chExt cx="3109343" cy="2449556"/>
          </a:xfrm>
        </p:grpSpPr>
        <p:sp>
          <p:nvSpPr>
            <p:cNvPr id="234" name="1"/>
            <p:cNvSpPr/>
            <p:nvPr/>
          </p:nvSpPr>
          <p:spPr>
            <a:xfrm>
              <a:off x="0" y="1017599"/>
              <a:ext cx="454815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5" name="2"/>
            <p:cNvSpPr/>
            <p:nvPr/>
          </p:nvSpPr>
          <p:spPr>
            <a:xfrm>
              <a:off x="1468736" y="0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6" name="3"/>
            <p:cNvSpPr/>
            <p:nvPr/>
          </p:nvSpPr>
          <p:spPr>
            <a:xfrm>
              <a:off x="1468736" y="1909509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7" name="4"/>
            <p:cNvSpPr/>
            <p:nvPr/>
          </p:nvSpPr>
          <p:spPr>
            <a:xfrm>
              <a:off x="2654528" y="917828"/>
              <a:ext cx="454816" cy="540048"/>
            </a:xfrm>
            <a:prstGeom prst="roundRect">
              <a:avLst>
                <a:gd name="adj" fmla="val 1920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5" name="Connection Line"/>
            <p:cNvSpPr/>
            <p:nvPr/>
          </p:nvSpPr>
          <p:spPr>
            <a:xfrm>
              <a:off x="165548" y="243838"/>
              <a:ext cx="1290481" cy="76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1241"/>
                  </a:moveTo>
                  <a:cubicBezTo>
                    <a:pt x="5994" y="6717"/>
                    <a:pt x="13194" y="-359"/>
                    <a:pt x="21600" y="1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239" name="Connection Line"/>
            <p:cNvCxnSpPr>
              <a:stCxn id="234" idx="0"/>
              <a:endCxn id="235" idx="0"/>
            </p:cNvCxnSpPr>
            <p:nvPr/>
          </p:nvCxnSpPr>
          <p:spPr>
            <a:xfrm flipV="1">
              <a:off x="227407" y="270023"/>
              <a:ext cx="1468738" cy="101760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cxnSp>
          <p:nvCxnSpPr>
            <p:cNvPr id="240" name="Connection Line"/>
            <p:cNvCxnSpPr>
              <a:stCxn id="236" idx="0"/>
              <a:endCxn id="237" idx="0"/>
            </p:cNvCxnSpPr>
            <p:nvPr/>
          </p:nvCxnSpPr>
          <p:spPr>
            <a:xfrm flipV="1">
              <a:off x="1696144" y="1187852"/>
              <a:ext cx="1185793" cy="991681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</p:cxnSp>
        <p:sp>
          <p:nvSpPr>
            <p:cNvPr id="266" name="Connection Line"/>
            <p:cNvSpPr/>
            <p:nvPr/>
          </p:nvSpPr>
          <p:spPr>
            <a:xfrm>
              <a:off x="1936255" y="180805"/>
              <a:ext cx="891298" cy="69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fill="norm" stroke="1" extrusionOk="0">
                  <a:moveTo>
                    <a:pt x="21600" y="19792"/>
                  </a:moveTo>
                  <a:cubicBezTo>
                    <a:pt x="17219" y="4645"/>
                    <a:pt x="10019" y="-1808"/>
                    <a:pt x="0" y="434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7" name="Connection Line"/>
            <p:cNvSpPr/>
            <p:nvPr/>
          </p:nvSpPr>
          <p:spPr>
            <a:xfrm>
              <a:off x="203378" y="1545796"/>
              <a:ext cx="1252647" cy="7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0" y="0"/>
                  </a:moveTo>
                  <a:cubicBezTo>
                    <a:pt x="5759" y="15280"/>
                    <a:pt x="12959" y="21600"/>
                    <a:pt x="21600" y="18961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8" name="Connection Line"/>
            <p:cNvSpPr/>
            <p:nvPr/>
          </p:nvSpPr>
          <p:spPr>
            <a:xfrm>
              <a:off x="393635" y="1483188"/>
              <a:ext cx="1120239" cy="42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60" y="404"/>
                    <a:pt x="16860" y="760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9" name="Connection Line"/>
            <p:cNvSpPr/>
            <p:nvPr/>
          </p:nvSpPr>
          <p:spPr>
            <a:xfrm>
              <a:off x="1869185" y="1515569"/>
              <a:ext cx="889930" cy="38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8" fill="norm" stroke="1" extrusionOk="0">
                  <a:moveTo>
                    <a:pt x="0" y="19408"/>
                  </a:moveTo>
                  <a:cubicBezTo>
                    <a:pt x="5752" y="4051"/>
                    <a:pt x="12952" y="-2192"/>
                    <a:pt x="21600" y="678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245" name="Connection Line"/>
            <p:cNvCxnSpPr>
              <a:stCxn id="237" idx="0"/>
              <a:endCxn id="235" idx="0"/>
            </p:cNvCxnSpPr>
            <p:nvPr/>
          </p:nvCxnSpPr>
          <p:spPr>
            <a:xfrm flipH="1" flipV="1">
              <a:off x="1696144" y="270023"/>
              <a:ext cx="1185793" cy="917830"/>
            </a:xfrm>
            <a:prstGeom prst="straightConnector1">
              <a:avLst/>
            </a:prstGeom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</p:cxnSp>
        <p:sp>
          <p:nvSpPr>
            <p:cNvPr id="246" name="Line"/>
            <p:cNvSpPr/>
            <p:nvPr/>
          </p:nvSpPr>
          <p:spPr>
            <a:xfrm>
              <a:off x="448968" y="1287622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>
              <a:off x="448968" y="1410478"/>
              <a:ext cx="22114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 flipV="1">
              <a:off x="1607244" y="5528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1772344" y="527451"/>
              <a:ext cx="1" cy="12700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5"/>
            <p:cNvSpPr txBox="1"/>
            <p:nvPr/>
          </p:nvSpPr>
          <p:spPr>
            <a:xfrm>
              <a:off x="341900" y="611597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1" name="10"/>
            <p:cNvSpPr txBox="1"/>
            <p:nvPr/>
          </p:nvSpPr>
          <p:spPr>
            <a:xfrm>
              <a:off x="932227" y="422666"/>
              <a:ext cx="465719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52" name="15"/>
            <p:cNvSpPr txBox="1"/>
            <p:nvPr/>
          </p:nvSpPr>
          <p:spPr>
            <a:xfrm>
              <a:off x="813254" y="18972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53" name="8"/>
            <p:cNvSpPr txBox="1"/>
            <p:nvPr/>
          </p:nvSpPr>
          <p:spPr>
            <a:xfrm>
              <a:off x="1018686" y="1326658"/>
              <a:ext cx="322609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4" name="6"/>
            <p:cNvSpPr txBox="1"/>
            <p:nvPr/>
          </p:nvSpPr>
          <p:spPr>
            <a:xfrm>
              <a:off x="513949" y="1443235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5" name="9"/>
            <p:cNvSpPr txBox="1"/>
            <p:nvPr/>
          </p:nvSpPr>
          <p:spPr>
            <a:xfrm>
              <a:off x="1991808" y="1591228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56" name="12"/>
            <p:cNvSpPr txBox="1"/>
            <p:nvPr/>
          </p:nvSpPr>
          <p:spPr>
            <a:xfrm>
              <a:off x="2641828" y="1591228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257" name="8"/>
            <p:cNvSpPr txBox="1"/>
            <p:nvPr/>
          </p:nvSpPr>
          <p:spPr>
            <a:xfrm>
              <a:off x="2127453" y="16207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58" name="10"/>
            <p:cNvSpPr txBox="1"/>
            <p:nvPr/>
          </p:nvSpPr>
          <p:spPr>
            <a:xfrm>
              <a:off x="2225585" y="674475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59" name="9"/>
            <p:cNvSpPr txBox="1"/>
            <p:nvPr/>
          </p:nvSpPr>
          <p:spPr>
            <a:xfrm>
              <a:off x="1707334" y="1393503"/>
              <a:ext cx="32260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60" name="13"/>
            <p:cNvSpPr txBox="1"/>
            <p:nvPr/>
          </p:nvSpPr>
          <p:spPr>
            <a:xfrm>
              <a:off x="1152212" y="76697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61" name="20"/>
            <p:cNvSpPr txBox="1"/>
            <p:nvPr/>
          </p:nvSpPr>
          <p:spPr>
            <a:xfrm>
              <a:off x="1933587" y="976522"/>
              <a:ext cx="465719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aphicFrame>
        <p:nvGraphicFramePr>
          <p:cNvPr id="263" name="Table"/>
          <p:cNvGraphicFramePr/>
          <p:nvPr/>
        </p:nvGraphicFramePr>
        <p:xfrm>
          <a:off x="4698750" y="1044498"/>
          <a:ext cx="2896695" cy="220966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573623"/>
                <a:gridCol w="573623"/>
                <a:gridCol w="573623"/>
                <a:gridCol w="573623"/>
                <a:gridCol w="573623"/>
              </a:tblGrid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2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62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2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4" name="Knowing J(1,{2,3,4})=2,…"/>
          <p:cNvSpPr txBox="1"/>
          <p:nvPr/>
        </p:nvSpPr>
        <p:spPr>
          <a:xfrm>
            <a:off x="202421" y="3406918"/>
            <a:ext cx="9382625" cy="3509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0" indent="2286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Knowing </a:t>
            </a:r>
            <a:r>
              <a:t>J(1,{2,3,4})=2, </a:t>
            </a:r>
          </a:p>
          <a:p>
            <a:pPr lvl="7" marL="0" indent="16002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J(2,{3,4})=4,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7" marL="0" indent="1600200"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J(4,{3})=3</a:t>
            </a:r>
          </a:p>
          <a:p>
            <a:pPr lvl="1" marL="0" indent="228600">
              <a:spcBef>
                <a:spcPts val="4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optimal tour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1,2,4,3,1.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mplexity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Analysis</a:t>
            </a:r>
          </a:p>
        </p:txBody>
      </p:sp>
      <p:sp>
        <p:nvSpPr>
          <p:cNvPr id="272" name="For the n vertices in the graph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 the graph,</a:t>
            </a:r>
          </a:p>
          <a:p>
            <a:pPr lvl="1"/>
            <a:r>
              <a:t>There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subsets.</a:t>
            </a:r>
          </a:p>
          <a:p>
            <a:pPr/>
            <a:r>
              <a:t>For each subset, two kind of work is done</a:t>
            </a:r>
          </a:p>
          <a:p>
            <a:pPr lvl="1"/>
            <a:r>
              <a:t>Addition (costs), comparison (to find minimum).</a:t>
            </a:r>
          </a:p>
          <a:p>
            <a:pPr/>
            <a:r>
              <a:t>Computation for each subset</a:t>
            </a:r>
          </a:p>
          <a:p>
            <a:pPr lvl="1">
              <a:defRPr sz="2800"/>
            </a:pPr>
            <a:r>
              <a:t>go thru each vertex once to find the min cost path</a:t>
            </a:r>
          </a:p>
          <a:p>
            <a:pPr lvl="1">
              <a:defRPr sz="2800"/>
            </a:pPr>
            <a:r>
              <a:t>for each vertex, check which is the right vertex before it.</a:t>
            </a:r>
          </a:p>
          <a:p>
            <a:pPr lvl="1">
              <a:defRPr sz="2800"/>
            </a:pPr>
            <a:r>
              <a:t>Thus, work done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.</a:t>
            </a:r>
          </a:p>
          <a:p>
            <a:pPr marL="325437" indent="-285750">
              <a:spcBef>
                <a:spcPts val="600"/>
              </a:spcBef>
              <a:buChar char="–"/>
              <a:defRPr sz="2800"/>
            </a:pPr>
            <a:r>
              <a:t>Total 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.</a:t>
            </a:r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78" name="Understanding TSP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TSP problem</a:t>
            </a:r>
          </a:p>
          <a:p>
            <a:pPr/>
            <a:r>
              <a:t>Application of Dynamic Programming</a:t>
            </a:r>
          </a:p>
          <a:p>
            <a:pPr/>
            <a:r>
              <a:t>Complexity analysis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192546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5.9</a:t>
            </a:r>
            <a:r>
              <a:rPr b="1" u="sng"/>
              <a:t> </a:t>
            </a:r>
          </a:p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8.2-8.4</a:t>
            </a:r>
            <a:r>
              <a:t> 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 marL="382587" indent="-342899">
              <a:defRPr sz="2600"/>
            </a:pPr>
            <a:r>
              <a:rPr u="sng">
                <a:hlinkClick r:id="rId2" invalidUrl="" action="" tgtFrame="" tooltip="" history="1" highlightClick="0" endSnd="0"/>
              </a:rPr>
              <a:t>https://onlinelibrary.wiley.com/doi/full/10.1002/net.21864</a:t>
            </a:r>
          </a:p>
          <a:p>
            <a:pPr marL="382587" indent="-342899">
              <a:defRPr sz="2600"/>
            </a:pPr>
            <a:r>
              <a:rPr u="sng">
                <a:hlinkClick r:id="rId3" invalidUrl="" action="" tgtFrame="" tooltip="" history="1" highlightClick="0" endSnd="0"/>
              </a:rPr>
              <a:t>https://www.youtube.com/watch?v=-JjA4BLQyqE</a:t>
            </a:r>
          </a:p>
          <a:p>
            <a:pPr>
              <a:defRPr sz="2400"/>
            </a:pPr>
            <a:r>
              <a:rPr u="sng">
                <a:hlinkClick r:id="rId4" invalidUrl="" action="" tgtFrame="" tooltip="" history="1" highlightClick="0" endSnd="0"/>
              </a:rPr>
              <a:t>https://www.tutorialspoint.com/design_and_analysis_of_algorithms/design_and_analysis_of_algorithms_travelling_salesman_problem.htm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ravelling Salesman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Travelling Salesman Problem</a:t>
            </a:r>
          </a:p>
        </p:txBody>
      </p:sp>
      <p:sp>
        <p:nvSpPr>
          <p:cNvPr id="54" name="Known as Held-Karp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Known as Held-Karp algorithm</a:t>
            </a:r>
          </a:p>
          <a:p>
            <a:pPr lvl="1"/>
            <a:r>
              <a:t>Proposed in </a:t>
            </a:r>
            <a:r>
              <a:rPr>
                <a:latin typeface="Arial"/>
                <a:ea typeface="Arial"/>
                <a:cs typeface="Arial"/>
                <a:sym typeface="Arial"/>
              </a:rPr>
              <a:t>1962</a:t>
            </a:r>
            <a:r>
              <a:t> to solve TSP</a:t>
            </a:r>
          </a:p>
          <a:p>
            <a:pPr/>
            <a:r>
              <a:t>TSP problem:</a:t>
            </a:r>
          </a:p>
          <a:p>
            <a:pPr lvl="1"/>
            <a:r>
              <a:t>Find a tour of all cities in a country (assuming all cities are reachable)</a:t>
            </a:r>
          </a:p>
          <a:p>
            <a:pPr lvl="2"/>
            <a:r>
              <a:t>The tour should visit each city only once</a:t>
            </a:r>
          </a:p>
          <a:p>
            <a:pPr lvl="2"/>
            <a:r>
              <a:t>Tour should end at starting city, and</a:t>
            </a:r>
          </a:p>
          <a:p>
            <a:pPr lvl="2"/>
            <a:r>
              <a:t>Tour should be of minimum distance. (cost)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mple 1: TSP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TSP problems</a:t>
            </a:r>
          </a:p>
        </p:txBody>
      </p:sp>
      <p:sp>
        <p:nvSpPr>
          <p:cNvPr id="60" name="You are organizing a function at your home and you would like to invite your friends for the sa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are organizing a function at your home and you would like to invite your friends for the same.</a:t>
            </a:r>
          </a:p>
          <a:p>
            <a:pPr lvl="1"/>
            <a:r>
              <a:t>Starting from your home, you need to visit each friend’s house to personally invite.</a:t>
            </a:r>
          </a:p>
          <a:p>
            <a:pPr lvl="1"/>
            <a:r>
              <a:t>The route/distance from one house to another house is known. </a:t>
            </a:r>
          </a:p>
          <a:p>
            <a:pPr lvl="1"/>
            <a:r>
              <a:t>The up and down time taken to travel between two houses is not same i.e. depends upon travel direction</a:t>
            </a:r>
          </a:p>
          <a:p>
            <a:pPr lvl="2"/>
            <a:r>
              <a:t>e.g. some one way roads, pot-holed roads etc</a:t>
            </a:r>
          </a:p>
          <a:p>
            <a:pPr/>
            <a:r>
              <a:t>Goal: Find the shortest (time) route.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xample 2: TSP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: TSP problems</a:t>
            </a:r>
          </a:p>
        </p:txBody>
      </p:sp>
      <p:sp>
        <p:nvSpPr>
          <p:cNvPr id="66" name="A robotic arm needs to tighten the screw/bolts on a machi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robotic arm needs to tighten the screw/bolts on a machine.</a:t>
            </a:r>
          </a:p>
          <a:p>
            <a:pPr lvl="1"/>
            <a:r>
              <a:t>There are different points where screw/bolts needs to be tightened</a:t>
            </a:r>
          </a:p>
          <a:p>
            <a:pPr lvl="1"/>
            <a:r>
              <a:t>Robotic arm can reach from any screw/bolt position to another screw/bolt position.</a:t>
            </a:r>
          </a:p>
          <a:p>
            <a:pPr lvl="1"/>
            <a:r>
              <a:t>The time taken to tighten to a bolt is constant so can be ignored. Time taken by robotic arm varies.</a:t>
            </a:r>
          </a:p>
          <a:p>
            <a:pPr lvl="2"/>
            <a:r>
              <a:t>Interested in time taken by robotic arm when moving</a:t>
            </a:r>
          </a:p>
          <a:p>
            <a:pPr/>
            <a:r>
              <a:t>Goal: Find the optimal path for robot arm to tighten all the bolts and return to its start point. 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SP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TSP Problem</a:t>
            </a:r>
          </a:p>
        </p:txBody>
      </p:sp>
      <p:sp>
        <p:nvSpPr>
          <p:cNvPr id="72" name="Given directed graph G=(V,E)with n&gt;1 edges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directed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n&gt;1</a:t>
            </a:r>
            <a:r>
              <a:t> edges, </a:t>
            </a:r>
          </a:p>
          <a:p>
            <a:pPr lvl="1"/>
            <a:r>
              <a:t>Cost of each directed edge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t> is given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ij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≥0</a:t>
            </a:r>
          </a:p>
          <a:p>
            <a:pPr lvl="1"/>
            <a:r>
              <a:t>Cost is considered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when edge is not defined</a:t>
            </a:r>
          </a:p>
          <a:p>
            <a:pPr lvl="1"/>
            <a:r>
              <a:t>A tour of G is a directed simple cycle that includes every vertex in the graph</a:t>
            </a:r>
          </a:p>
          <a:p>
            <a:pPr lvl="1"/>
            <a:r>
              <a:t>The cost of a tour is the sum of cost of edges on the tour.</a:t>
            </a:r>
          </a:p>
          <a:p>
            <a:pPr lvl="1"/>
            <a:r>
              <a:rPr b="1"/>
              <a:t>T</a:t>
            </a:r>
            <a:r>
              <a:t>raveling </a:t>
            </a:r>
            <a:r>
              <a:rPr b="1"/>
              <a:t>S</a:t>
            </a:r>
            <a:r>
              <a:t>alesman </a:t>
            </a:r>
            <a:r>
              <a:rPr b="1"/>
              <a:t>P</a:t>
            </a:r>
            <a:r>
              <a:t>roblem is to find the tour of minimum cost.</a:t>
            </a:r>
          </a:p>
          <a:p>
            <a:pPr/>
            <a:r>
              <a:t>For simplicity, we assume tour starts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v=1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SP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TSP Problem</a:t>
            </a:r>
          </a:p>
        </p:txBody>
      </p:sp>
      <p:sp>
        <p:nvSpPr>
          <p:cNvPr id="78" name="Brute force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Brute force approach</a:t>
            </a:r>
          </a:p>
          <a:p>
            <a:pPr lvl="1">
              <a:spcBef>
                <a:spcPts val="200"/>
              </a:spcBef>
            </a:pPr>
            <a:r>
              <a:t>Enumerate all permutations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nodes</a:t>
            </a:r>
          </a:p>
          <a:p>
            <a:pPr lvl="1">
              <a:spcBef>
                <a:spcPts val="200"/>
              </a:spcBef>
            </a:pPr>
            <a:r>
              <a:t>Compute the cost corresponding to each permutation</a:t>
            </a:r>
          </a:p>
          <a:p>
            <a:pPr lvl="1">
              <a:spcBef>
                <a:spcPts val="200"/>
              </a:spcBef>
            </a:pPr>
            <a:r>
              <a:t>Find the permuation with minimum cost.</a:t>
            </a:r>
          </a:p>
          <a:p>
            <a:pPr lvl="1">
              <a:spcBef>
                <a:spcPts val="200"/>
              </a:spcBef>
            </a:pPr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O(n!)</a:t>
            </a:r>
          </a:p>
          <a:p>
            <a:pPr>
              <a:spcBef>
                <a:spcPts val="200"/>
              </a:spcBef>
            </a:pPr>
            <a:r>
              <a:t>TSP is an NP-Hard problem</a:t>
            </a:r>
          </a:p>
          <a:p>
            <a:pPr lvl="1">
              <a:spcBef>
                <a:spcPts val="200"/>
              </a:spcBef>
            </a:pPr>
            <a:r>
              <a:t>Can we do better though still exponential, e.g.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O(2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sz="30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)&gt;O(n!)&gt;O(2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Subset problems are easier compared to permutations</a:t>
            </a: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is always better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n!</a:t>
            </a:r>
            <a:r>
              <a:t> (for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n&gt;k</a:t>
            </a:r>
            <a:r>
              <a:t>).</a:t>
            </a:r>
          </a:p>
          <a:p>
            <a:pPr lvl="1">
              <a:spcBef>
                <a:spcPts val="200"/>
              </a:spcBef>
            </a:pPr>
            <a:r>
              <a:t>Subset problem leads to dynamic programming approach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SP Problem: Dynamic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TSP Problem: Dynamic Programming</a:t>
            </a:r>
          </a:p>
        </p:txBody>
      </p:sp>
      <p:sp>
        <p:nvSpPr>
          <p:cNvPr id="84" name="Let start vertex s=1, and thus tour ends at 1 to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Let start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thus tour ends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too.</a:t>
            </a:r>
          </a:p>
          <a:p>
            <a:pPr>
              <a:defRPr sz="3000"/>
            </a:pPr>
            <a:r>
              <a:t>Every tour consists of </a:t>
            </a:r>
          </a:p>
          <a:p>
            <a:pPr lvl="1" marL="738187" indent="-342900">
              <a:spcBef>
                <a:spcPts val="700"/>
              </a:spcBef>
              <a:buChar char="•"/>
            </a:pPr>
            <a:r>
              <a:t>An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1k</a:t>
            </a:r>
            <a:r>
              <a:t>, for some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k∈V-{1}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15327" indent="-320039">
              <a:spcBef>
                <a:spcPts val="7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</a:t>
            </a:r>
            <a:r>
              <a:t>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going thru each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exactly once other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v∈V-{1,k}</a:t>
            </a:r>
            <a:r>
              <a:t>.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the tour is optimal, then </a:t>
            </a:r>
          </a:p>
          <a:p>
            <a:pPr lvl="1" marL="738187" indent="-342900">
              <a:spcBef>
                <a:spcPts val="7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must be a shortest path going thru all vertices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V-{1,k}.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7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Essentially, principle of optimality holds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SP Problem: Dynamic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TSP Problem: Dynamic Programming</a:t>
            </a:r>
          </a:p>
        </p:txBody>
      </p:sp>
      <p:sp>
        <p:nvSpPr>
          <p:cNvPr id="90" name="g(i,S): denotes the length of shortest pa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g(i,S)</a:t>
            </a:r>
            <a:r>
              <a:t>: denotes the length of shortest path </a:t>
            </a:r>
          </a:p>
          <a:p>
            <a:pPr lvl="1">
              <a:spcBef>
                <a:spcPts val="200"/>
              </a:spcBef>
            </a:pPr>
            <a:r>
              <a:t>starting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</a:t>
            </a:r>
          </a:p>
          <a:p>
            <a:pPr lvl="1">
              <a:spcBef>
                <a:spcPts val="200"/>
              </a:spcBef>
            </a:pPr>
            <a:r>
              <a:t>going thru all vertices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>
              <a:spcBef>
                <a:spcPts val="200"/>
              </a:spcBef>
            </a:pPr>
            <a:r>
              <a:t>terminating at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</a:t>
            </a:r>
          </a:p>
          <a:p>
            <a:pPr>
              <a:spcBef>
                <a:spcPts val="200"/>
              </a:spcBef>
              <a:defRPr sz="3000"/>
            </a:pPr>
            <a:r>
              <a:t>Goal: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g(1,V-{1})</a:t>
            </a:r>
          </a:p>
          <a:p>
            <a:pPr lvl="1">
              <a:spcBef>
                <a:spcPts val="200"/>
              </a:spcBef>
            </a:pPr>
            <a:r>
              <a:t>denotes the length of optimal salesperson tour</a:t>
            </a:r>
          </a:p>
          <a:p>
            <a:pPr>
              <a:spcBef>
                <a:spcPts val="200"/>
              </a:spcBef>
              <a:defRPr sz="3000"/>
            </a:pPr>
            <a:r>
              <a:t>Principle of optimality: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g(1,V-{1})=min</a:t>
            </a:r>
            <a:r>
              <a:rPr baseline="-23857"/>
              <a:t>2≤k≤n</a:t>
            </a:r>
            <a:r>
              <a:t>{c</a:t>
            </a:r>
            <a:r>
              <a:rPr baseline="-5999"/>
              <a:t>1k</a:t>
            </a:r>
            <a:r>
              <a:t>+g(k,V-{1,k})}……(1)</a:t>
            </a:r>
          </a:p>
          <a:p>
            <a:pPr>
              <a:spcBef>
                <a:spcPts val="200"/>
              </a:spcBef>
              <a:defRPr sz="3000"/>
            </a:pPr>
            <a:r>
              <a:t>Generalizing above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i∉S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g(i,S)=min</a:t>
            </a:r>
            <a:r>
              <a:rPr baseline="-32666"/>
              <a:t>j∈S</a:t>
            </a:r>
            <a:r>
              <a:t>{c</a:t>
            </a:r>
            <a:r>
              <a:rPr baseline="-5999"/>
              <a:t>ij</a:t>
            </a:r>
            <a:r>
              <a:t>+g(j,S-{j})}     ……(2)</a:t>
            </a:r>
          </a:p>
          <a:p>
            <a:pPr>
              <a:spcBef>
                <a:spcPts val="200"/>
              </a:spcBef>
              <a:defRPr sz="3000"/>
            </a:pPr>
            <a:r>
              <a:t>Solving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g(1,V-{1})</a:t>
            </a:r>
            <a:r>
              <a:t> requires to solve</a:t>
            </a:r>
          </a:p>
          <a:p>
            <a:pPr lvl="7" marL="0" indent="16002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g(k,V-{1,k})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all </a:t>
            </a:r>
            <a:r>
              <a:t>k≠1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