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Dynamic_programming" TargetMode="External"/><Relationship Id="rId3" Type="http://schemas.openxmlformats.org/officeDocument/2006/relationships/hyperlink" Target="https://www.codechef.com/wiki/tutorial-dynamic-programm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1: Intro t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L41: Intro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Backtracking</a:t>
            </a:r>
          </a:p>
        </p:txBody>
      </p:sp>
      <p:sp>
        <p:nvSpPr>
          <p:cNvPr id="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45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299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{11,23,7}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tracking: General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General Method</a:t>
            </a:r>
          </a:p>
        </p:txBody>
      </p:sp>
      <p:sp>
        <p:nvSpPr>
          <p:cNvPr id="305" name="General solution is an n-tuple (x1, …, xn)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), where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chosen from some finite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While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it has to follow some constraints</a:t>
            </a:r>
          </a:p>
          <a:p>
            <a:pPr lvl="2"/>
            <a:r>
              <a:t>or meet a criterion function 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/>
            <a:r>
              <a:t>Suppose, the size of each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Then, total number of possible tuples are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M=m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*…*m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those tuples that satisfies the contraints i.e. Criterion function.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 approach provides the answer in far fewer trials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tracking: 8-Queens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8-Queens Method</a:t>
            </a:r>
          </a:p>
        </p:txBody>
      </p:sp>
      <p:sp>
        <p:nvSpPr>
          <p:cNvPr id="311" name="Let queens are numbered 1 thru 8, i.e. Q1,…,Q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Let queens are numbered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column (and row)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simpliciy, let’s say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solution can be represented by an 8-tuple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{x</a:t>
            </a:r>
            <a:r>
              <a:rPr baseline="-5999"/>
              <a:t>1</a:t>
            </a:r>
            <a:r>
              <a:t>,x</a:t>
            </a:r>
            <a:r>
              <a:rPr baseline="-5999"/>
              <a:t>2</a:t>
            </a:r>
            <a:r>
              <a:t>,x</a:t>
            </a:r>
            <a:r>
              <a:rPr baseline="-5999"/>
              <a:t>3</a:t>
            </a:r>
            <a:r>
              <a:t>,x</a:t>
            </a:r>
            <a:r>
              <a:rPr baseline="-5999"/>
              <a:t>4</a:t>
            </a:r>
            <a:r>
              <a:t>,x</a:t>
            </a:r>
            <a:r>
              <a:rPr baseline="-5999"/>
              <a:t>5</a:t>
            </a:r>
            <a:r>
              <a:t>,x</a:t>
            </a:r>
            <a:r>
              <a:rPr baseline="-5999"/>
              <a:t>6</a:t>
            </a:r>
            <a:r>
              <a:t>,x</a:t>
            </a:r>
            <a:r>
              <a:rPr baseline="-5999"/>
              <a:t>7</a:t>
            </a:r>
            <a:r>
              <a:t>,x</a:t>
            </a:r>
            <a:r>
              <a:rPr baseline="-5999"/>
              <a:t>8</a:t>
            </a:r>
            <a:r>
              <a:t>}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≈a,x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≈b,x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≈c,x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row.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t>can have a value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.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constraint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={1,2,3,4,5,6,7,8}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space size before and after the constraint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after: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Representation for solution-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3,5,2,8,1,7,4,6}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Backtracking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Sum of Subsets</a:t>
            </a:r>
          </a:p>
        </p:txBody>
      </p:sp>
      <p:sp>
        <p:nvSpPr>
          <p:cNvPr id="317" name="Problem: S={11,13,24,7}, and m=3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>
              <a:spcBef>
                <a:spcPts val="200"/>
              </a:spcBef>
              <a:defRPr sz="3000"/>
            </a:pPr>
            <a:r>
              <a:t>Solution approach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: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Consider 4-tuple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where,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={0,1}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25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{1,1,0,1}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{0,0,1,1}</a:t>
            </a:r>
            <a:endParaRPr sz="2800"/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approach 2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contains the index values of elements.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is a vector of varying dimensions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(1,2,4)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(3,4)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0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323" name="Problem: G={V,E}, and 3 colors to color th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colors to color the graph</a:t>
            </a:r>
          </a:p>
          <a:p>
            <a:pPr>
              <a:spcBef>
                <a:spcPts val="200"/>
              </a:spcBef>
              <a:defRPr sz="3000"/>
            </a:pPr>
            <a:r>
              <a:t>Solution vector: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={R,B,Y}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total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 edge reduces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3*2=6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Any path of length k reduces the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k+1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9" name="Overview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  <a:p>
            <a:pPr/>
            <a:r>
              <a:t>Problem examples for backtracking</a:t>
            </a:r>
          </a:p>
          <a:p>
            <a:pPr lvl="1"/>
            <a:r>
              <a:t>8-queens problems</a:t>
            </a:r>
          </a:p>
          <a:p>
            <a:pPr lvl="1"/>
            <a:r>
              <a:t>Sum of subsets</a:t>
            </a:r>
          </a:p>
          <a:p>
            <a:pPr lvl="1"/>
            <a:r>
              <a:t>3-color problem</a:t>
            </a:r>
          </a:p>
          <a:p>
            <a:pPr/>
            <a:r>
              <a:t>Solution space</a:t>
            </a:r>
          </a:p>
          <a:p>
            <a:pPr/>
            <a:r>
              <a:t>Possible solution space.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https://en.wikipedia.org/wiki/Dynamic_programming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https://www.codechef.com/wiki/tutorial-dynamic-programming</a:t>
            </a:r>
          </a:p>
          <a:p>
            <a:pPr marL="382587" indent="-342899">
              <a:defRPr sz="2600"/>
            </a:pPr>
            <a:r>
              <a:t>https://www.hackerearth.com/practice/algorithms/dynamic-programming/introduction-to-dynamic-programming-1/tutorial/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inding a way in M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a way in Maze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36" y="1088671"/>
            <a:ext cx="8946536" cy="582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60" name="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  <a:p>
            <a:pPr lvl="1"/>
            <a:r>
              <a:t>Start from some solution.</a:t>
            </a:r>
          </a:p>
          <a:p>
            <a:pPr lvl="1"/>
            <a:r>
              <a:t>Keep exploring for next part of solution</a:t>
            </a:r>
          </a:p>
          <a:p>
            <a:pPr lvl="1"/>
            <a:r>
              <a:t>When exploration of solution stops (not possible to proceed further)</a:t>
            </a:r>
          </a:p>
          <a:p>
            <a:pPr lvl="2"/>
            <a:r>
              <a:t>Resume back from the last point where decision was made to explore the current path.</a:t>
            </a:r>
          </a:p>
          <a:p>
            <a:pPr lvl="2"/>
            <a:r>
              <a:t>Explore with the next path.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8" name="Group"/>
          <p:cNvGrpSpPr/>
          <p:nvPr/>
        </p:nvGrpSpPr>
        <p:grpSpPr>
          <a:xfrm>
            <a:off x="1104148" y="6476584"/>
            <a:ext cx="5162039" cy="508001"/>
            <a:chOff x="0" y="0"/>
            <a:chExt cx="5162037" cy="508000"/>
          </a:xfrm>
        </p:grpSpPr>
        <p:sp>
          <p:nvSpPr>
            <p:cNvPr id="70" name="c"/>
            <p:cNvSpPr txBox="1"/>
            <p:nvPr/>
          </p:nvSpPr>
          <p:spPr>
            <a:xfrm>
              <a:off x="1377524" y="-1"/>
              <a:ext cx="3106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" name="a"/>
            <p:cNvSpPr txBox="1"/>
            <p:nvPr/>
          </p:nvSpPr>
          <p:spPr>
            <a:xfrm>
              <a:off x="0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" name="b"/>
            <p:cNvSpPr txBox="1"/>
            <p:nvPr/>
          </p:nvSpPr>
          <p:spPr>
            <a:xfrm>
              <a:off x="675739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3" name="f"/>
            <p:cNvSpPr txBox="1"/>
            <p:nvPr/>
          </p:nvSpPr>
          <p:spPr>
            <a:xfrm>
              <a:off x="3442248" y="-1"/>
              <a:ext cx="2438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4" name="e"/>
            <p:cNvSpPr txBox="1"/>
            <p:nvPr/>
          </p:nvSpPr>
          <p:spPr>
            <a:xfrm>
              <a:off x="2759042" y="-1"/>
              <a:ext cx="3252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5" name="d"/>
            <p:cNvSpPr txBox="1"/>
            <p:nvPr/>
          </p:nvSpPr>
          <p:spPr>
            <a:xfrm>
              <a:off x="2057257" y="-1"/>
              <a:ext cx="3362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6" name="h"/>
            <p:cNvSpPr txBox="1"/>
            <p:nvPr/>
          </p:nvSpPr>
          <p:spPr>
            <a:xfrm>
              <a:off x="4829297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7" name="g"/>
            <p:cNvSpPr txBox="1"/>
            <p:nvPr/>
          </p:nvSpPr>
          <p:spPr>
            <a:xfrm>
              <a:off x="4104345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509169" y="1320466"/>
            <a:ext cx="354526" cy="5164114"/>
            <a:chOff x="0" y="0"/>
            <a:chExt cx="354524" cy="5164112"/>
          </a:xfrm>
        </p:grpSpPr>
        <p:sp>
          <p:nvSpPr>
            <p:cNvPr id="79" name="1"/>
            <p:cNvSpPr txBox="1"/>
            <p:nvPr/>
          </p:nvSpPr>
          <p:spPr>
            <a:xfrm>
              <a:off x="15943" y="467961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15943" y="4074962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3"/>
            <p:cNvSpPr txBox="1"/>
            <p:nvPr/>
          </p:nvSpPr>
          <p:spPr>
            <a:xfrm>
              <a:off x="15943" y="3343309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2" name="4"/>
            <p:cNvSpPr txBox="1"/>
            <p:nvPr/>
          </p:nvSpPr>
          <p:spPr>
            <a:xfrm>
              <a:off x="15943" y="2611656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" name="5"/>
            <p:cNvSpPr txBox="1"/>
            <p:nvPr/>
          </p:nvSpPr>
          <p:spPr>
            <a:xfrm>
              <a:off x="15943" y="2007003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" name="6"/>
            <p:cNvSpPr txBox="1"/>
            <p:nvPr/>
          </p:nvSpPr>
          <p:spPr>
            <a:xfrm>
              <a:off x="15943" y="1305828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" name="7"/>
            <p:cNvSpPr txBox="1"/>
            <p:nvPr/>
          </p:nvSpPr>
          <p:spPr>
            <a:xfrm>
              <a:off x="0" y="670697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" name="8"/>
            <p:cNvSpPr txBox="1"/>
            <p:nvPr/>
          </p:nvSpPr>
          <p:spPr>
            <a:xfrm>
              <a:off x="15943" y="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88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3194623" y="3569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4541116" y="5697654"/>
            <a:ext cx="164145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 flipV="1">
            <a:off x="4340759" y="3280289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 flipV="1">
            <a:off x="3940186" y="1801921"/>
            <a:ext cx="1" cy="309716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5033943" y="4237871"/>
            <a:ext cx="108096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 flipV="1">
            <a:off x="5163119" y="2630388"/>
            <a:ext cx="1080750" cy="10807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Q8 can’t be placed."/>
          <p:cNvSpPr txBox="1"/>
          <p:nvPr/>
        </p:nvSpPr>
        <p:spPr>
          <a:xfrm>
            <a:off x="6480737" y="1134266"/>
            <a:ext cx="2884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  <a:r>
              <a:t> can’t be placed.</a:t>
            </a:r>
          </a:p>
        </p:txBody>
      </p:sp>
      <p:sp>
        <p:nvSpPr>
          <p:cNvPr id="110" name="Backtrack to Q7 which…"/>
          <p:cNvSpPr txBox="1"/>
          <p:nvPr/>
        </p:nvSpPr>
        <p:spPr>
          <a:xfrm>
            <a:off x="6517722" y="1755254"/>
            <a:ext cx="3549520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1" name="Backtrack to Q6 which…"/>
          <p:cNvSpPr txBox="1"/>
          <p:nvPr/>
        </p:nvSpPr>
        <p:spPr>
          <a:xfrm>
            <a:off x="6496680" y="2794275"/>
            <a:ext cx="3549521" cy="9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2" name="Backtrack to Q5 which…"/>
          <p:cNvSpPr txBox="1"/>
          <p:nvPr/>
        </p:nvSpPr>
        <p:spPr>
          <a:xfrm>
            <a:off x="6533825" y="3774855"/>
            <a:ext cx="354952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 be placed at e4</a:t>
            </a:r>
          </a:p>
        </p:txBody>
      </p:sp>
      <p:sp>
        <p:nvSpPr>
          <p:cNvPr id="113" name="Q1"/>
          <p:cNvSpPr txBox="1"/>
          <p:nvPr/>
        </p:nvSpPr>
        <p:spPr>
          <a:xfrm>
            <a:off x="1045144" y="6016298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4" name="Q2"/>
          <p:cNvSpPr txBox="1"/>
          <p:nvPr/>
        </p:nvSpPr>
        <p:spPr>
          <a:xfrm>
            <a:off x="1691342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5" name="Q3"/>
          <p:cNvSpPr txBox="1"/>
          <p:nvPr/>
        </p:nvSpPr>
        <p:spPr>
          <a:xfrm>
            <a:off x="2382101" y="332741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6" name="Q4"/>
          <p:cNvSpPr txBox="1"/>
          <p:nvPr/>
        </p:nvSpPr>
        <p:spPr>
          <a:xfrm>
            <a:off x="3065918" y="1998462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7" name="Q5"/>
          <p:cNvSpPr txBox="1"/>
          <p:nvPr/>
        </p:nvSpPr>
        <p:spPr>
          <a:xfrm>
            <a:off x="3685271" y="53314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" name="Q6"/>
          <p:cNvSpPr txBox="1"/>
          <p:nvPr/>
        </p:nvSpPr>
        <p:spPr>
          <a:xfrm>
            <a:off x="4413401" y="3942596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9" name="Q7"/>
          <p:cNvSpPr txBox="1"/>
          <p:nvPr/>
        </p:nvSpPr>
        <p:spPr>
          <a:xfrm>
            <a:off x="5106926" y="265598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20" name="Line"/>
          <p:cNvSpPr/>
          <p:nvPr/>
        </p:nvSpPr>
        <p:spPr>
          <a:xfrm>
            <a:off x="4398891" y="4361348"/>
            <a:ext cx="1688931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V="1">
            <a:off x="4019462" y="1383455"/>
            <a:ext cx="1" cy="48846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4391338" y="2002610"/>
            <a:ext cx="1928869" cy="192886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 flipH="1" flipV="1">
            <a:off x="4251820" y="4444972"/>
            <a:ext cx="1999138" cy="1999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2" presetID="2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2" presetID="2" grpId="3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2" presetID="2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889 -0.176776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10"/>
      <p:bldP build="whole" bldLvl="1" animBg="1" rev="0" advAuto="0" spid="123" grpId="45"/>
      <p:bldP build="whole" bldLvl="1" animBg="1" rev="0" advAuto="0" spid="94" grpId="9"/>
      <p:bldP build="whole" bldLvl="1" animBg="1" rev="0" advAuto="0" spid="111" grpId="32"/>
      <p:bldP build="whole" bldLvl="1" animBg="1" rev="0" advAuto="0" spid="106" grpId="39"/>
      <p:bldP build="whole" bldLvl="1" animBg="1" rev="0" advAuto="0" spid="104" grpId="22"/>
      <p:bldP build="whole" bldLvl="1" animBg="1" rev="0" advAuto="0" spid="118" grpId="25"/>
      <p:bldP build="whole" bldLvl="1" animBg="1" rev="0" advAuto="0" spid="119" grpId="28"/>
      <p:bldP build="whole" bldLvl="1" animBg="1" rev="0" advAuto="0" spid="99" grpId="17"/>
      <p:bldP build="whole" bldLvl="1" animBg="1" rev="0" advAuto="0" spid="107" grpId="27"/>
      <p:bldP build="whole" bldLvl="1" animBg="1" rev="0" advAuto="0" spid="119" grpId="31"/>
      <p:bldP build="whole" bldLvl="1" animBg="1" rev="0" advAuto="0" spid="102" grpId="16"/>
      <p:bldP build="whole" bldLvl="1" animBg="1" rev="0" advAuto="0" spid="90" grpId="3"/>
      <p:bldP build="whole" bldLvl="1" animBg="1" rev="0" advAuto="0" spid="92" grpId="4"/>
      <p:bldP build="whole" bldLvl="1" animBg="1" rev="0" advAuto="0" spid="118" grpId="33"/>
      <p:bldP build="whole" bldLvl="1" animBg="1" rev="0" advAuto="0" spid="101" grpId="18"/>
      <p:bldP build="whole" bldLvl="1" animBg="1" rev="0" advAuto="0" spid="96" grpId="12"/>
      <p:bldP build="whole" bldLvl="1" animBg="1" rev="0" advAuto="0" spid="105" grpId="21"/>
      <p:bldP build="whole" bldLvl="1" animBg="1" rev="0" advAuto="0" spid="108" grpId="26"/>
      <p:bldP build="whole" bldLvl="1" animBg="1" rev="0" advAuto="0" spid="95" grpId="13"/>
      <p:bldP build="whole" bldLvl="1" animBg="1" rev="0" advAuto="0" spid="117" grpId="20"/>
      <p:bldP build="whole" bldLvl="1" animBg="1" rev="0" advAuto="0" spid="88" grpId="2"/>
      <p:bldP build="whole" bldLvl="1" animBg="1" rev="0" advAuto="0" spid="110" grpId="30"/>
      <p:bldP build="whole" bldLvl="1" animBg="1" rev="0" advAuto="0" spid="93" grpId="6"/>
      <p:bldP build="whole" bldLvl="1" animBg="1" rev="0" advAuto="0" spid="109" grpId="29"/>
      <p:bldP build="whole" bldLvl="1" animBg="1" rev="0" advAuto="0" spid="89" grpId="8"/>
      <p:bldP build="whole" bldLvl="1" animBg="1" rev="0" advAuto="0" spid="114" grpId="5"/>
      <p:bldP build="whole" bldLvl="1" animBg="1" rev="0" advAuto="0" spid="108" grpId="34"/>
      <p:bldP build="whole" bldLvl="1" animBg="1" rev="0" advAuto="0" spid="107" grpId="35"/>
      <p:bldP build="whole" bldLvl="1" animBg="1" rev="0" advAuto="0" spid="113" grpId="1"/>
      <p:bldP build="whole" bldLvl="1" animBg="1" rev="0" advAuto="0" spid="116" grpId="15"/>
      <p:bldP build="whole" bldLvl="1" animBg="1" rev="0" advAuto="0" spid="97" grpId="11"/>
      <p:bldP build="whole" bldLvl="1" animBg="1" rev="0" advAuto="0" spid="112" grpId="36"/>
      <p:bldP build="whole" bldLvl="1" animBg="1" rev="0" advAuto="0" spid="105" grpId="37"/>
      <p:bldP build="whole" bldLvl="1" animBg="1" rev="0" advAuto="0" spid="98" grpId="14"/>
      <p:bldP build="whole" bldLvl="1" animBg="1" rev="0" advAuto="0" spid="91" grpId="7"/>
      <p:bldP build="whole" bldLvl="1" animBg="1" rev="0" advAuto="0" spid="104" grpId="38"/>
      <p:bldP build="whole" bldLvl="1" animBg="1" rev="0" advAuto="0" spid="120" grpId="42"/>
      <p:bldP build="whole" bldLvl="1" animBg="1" rev="0" advAuto="0" spid="121" grpId="43"/>
      <p:bldP build="whole" bldLvl="1" animBg="1" rev="0" advAuto="0" spid="103" grpId="24"/>
      <p:bldP build="whole" bldLvl="1" animBg="1" rev="0" advAuto="0" spid="122" grpId="44"/>
      <p:bldP build="whole" bldLvl="1" animBg="1" rev="0" advAuto="0" spid="100" grpId="19"/>
      <p:bldP build="whole" bldLvl="1" animBg="1" rev="0" advAuto="0" spid="106" grpId="23"/>
      <p:bldP build="whole" bldLvl="1" animBg="1" rev="0" advAuto="0" spid="103" grpId="4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4475016" y="4301371"/>
            <a:ext cx="14957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Q5 is placed at e4"/>
          <p:cNvSpPr txBox="1"/>
          <p:nvPr/>
        </p:nvSpPr>
        <p:spPr>
          <a:xfrm>
            <a:off x="6480737" y="1134266"/>
            <a:ext cx="27226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is placed at e4</a:t>
            </a:r>
          </a:p>
        </p:txBody>
      </p:sp>
      <p:sp>
        <p:nvSpPr>
          <p:cNvPr id="163" name="Q5"/>
          <p:cNvSpPr txBox="1"/>
          <p:nvPr/>
        </p:nvSpPr>
        <p:spPr>
          <a:xfrm>
            <a:off x="3694859" y="40029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4" name="Line"/>
          <p:cNvSpPr/>
          <p:nvPr/>
        </p:nvSpPr>
        <p:spPr>
          <a:xfrm>
            <a:off x="3321623" y="3696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4419320" y="1869848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H="1" flipV="1">
            <a:off x="4372758" y="4600012"/>
            <a:ext cx="1473280" cy="147328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7" name="Q6 can’t be placed"/>
          <p:cNvSpPr txBox="1"/>
          <p:nvPr/>
        </p:nvSpPr>
        <p:spPr>
          <a:xfrm>
            <a:off x="6480737" y="1867346"/>
            <a:ext cx="28063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can’t be placed</a:t>
            </a:r>
          </a:p>
        </p:txBody>
      </p:sp>
      <p:sp>
        <p:nvSpPr>
          <p:cNvPr id="168" name="Backtrack to Q5"/>
          <p:cNvSpPr txBox="1"/>
          <p:nvPr/>
        </p:nvSpPr>
        <p:spPr>
          <a:xfrm>
            <a:off x="6483852" y="2458516"/>
            <a:ext cx="25068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Q5 can’t be placed"/>
          <p:cNvSpPr txBox="1"/>
          <p:nvPr/>
        </p:nvSpPr>
        <p:spPr>
          <a:xfrm>
            <a:off x="6499323" y="2951343"/>
            <a:ext cx="27734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 </a:t>
            </a:r>
            <a:r>
              <a:t>can’t be placed</a:t>
            </a:r>
          </a:p>
        </p:txBody>
      </p:sp>
      <p:sp>
        <p:nvSpPr>
          <p:cNvPr id="170" name="Backtrack to Q4…"/>
          <p:cNvSpPr txBox="1"/>
          <p:nvPr/>
        </p:nvSpPr>
        <p:spPr>
          <a:xfrm>
            <a:off x="6553002" y="3458824"/>
            <a:ext cx="279740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  <a:endParaRPr baseline="-5999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 </a:t>
            </a:r>
            <a:r>
              <a:t>is moved to d8</a:t>
            </a:r>
          </a:p>
        </p:txBody>
      </p:sp>
      <p:sp>
        <p:nvSpPr>
          <p:cNvPr id="171" name="Continue in this way.…"/>
          <p:cNvSpPr txBox="1"/>
          <p:nvPr/>
        </p:nvSpPr>
        <p:spPr>
          <a:xfrm>
            <a:off x="6553002" y="4473052"/>
            <a:ext cx="323084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Continue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positions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8 queens can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 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62" grpId="1"/>
      <p:bldP build="whole" bldLvl="1" animBg="1" rev="0" advAuto="0" spid="171" grpId="5"/>
      <p:bldP build="whole" bldLvl="1" animBg="1" rev="0" advAuto="0" spid="170" grpId="4"/>
      <p:bldP build="whole" bldLvl="1" animBg="1" rev="0" advAuto="0" spid="16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9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2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3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4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5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6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" name="Continuing in this way.…"/>
          <p:cNvSpPr txBox="1"/>
          <p:nvPr/>
        </p:nvSpPr>
        <p:spPr>
          <a:xfrm>
            <a:off x="6496680" y="1593077"/>
            <a:ext cx="3461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 of 8 queens.</a:t>
            </a:r>
          </a:p>
        </p:txBody>
      </p:sp>
      <p:sp>
        <p:nvSpPr>
          <p:cNvPr id="195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6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7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8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9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00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01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02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9" grpId="6"/>
      <p:bldP build="whole" bldLvl="1" animBg="1" rev="0" advAuto="0" spid="201" grpId="8"/>
      <p:bldP build="whole" bldLvl="1" animBg="1" rev="0" advAuto="0" spid="196" grpId="3"/>
      <p:bldP build="whole" bldLvl="1" animBg="1" rev="0" advAuto="0" spid="200" grpId="7"/>
      <p:bldP build="whole" bldLvl="1" animBg="1" rev="0" advAuto="0" spid="197" grpId="4"/>
      <p:bldP build="whole" bldLvl="1" animBg="1" rev="0" advAuto="0" spid="177" grpId="10"/>
      <p:bldP build="whole" bldLvl="1" animBg="1" rev="0" advAuto="0" spid="194" grpId="1"/>
      <p:bldP build="whole" bldLvl="1" animBg="1" rev="0" advAuto="0" spid="198" grpId="5"/>
      <p:bldP build="whole" bldLvl="1" animBg="1" rev="0" advAuto="0" spid="202" grpId="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8-Queens Problem: Soln 2"/>
          <p:cNvSpPr txBox="1"/>
          <p:nvPr>
            <p:ph type="title"/>
          </p:nvPr>
        </p:nvSpPr>
        <p:spPr>
          <a:xfrm>
            <a:off x="167397" y="-727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Problem: Soln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" name="Continuing further…"/>
          <p:cNvSpPr txBox="1"/>
          <p:nvPr/>
        </p:nvSpPr>
        <p:spPr>
          <a:xfrm>
            <a:off x="6496680" y="1389877"/>
            <a:ext cx="31660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further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another solution for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8 queens problem</a:t>
            </a:r>
          </a:p>
        </p:txBody>
      </p:sp>
      <p:sp>
        <p:nvSpPr>
          <p:cNvPr id="227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8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9" name="Q3"/>
          <p:cNvSpPr txBox="1"/>
          <p:nvPr/>
        </p:nvSpPr>
        <p:spPr>
          <a:xfrm>
            <a:off x="2382101" y="200576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0" name="Q4"/>
          <p:cNvSpPr txBox="1"/>
          <p:nvPr/>
        </p:nvSpPr>
        <p:spPr>
          <a:xfrm>
            <a:off x="3161406" y="6007380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31" name="Q5"/>
          <p:cNvSpPr txBox="1"/>
          <p:nvPr/>
        </p:nvSpPr>
        <p:spPr>
          <a:xfrm>
            <a:off x="3770912" y="393942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2" name="Q6"/>
          <p:cNvSpPr txBox="1"/>
          <p:nvPr/>
        </p:nvSpPr>
        <p:spPr>
          <a:xfrm>
            <a:off x="44134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33" name="Q7"/>
          <p:cNvSpPr txBox="1"/>
          <p:nvPr/>
        </p:nvSpPr>
        <p:spPr>
          <a:xfrm>
            <a:off x="5106926" y="1236437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34" name="Q8"/>
          <p:cNvSpPr txBox="1"/>
          <p:nvPr/>
        </p:nvSpPr>
        <p:spPr>
          <a:xfrm>
            <a:off x="5844901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384496" y="1520761"/>
            <a:ext cx="1" cy="480216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1200996" y="4906024"/>
            <a:ext cx="4942440" cy="1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640861" y="1348300"/>
            <a:ext cx="3235100" cy="323510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1946258" y="1520761"/>
            <a:ext cx="1" cy="4802160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1149067" y="3678190"/>
            <a:ext cx="4942440" cy="1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993519" y="1254397"/>
            <a:ext cx="3278769" cy="3278769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967026" y="2545567"/>
            <a:ext cx="4014447" cy="4014447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637017" y="1520761"/>
            <a:ext cx="1" cy="4802160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200996" y="2189977"/>
            <a:ext cx="4942440" cy="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993519" y="1326239"/>
            <a:ext cx="2544892" cy="254489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2011043" y="1610564"/>
            <a:ext cx="4014447" cy="4014446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V="1">
            <a:off x="3354909" y="1408920"/>
            <a:ext cx="1" cy="4802160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1149067" y="6376787"/>
            <a:ext cx="4942440" cy="1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3088512" y="3398064"/>
            <a:ext cx="3015921" cy="3015922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H="1" flipV="1">
            <a:off x="1073479" y="4044209"/>
            <a:ext cx="2193358" cy="2193358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3935471" y="1277111"/>
            <a:ext cx="1" cy="4802160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V="1">
            <a:off x="2282739" y="2006492"/>
            <a:ext cx="3982977" cy="3982976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1257496" y="4282321"/>
            <a:ext cx="4942439" cy="1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 flipV="1">
            <a:off x="1186941" y="1422853"/>
            <a:ext cx="4866692" cy="4866692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V="1">
            <a:off x="4668317" y="1320466"/>
            <a:ext cx="1" cy="4802160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3844837" y="3961634"/>
            <a:ext cx="2419342" cy="2419342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149067" y="5754804"/>
            <a:ext cx="4942440" cy="1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1115740" y="2012817"/>
            <a:ext cx="4442954" cy="4442954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  <p:bldP build="whole" bldLvl="1" animBg="1" rev="0" advAuto="0" spid="233" grpId="31"/>
      <p:bldP build="whole" bldLvl="1" animBg="1" rev="0" advAuto="0" spid="245" grpId="14"/>
      <p:bldP build="whole" bldLvl="1" animBg="1" rev="0" advAuto="0" spid="251" grpId="24"/>
      <p:bldP build="whole" bldLvl="1" animBg="1" rev="0" advAuto="0" spid="239" grpId="8"/>
      <p:bldP build="whole" bldLvl="1" animBg="1" rev="0" advAuto="0" spid="240" grpId="7"/>
      <p:bldP build="whole" bldLvl="1" animBg="1" rev="0" advAuto="0" spid="246" grpId="17"/>
      <p:bldP build="whole" bldLvl="1" animBg="1" rev="0" advAuto="0" spid="255" grpId="29"/>
      <p:bldP build="whole" bldLvl="1" animBg="1" rev="0" advAuto="0" spid="256" grpId="30"/>
      <p:bldP build="whole" bldLvl="1" animBg="1" rev="0" advAuto="0" spid="227" grpId="2"/>
      <p:bldP build="whole" bldLvl="1" animBg="1" rev="0" advAuto="0" spid="235" grpId="4"/>
      <p:bldP build="whole" bldLvl="1" animBg="1" rev="0" advAuto="0" spid="257" grpId="28"/>
      <p:bldP build="whole" bldLvl="1" animBg="1" rev="0" advAuto="0" spid="236" grpId="5"/>
      <p:bldP build="whole" bldLvl="1" animBg="1" rev="0" advAuto="0" spid="238" grpId="9"/>
      <p:bldP build="whole" bldLvl="1" animBg="1" rev="0" advAuto="0" spid="253" grpId="23"/>
      <p:bldP build="whole" bldLvl="1" animBg="1" rev="0" advAuto="0" spid="248" grpId="18"/>
      <p:bldP build="whole" bldLvl="1" animBg="1" rev="0" advAuto="0" spid="241" grpId="10"/>
      <p:bldP build="whole" bldLvl="1" animBg="1" rev="0" advAuto="0" spid="228" grpId="6"/>
      <p:bldP build="whole" bldLvl="1" animBg="1" rev="0" advAuto="0" spid="247" grpId="20"/>
      <p:bldP build="whole" bldLvl="1" animBg="1" rev="0" advAuto="0" spid="237" grpId="3"/>
      <p:bldP build="whole" bldLvl="1" animBg="1" rev="0" advAuto="0" spid="249" grpId="19"/>
      <p:bldP build="whole" bldLvl="1" animBg="1" rev="0" advAuto="0" spid="232" grpId="26"/>
      <p:bldP build="whole" bldLvl="1" animBg="1" rev="0" advAuto="0" spid="234" grpId="32"/>
      <p:bldP build="whole" bldLvl="1" animBg="1" rev="0" advAuto="0" spid="252" grpId="25"/>
      <p:bldP build="whole" bldLvl="1" animBg="1" rev="0" advAuto="0" spid="242" grpId="15"/>
      <p:bldP build="whole" bldLvl="1" animBg="1" rev="0" advAuto="0" spid="254" grpId="27"/>
      <p:bldP build="whole" bldLvl="1" animBg="1" rev="0" advAuto="0" spid="244" grpId="13"/>
      <p:bldP build="whole" bldLvl="1" animBg="1" rev="0" advAuto="0" spid="229" grpId="11"/>
      <p:bldP build="whole" bldLvl="1" animBg="1" rev="0" advAuto="0" spid="250" grpId="22"/>
      <p:bldP build="whole" bldLvl="1" animBg="1" rev="0" advAuto="0" spid="230" grpId="16"/>
      <p:bldP build="whole" bldLvl="1" animBg="1" rev="0" advAuto="0" spid="243" grpId="12"/>
      <p:bldP build="whole" bldLvl="1" animBg="1" rev="0" advAuto="0" spid="231" grpId="2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3-Color Problem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63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Oval"/>
          <p:cNvSpPr/>
          <p:nvPr/>
        </p:nvSpPr>
        <p:spPr>
          <a:xfrm>
            <a:off x="1368731" y="1624011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Oval"/>
          <p:cNvSpPr/>
          <p:nvPr/>
        </p:nvSpPr>
        <p:spPr>
          <a:xfrm>
            <a:off x="3728520" y="3755541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3" name="Consider three colors are : Red, Blue, Yellow…"/>
          <p:cNvSpPr txBox="1"/>
          <p:nvPr/>
        </p:nvSpPr>
        <p:spPr>
          <a:xfrm>
            <a:off x="3714819" y="869475"/>
            <a:ext cx="5970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three colors are : Red, Blue,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Color the nodes with these 3 colors such that no two adjacent nodes have same color.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Oval"/>
          <p:cNvSpPr/>
          <p:nvPr/>
        </p:nvSpPr>
        <p:spPr>
          <a:xfrm>
            <a:off x="1368731" y="3037431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Oval"/>
          <p:cNvSpPr/>
          <p:nvPr/>
        </p:nvSpPr>
        <p:spPr>
          <a:xfrm>
            <a:off x="1368731" y="304347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1368731" y="1624602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1368731" y="4399461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Can’t color node 5, so backtrack…"/>
          <p:cNvSpPr txBox="1"/>
          <p:nvPr/>
        </p:nvSpPr>
        <p:spPr>
          <a:xfrm>
            <a:off x="3691394" y="2278148"/>
            <a:ext cx="44361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Change 4 to Blue</a:t>
            </a:r>
          </a:p>
        </p:txBody>
      </p:sp>
      <p:sp>
        <p:nvSpPr>
          <p:cNvPr id="289" name="Can’t color node 5, so backtrack…"/>
          <p:cNvSpPr txBox="1"/>
          <p:nvPr/>
        </p:nvSpPr>
        <p:spPr>
          <a:xfrm>
            <a:off x="5078355" y="3007853"/>
            <a:ext cx="44361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change 4 to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3</a:t>
            </a:r>
          </a:p>
        </p:txBody>
      </p:sp>
      <p:sp>
        <p:nvSpPr>
          <p:cNvPr id="290" name="Oval"/>
          <p:cNvSpPr/>
          <p:nvPr/>
        </p:nvSpPr>
        <p:spPr>
          <a:xfrm>
            <a:off x="1366757" y="160858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Solution: 1-R, 2-B, 3-R, 4-B, 5-Y"/>
          <p:cNvSpPr txBox="1"/>
          <p:nvPr/>
        </p:nvSpPr>
        <p:spPr>
          <a:xfrm>
            <a:off x="4750577" y="4386761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-R, 2-B, 3-R, 4-B, 5-Y</a:t>
            </a:r>
          </a:p>
        </p:txBody>
      </p:sp>
      <p:sp>
        <p:nvSpPr>
          <p:cNvPr id="293" name="Are there other solutions?"/>
          <p:cNvSpPr txBox="1"/>
          <p:nvPr/>
        </p:nvSpPr>
        <p:spPr>
          <a:xfrm>
            <a:off x="4750577" y="5054468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Are there other solutions?</a:t>
            </a:r>
          </a:p>
        </p:txBody>
      </p:sp>
      <p:sp>
        <p:nvSpPr>
          <p:cNvPr id="294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4"/>
      <p:bldP build="whole" bldLvl="1" animBg="1" rev="0" advAuto="0" spid="295" grpId="2"/>
      <p:bldP build="whole" bldLvl="1" animBg="1" rev="0" advAuto="0" spid="287" grpId="6"/>
      <p:bldP build="p" bldLvl="5" animBg="1" rev="0" advAuto="0" spid="273" grpId="1"/>
      <p:bldP build="whole" bldLvl="1" animBg="1" rev="0" advAuto="0" spid="282" grpId="14"/>
      <p:bldP build="whole" bldLvl="1" animBg="1" rev="0" advAuto="0" spid="291" grpId="18"/>
      <p:bldP build="p" bldLvl="5" animBg="1" rev="0" advAuto="0" spid="288" grpId="9"/>
      <p:bldP build="whole" bldLvl="1" animBg="1" rev="0" advAuto="0" spid="281" grpId="17"/>
      <p:bldP build="p" bldLvl="5" animBg="1" rev="0" advAuto="0" spid="292" grpId="19"/>
      <p:bldP build="whole" bldLvl="1" animBg="1" rev="0" advAuto="0" spid="285" grpId="8"/>
      <p:bldP build="p" bldLvl="5" animBg="1" rev="0" advAuto="0" spid="289" grpId="12"/>
      <p:bldP build="whole" bldLvl="1" animBg="1" rev="0" advAuto="0" spid="285" grpId="10"/>
      <p:bldP build="whole" bldLvl="1" animBg="1" rev="0" advAuto="0" spid="294" grpId="3"/>
      <p:bldP build="whole" bldLvl="1" animBg="1" rev="0" advAuto="0" spid="284" grpId="15"/>
      <p:bldP build="whole" bldLvl="1" animBg="1" rev="0" advAuto="0" spid="283" grpId="16"/>
      <p:bldP build="whole" bldLvl="1" animBg="1" rev="0" advAuto="0" spid="286" grpId="5"/>
      <p:bldP build="p" bldLvl="5" animBg="1" rev="0" advAuto="0" spid="293" grpId="20"/>
      <p:bldP build="whole" bldLvl="1" animBg="1" rev="0" advAuto="0" spid="290" grpId="11"/>
      <p:bldP build="whole" bldLvl="1" animBg="1" rev="0" advAuto="0" spid="290" grpId="13"/>
      <p:bldP build="whole" bldLvl="1" animBg="1" rev="0" advAuto="0" spid="282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