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43: Backtracking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L43: Backtracking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Hamiltonian Cycles &amp;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m-Coloring of a Graph</a:t>
            </a:r>
          </a:p>
        </p:txBody>
      </p:sp>
      <p:sp>
        <p:nvSpPr>
          <p:cNvPr id="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Execution of HC Algo"/>
          <p:cNvSpPr txBox="1"/>
          <p:nvPr>
            <p:ph type="title"/>
          </p:nvPr>
        </p:nvSpPr>
        <p:spPr>
          <a:xfrm>
            <a:off x="762000" y="-105960"/>
            <a:ext cx="8636000" cy="737370"/>
          </a:xfrm>
          <a:prstGeom prst="rect">
            <a:avLst/>
          </a:prstGeom>
        </p:spPr>
        <p:txBody>
          <a:bodyPr/>
          <a:lstStyle/>
          <a:p>
            <a:pPr/>
            <a:r>
              <a:t>Execution of HC Algo </a:t>
            </a:r>
          </a:p>
        </p:txBody>
      </p:sp>
      <p:sp>
        <p:nvSpPr>
          <p:cNvPr id="147" name="A2: x[K]==0 (False since k=2, x[2]=2)…"/>
          <p:cNvSpPr txBox="1"/>
          <p:nvPr>
            <p:ph type="body" idx="1"/>
          </p:nvPr>
        </p:nvSpPr>
        <p:spPr>
          <a:xfrm>
            <a:off x="666288" y="3141971"/>
            <a:ext cx="9055611" cy="393061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A2: x[K]==0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(False since </a:t>
            </a:r>
            <a:r>
              <a:t>k=2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r>
              <a:t>x[2]=2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A3: k==n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 since</a:t>
            </a:r>
            <a:r>
              <a:t> k=2, n=8)</a:t>
            </a: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A6: Hamiltonian(3) (since k=2)</a:t>
            </a: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A1: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invoke</a:t>
            </a:r>
            <a:r>
              <a:t> NextValue(3)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N1:k=3→x[3]=(0+1)%9=1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N2: x[k]==0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N3: G[x[2]][x[3]]→G[2][1]==1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True, edge exists)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iterates over </a:t>
            </a:r>
            <a:r>
              <a:t>1, 2)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N5: x[1]==x[3]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True, </a:t>
            </a:r>
            <a:r>
              <a:t>1=1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node </a:t>
            </a:r>
            <a: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already in path)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N6: break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Continue from do-while loop)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994778" y="736393"/>
            <a:ext cx="7264972" cy="2300594"/>
            <a:chOff x="0" y="0"/>
            <a:chExt cx="7264971" cy="2300593"/>
          </a:xfrm>
        </p:grpSpPr>
        <p:sp>
          <p:nvSpPr>
            <p:cNvPr id="151" name="1"/>
            <p:cNvSpPr/>
            <p:nvPr/>
          </p:nvSpPr>
          <p:spPr>
            <a:xfrm>
              <a:off x="0" y="404505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2" name="2"/>
            <p:cNvSpPr/>
            <p:nvPr/>
          </p:nvSpPr>
          <p:spPr>
            <a:xfrm>
              <a:off x="1789847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3" name="3"/>
            <p:cNvSpPr/>
            <p:nvPr/>
          </p:nvSpPr>
          <p:spPr>
            <a:xfrm>
              <a:off x="4832859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4" name="4"/>
            <p:cNvSpPr/>
            <p:nvPr/>
          </p:nvSpPr>
          <p:spPr>
            <a:xfrm>
              <a:off x="6664090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5" name="8"/>
            <p:cNvSpPr/>
            <p:nvPr/>
          </p:nvSpPr>
          <p:spPr>
            <a:xfrm>
              <a:off x="43857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56" name="7"/>
            <p:cNvSpPr/>
            <p:nvPr/>
          </p:nvSpPr>
          <p:spPr>
            <a:xfrm>
              <a:off x="1833705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57" name="6"/>
            <p:cNvSpPr/>
            <p:nvPr/>
          </p:nvSpPr>
          <p:spPr>
            <a:xfrm>
              <a:off x="4876716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8" name="5"/>
            <p:cNvSpPr/>
            <p:nvPr/>
          </p:nvSpPr>
          <p:spPr>
            <a:xfrm>
              <a:off x="6720648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9" name="Line"/>
            <p:cNvSpPr/>
            <p:nvPr/>
          </p:nvSpPr>
          <p:spPr>
            <a:xfrm>
              <a:off x="608285" y="203982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0" name="Line"/>
            <p:cNvSpPr/>
            <p:nvPr/>
          </p:nvSpPr>
          <p:spPr>
            <a:xfrm>
              <a:off x="5377644" y="66737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1" name="Line"/>
            <p:cNvSpPr/>
            <p:nvPr/>
          </p:nvSpPr>
          <p:spPr>
            <a:xfrm>
              <a:off x="544785" y="67286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2" name="Line"/>
            <p:cNvSpPr/>
            <p:nvPr/>
          </p:nvSpPr>
          <p:spPr>
            <a:xfrm>
              <a:off x="5377644" y="2037720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3" name="Line"/>
            <p:cNvSpPr/>
            <p:nvPr/>
          </p:nvSpPr>
          <p:spPr>
            <a:xfrm>
              <a:off x="391120" y="932776"/>
              <a:ext cx="1551931" cy="9279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4" name="Line"/>
            <p:cNvSpPr/>
            <p:nvPr/>
          </p:nvSpPr>
          <p:spPr>
            <a:xfrm>
              <a:off x="2339450" y="667377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5" name="Line"/>
            <p:cNvSpPr/>
            <p:nvPr/>
          </p:nvSpPr>
          <p:spPr>
            <a:xfrm>
              <a:off x="2396007" y="2037720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6" name="Line"/>
            <p:cNvSpPr/>
            <p:nvPr/>
          </p:nvSpPr>
          <p:spPr>
            <a:xfrm>
              <a:off x="5148878" y="928110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7" name="Line"/>
            <p:cNvSpPr/>
            <p:nvPr/>
          </p:nvSpPr>
          <p:spPr>
            <a:xfrm>
              <a:off x="6961652" y="946904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1" name="Connection Line"/>
            <p:cNvSpPr/>
            <p:nvPr/>
          </p:nvSpPr>
          <p:spPr>
            <a:xfrm>
              <a:off x="390027" y="0"/>
              <a:ext cx="4461329" cy="54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5" fill="norm" stroke="1" extrusionOk="0">
                  <a:moveTo>
                    <a:pt x="0" y="12678"/>
                  </a:moveTo>
                  <a:cubicBezTo>
                    <a:pt x="7361" y="-5345"/>
                    <a:pt x="14561" y="-4153"/>
                    <a:pt x="21600" y="16255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69" name="Line"/>
            <p:cNvSpPr/>
            <p:nvPr/>
          </p:nvSpPr>
          <p:spPr>
            <a:xfrm flipV="1">
              <a:off x="473158" y="805532"/>
              <a:ext cx="1362455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  <p:bldP build="p" bldLvl="5" animBg="1" rev="0" advAuto="0" spid="147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xecution of HC Algo"/>
          <p:cNvSpPr txBox="1"/>
          <p:nvPr>
            <p:ph type="title"/>
          </p:nvPr>
        </p:nvSpPr>
        <p:spPr>
          <a:xfrm>
            <a:off x="762000" y="-105960"/>
            <a:ext cx="8636000" cy="737370"/>
          </a:xfrm>
          <a:prstGeom prst="rect">
            <a:avLst/>
          </a:prstGeom>
        </p:spPr>
        <p:txBody>
          <a:bodyPr/>
          <a:lstStyle/>
          <a:p>
            <a:pPr/>
            <a:r>
              <a:t>Execution of HC Algo </a:t>
            </a:r>
          </a:p>
        </p:txBody>
      </p:sp>
      <p:sp>
        <p:nvSpPr>
          <p:cNvPr id="174" name="N6: break (Continue from do-while loop)…"/>
          <p:cNvSpPr txBox="1"/>
          <p:nvPr>
            <p:ph type="body" idx="1"/>
          </p:nvPr>
        </p:nvSpPr>
        <p:spPr>
          <a:xfrm>
            <a:off x="552194" y="2370388"/>
            <a:ext cx="9055612" cy="4630291"/>
          </a:xfrm>
          <a:prstGeom prst="rect">
            <a:avLst/>
          </a:prstGeom>
        </p:spPr>
        <p:txBody>
          <a:bodyPr/>
          <a:lstStyle/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N6: break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Continue from do-while loop)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N1: k=3, x[k]=(1+1)%9=2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N2: x[k]==0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N3: G[x[2]][x[3]]→G[2][2]==1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 no self edge</a:t>
            </a:r>
            <a:r>
              <a:t>)</a:t>
            </a:r>
          </a:p>
          <a:p>
            <a:pPr lvl="4" marL="0" indent="9144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Go to next iteration of do-while</a:t>
            </a:r>
            <a:r>
              <a:t> 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N1:k=3, x[3]=(2+1)%9=3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N2: x[3]==0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N3: G[G[x[2]][x[3]]→G[2][3]==1(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True)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j=1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iterate over </a:t>
            </a:r>
            <a:r>
              <a:t>1, 2)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N5: x[j]==x[k]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 </a:t>
            </a:r>
            <a:r>
              <a:rPr sz="2200"/>
              <a:t>j=1,k=3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t>x[1]=1,x[3]=3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j=2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N5: x[j]==x[k]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 </a:t>
            </a:r>
            <a:r>
              <a:rPr sz="2200"/>
              <a:t>j=2,k=3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t>x[2]=2,x[3]=3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N4: j=3 </a:t>
            </a:r>
            <a:r>
              <a:rPr sz="2200"/>
              <a:t>(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loop condition breaks</a:t>
            </a:r>
            <a:r>
              <a:rPr sz="2200"/>
              <a:t>)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7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97" name="Group"/>
          <p:cNvGrpSpPr/>
          <p:nvPr/>
        </p:nvGrpSpPr>
        <p:grpSpPr>
          <a:xfrm>
            <a:off x="1028035" y="601669"/>
            <a:ext cx="8398631" cy="1785761"/>
            <a:chOff x="0" y="0"/>
            <a:chExt cx="8398630" cy="1785760"/>
          </a:xfrm>
        </p:grpSpPr>
        <p:sp>
          <p:nvSpPr>
            <p:cNvPr id="178" name="1"/>
            <p:cNvSpPr/>
            <p:nvPr/>
          </p:nvSpPr>
          <p:spPr>
            <a:xfrm>
              <a:off x="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9" name="2"/>
            <p:cNvSpPr/>
            <p:nvPr/>
          </p:nvSpPr>
          <p:spPr>
            <a:xfrm>
              <a:off x="2069143" y="313983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0" name="3"/>
            <p:cNvSpPr/>
            <p:nvPr/>
          </p:nvSpPr>
          <p:spPr>
            <a:xfrm>
              <a:off x="558700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1" name="4"/>
            <p:cNvSpPr/>
            <p:nvPr/>
          </p:nvSpPr>
          <p:spPr>
            <a:xfrm>
              <a:off x="7703986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2" name="8"/>
            <p:cNvSpPr/>
            <p:nvPr/>
          </p:nvSpPr>
          <p:spPr>
            <a:xfrm>
              <a:off x="50701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83" name="7"/>
            <p:cNvSpPr/>
            <p:nvPr/>
          </p:nvSpPr>
          <p:spPr>
            <a:xfrm>
              <a:off x="2119845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84" name="6"/>
            <p:cNvSpPr/>
            <p:nvPr/>
          </p:nvSpPr>
          <p:spPr>
            <a:xfrm>
              <a:off x="5637701" y="1377667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85" name="5"/>
            <p:cNvSpPr/>
            <p:nvPr/>
          </p:nvSpPr>
          <p:spPr>
            <a:xfrm>
              <a:off x="7769369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86" name="Line"/>
            <p:cNvSpPr/>
            <p:nvPr/>
          </p:nvSpPr>
          <p:spPr>
            <a:xfrm>
              <a:off x="703204" y="1583349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7" name="Line"/>
            <p:cNvSpPr/>
            <p:nvPr/>
          </p:nvSpPr>
          <p:spPr>
            <a:xfrm>
              <a:off x="6216796" y="518030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8" name="Line"/>
            <p:cNvSpPr/>
            <p:nvPr/>
          </p:nvSpPr>
          <p:spPr>
            <a:xfrm>
              <a:off x="629796" y="522291"/>
              <a:ext cx="14388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9" name="Line"/>
            <p:cNvSpPr/>
            <p:nvPr/>
          </p:nvSpPr>
          <p:spPr>
            <a:xfrm>
              <a:off x="6216796" y="1581713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0" name="Line"/>
            <p:cNvSpPr/>
            <p:nvPr/>
          </p:nvSpPr>
          <p:spPr>
            <a:xfrm>
              <a:off x="452152" y="724037"/>
              <a:ext cx="1794102" cy="7202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1" name="Line"/>
            <p:cNvSpPr/>
            <p:nvPr/>
          </p:nvSpPr>
          <p:spPr>
            <a:xfrm>
              <a:off x="2704508" y="518030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2" name="Line"/>
            <p:cNvSpPr/>
            <p:nvPr/>
          </p:nvSpPr>
          <p:spPr>
            <a:xfrm>
              <a:off x="2769891" y="1581713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3" name="Line"/>
            <p:cNvSpPr/>
            <p:nvPr/>
          </p:nvSpPr>
          <p:spPr>
            <a:xfrm>
              <a:off x="5952332" y="720415"/>
              <a:ext cx="1" cy="6589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4" name="Line"/>
            <p:cNvSpPr/>
            <p:nvPr/>
          </p:nvSpPr>
          <p:spPr>
            <a:xfrm>
              <a:off x="8047980" y="735003"/>
              <a:ext cx="1" cy="6589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8" name="Connection Line"/>
            <p:cNvSpPr/>
            <p:nvPr/>
          </p:nvSpPr>
          <p:spPr>
            <a:xfrm>
              <a:off x="450889" y="0"/>
              <a:ext cx="5157914" cy="42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6" fill="norm" stroke="1" extrusionOk="0">
                  <a:moveTo>
                    <a:pt x="0" y="12675"/>
                  </a:moveTo>
                  <a:cubicBezTo>
                    <a:pt x="7361" y="-5344"/>
                    <a:pt x="14561" y="-4150"/>
                    <a:pt x="21600" y="16256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196" name="Line"/>
            <p:cNvSpPr/>
            <p:nvPr/>
          </p:nvSpPr>
          <p:spPr>
            <a:xfrm flipV="1">
              <a:off x="546991" y="625268"/>
              <a:ext cx="1575059" cy="7900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Execution of HC Algo"/>
          <p:cNvSpPr txBox="1"/>
          <p:nvPr>
            <p:ph type="title"/>
          </p:nvPr>
        </p:nvSpPr>
        <p:spPr>
          <a:xfrm>
            <a:off x="762000" y="-105960"/>
            <a:ext cx="8636000" cy="737370"/>
          </a:xfrm>
          <a:prstGeom prst="rect">
            <a:avLst/>
          </a:prstGeom>
        </p:spPr>
        <p:txBody>
          <a:bodyPr/>
          <a:lstStyle/>
          <a:p>
            <a:pPr/>
            <a:r>
              <a:t>Execution of HC Algo </a:t>
            </a:r>
          </a:p>
        </p:txBody>
      </p:sp>
      <p:sp>
        <p:nvSpPr>
          <p:cNvPr id="201" name="N4: j=3 (loop condition breaks)…"/>
          <p:cNvSpPr txBox="1"/>
          <p:nvPr>
            <p:ph type="body" idx="1"/>
          </p:nvPr>
        </p:nvSpPr>
        <p:spPr>
          <a:xfrm>
            <a:off x="552194" y="2370388"/>
            <a:ext cx="9055612" cy="4630291"/>
          </a:xfrm>
          <a:prstGeom prst="rect">
            <a:avLst/>
          </a:prstGeom>
        </p:spPr>
        <p:txBody>
          <a:bodyPr/>
          <a:lstStyle/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N4: j=3 (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loop condition breaks</a:t>
            </a:r>
            <a:r>
              <a:rPr sz="2200"/>
              <a:t>)</a:t>
            </a:r>
            <a:endParaRPr sz="2200"/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N7: j==k 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(True)</a:t>
            </a:r>
            <a:endParaRPr sz="2200"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N8: k&lt;n 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(True </a:t>
            </a:r>
            <a:r>
              <a:rPr sz="2200"/>
              <a:t>k=3, n=8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endParaRPr sz="2200"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N9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: return to </a:t>
            </a:r>
            <a:r>
              <a:rPr sz="2200"/>
              <a:t>A1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 with </a:t>
            </a:r>
            <a:r>
              <a:rPr sz="2200"/>
              <a:t>k=3,x[3]=3</a:t>
            </a:r>
            <a:endParaRPr sz="2200"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A1: k=3, x[3]=3</a:t>
            </a:r>
            <a:endParaRPr sz="2200"/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200"/>
              <a:t>A2: x[k]==0 </a:t>
            </a:r>
            <a:r>
              <a:rPr sz="2200"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A3: k==n (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False)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A6: Hamiltonian(k+1=4)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//next invocation.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Proceeding in this way will lead to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x[4]=4, Hamiltonian(5)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x[5]=5, Hamiltonian(6)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x[6]=6, Hamiltonian(7)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x[7]=7, Hamiltonian(8)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0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24" name="Group"/>
          <p:cNvGrpSpPr/>
          <p:nvPr/>
        </p:nvGrpSpPr>
        <p:grpSpPr>
          <a:xfrm>
            <a:off x="1028035" y="601669"/>
            <a:ext cx="8398631" cy="1785761"/>
            <a:chOff x="0" y="0"/>
            <a:chExt cx="8398630" cy="1785760"/>
          </a:xfrm>
        </p:grpSpPr>
        <p:sp>
          <p:nvSpPr>
            <p:cNvPr id="205" name="1"/>
            <p:cNvSpPr/>
            <p:nvPr/>
          </p:nvSpPr>
          <p:spPr>
            <a:xfrm>
              <a:off x="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06" name="2"/>
            <p:cNvSpPr/>
            <p:nvPr/>
          </p:nvSpPr>
          <p:spPr>
            <a:xfrm>
              <a:off x="2069143" y="313983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07" name="3"/>
            <p:cNvSpPr/>
            <p:nvPr/>
          </p:nvSpPr>
          <p:spPr>
            <a:xfrm>
              <a:off x="558700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08" name="4"/>
            <p:cNvSpPr/>
            <p:nvPr/>
          </p:nvSpPr>
          <p:spPr>
            <a:xfrm>
              <a:off x="7703986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09" name="8"/>
            <p:cNvSpPr/>
            <p:nvPr/>
          </p:nvSpPr>
          <p:spPr>
            <a:xfrm>
              <a:off x="50701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10" name="7"/>
            <p:cNvSpPr/>
            <p:nvPr/>
          </p:nvSpPr>
          <p:spPr>
            <a:xfrm>
              <a:off x="2119845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11" name="6"/>
            <p:cNvSpPr/>
            <p:nvPr/>
          </p:nvSpPr>
          <p:spPr>
            <a:xfrm>
              <a:off x="5637701" y="1377667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12" name="5"/>
            <p:cNvSpPr/>
            <p:nvPr/>
          </p:nvSpPr>
          <p:spPr>
            <a:xfrm>
              <a:off x="7769369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13" name="Line"/>
            <p:cNvSpPr/>
            <p:nvPr/>
          </p:nvSpPr>
          <p:spPr>
            <a:xfrm>
              <a:off x="703204" y="1583349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4" name="Line"/>
            <p:cNvSpPr/>
            <p:nvPr/>
          </p:nvSpPr>
          <p:spPr>
            <a:xfrm>
              <a:off x="6216796" y="518030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5" name="Line"/>
            <p:cNvSpPr/>
            <p:nvPr/>
          </p:nvSpPr>
          <p:spPr>
            <a:xfrm>
              <a:off x="629796" y="522291"/>
              <a:ext cx="14388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6" name="Line"/>
            <p:cNvSpPr/>
            <p:nvPr/>
          </p:nvSpPr>
          <p:spPr>
            <a:xfrm>
              <a:off x="6216796" y="1581713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7" name="Line"/>
            <p:cNvSpPr/>
            <p:nvPr/>
          </p:nvSpPr>
          <p:spPr>
            <a:xfrm>
              <a:off x="452152" y="724037"/>
              <a:ext cx="1794102" cy="7202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8" name="Line"/>
            <p:cNvSpPr/>
            <p:nvPr/>
          </p:nvSpPr>
          <p:spPr>
            <a:xfrm>
              <a:off x="2704508" y="518030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9" name="Line"/>
            <p:cNvSpPr/>
            <p:nvPr/>
          </p:nvSpPr>
          <p:spPr>
            <a:xfrm>
              <a:off x="2769891" y="1581713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0" name="Line"/>
            <p:cNvSpPr/>
            <p:nvPr/>
          </p:nvSpPr>
          <p:spPr>
            <a:xfrm>
              <a:off x="5952332" y="720415"/>
              <a:ext cx="1" cy="6589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1" name="Line"/>
            <p:cNvSpPr/>
            <p:nvPr/>
          </p:nvSpPr>
          <p:spPr>
            <a:xfrm>
              <a:off x="8047980" y="735003"/>
              <a:ext cx="1" cy="6589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5" name="Connection Line"/>
            <p:cNvSpPr/>
            <p:nvPr/>
          </p:nvSpPr>
          <p:spPr>
            <a:xfrm>
              <a:off x="450889" y="0"/>
              <a:ext cx="5157914" cy="42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6" fill="norm" stroke="1" extrusionOk="0">
                  <a:moveTo>
                    <a:pt x="0" y="12675"/>
                  </a:moveTo>
                  <a:cubicBezTo>
                    <a:pt x="7361" y="-5344"/>
                    <a:pt x="14561" y="-4150"/>
                    <a:pt x="21600" y="16256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3" name="Line"/>
            <p:cNvSpPr/>
            <p:nvPr/>
          </p:nvSpPr>
          <p:spPr>
            <a:xfrm flipV="1">
              <a:off x="546991" y="625268"/>
              <a:ext cx="1575059" cy="7900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Execution of HC Algo"/>
          <p:cNvSpPr txBox="1"/>
          <p:nvPr>
            <p:ph type="title"/>
          </p:nvPr>
        </p:nvSpPr>
        <p:spPr>
          <a:xfrm>
            <a:off x="762000" y="-105960"/>
            <a:ext cx="8636000" cy="737370"/>
          </a:xfrm>
          <a:prstGeom prst="rect">
            <a:avLst/>
          </a:prstGeom>
        </p:spPr>
        <p:txBody>
          <a:bodyPr/>
          <a:lstStyle/>
          <a:p>
            <a:pPr/>
            <a:r>
              <a:t>Execution of HC Algo </a:t>
            </a:r>
          </a:p>
        </p:txBody>
      </p:sp>
      <p:sp>
        <p:nvSpPr>
          <p:cNvPr id="228" name="Invocation of Hamiltonian(8)…"/>
          <p:cNvSpPr txBox="1"/>
          <p:nvPr>
            <p:ph type="body" idx="1"/>
          </p:nvPr>
        </p:nvSpPr>
        <p:spPr>
          <a:xfrm>
            <a:off x="552194" y="2370388"/>
            <a:ext cx="9055612" cy="4630291"/>
          </a:xfrm>
          <a:prstGeom prst="rect">
            <a:avLst/>
          </a:prstGeom>
        </p:spPr>
        <p:txBody>
          <a:bodyPr/>
          <a:lstStyle/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Invocation of </a:t>
            </a:r>
            <a:r>
              <a:t>Hamiltonian(8)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A1: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invoke </a:t>
            </a:r>
            <a:r>
              <a:t>NextValue(8)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will fail at condition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G[x[n][x1]]==1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…N8</a:t>
            </a:r>
            <a:r>
              <a:t>, and then </a:t>
            </a: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N1, x[8]=(8+1)%=0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and thus condition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N2, x[k]==0</a:t>
            </a:r>
            <a:r>
              <a:t> becomes True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return.</a:t>
            </a:r>
          </a:p>
          <a:p>
            <a:pPr lvl="1" marL="0" indent="2286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keeps returning from recursive invocation, and then at the first invocation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Hamiltonian(2),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k=2, x[2]=(2+1)%9=3</a:t>
            </a:r>
            <a:r>
              <a:t> 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will proceed in this further and will find a cycle</a:t>
            </a:r>
          </a:p>
          <a:p>
            <a:pPr lvl="3" marL="0" indent="685800">
              <a:spcBef>
                <a:spcPts val="100"/>
              </a:spcBef>
              <a:buSzTx/>
              <a:buNone/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1,3,4,5,6,7,8,2.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3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51" name="Group"/>
          <p:cNvGrpSpPr/>
          <p:nvPr/>
        </p:nvGrpSpPr>
        <p:grpSpPr>
          <a:xfrm>
            <a:off x="1028035" y="601669"/>
            <a:ext cx="8398631" cy="1785761"/>
            <a:chOff x="0" y="0"/>
            <a:chExt cx="8398630" cy="1785760"/>
          </a:xfrm>
        </p:grpSpPr>
        <p:sp>
          <p:nvSpPr>
            <p:cNvPr id="232" name="1"/>
            <p:cNvSpPr/>
            <p:nvPr/>
          </p:nvSpPr>
          <p:spPr>
            <a:xfrm>
              <a:off x="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3" name="2"/>
            <p:cNvSpPr/>
            <p:nvPr/>
          </p:nvSpPr>
          <p:spPr>
            <a:xfrm>
              <a:off x="2069143" y="313983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4" name="3"/>
            <p:cNvSpPr/>
            <p:nvPr/>
          </p:nvSpPr>
          <p:spPr>
            <a:xfrm>
              <a:off x="5587000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5" name="4"/>
            <p:cNvSpPr/>
            <p:nvPr/>
          </p:nvSpPr>
          <p:spPr>
            <a:xfrm>
              <a:off x="7703986" y="313983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6" name="8"/>
            <p:cNvSpPr/>
            <p:nvPr/>
          </p:nvSpPr>
          <p:spPr>
            <a:xfrm>
              <a:off x="50701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237" name="7"/>
            <p:cNvSpPr/>
            <p:nvPr/>
          </p:nvSpPr>
          <p:spPr>
            <a:xfrm>
              <a:off x="2119845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238" name="6"/>
            <p:cNvSpPr/>
            <p:nvPr/>
          </p:nvSpPr>
          <p:spPr>
            <a:xfrm>
              <a:off x="5637701" y="1377667"/>
              <a:ext cx="629263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39" name="5"/>
            <p:cNvSpPr/>
            <p:nvPr/>
          </p:nvSpPr>
          <p:spPr>
            <a:xfrm>
              <a:off x="7769369" y="1377667"/>
              <a:ext cx="629262" cy="40809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1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40" name="Line"/>
            <p:cNvSpPr/>
            <p:nvPr/>
          </p:nvSpPr>
          <p:spPr>
            <a:xfrm>
              <a:off x="703204" y="1583349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1" name="Line"/>
            <p:cNvSpPr/>
            <p:nvPr/>
          </p:nvSpPr>
          <p:spPr>
            <a:xfrm>
              <a:off x="6216796" y="518030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2" name="Line"/>
            <p:cNvSpPr/>
            <p:nvPr/>
          </p:nvSpPr>
          <p:spPr>
            <a:xfrm>
              <a:off x="629796" y="522291"/>
              <a:ext cx="14388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3" name="Line"/>
            <p:cNvSpPr/>
            <p:nvPr/>
          </p:nvSpPr>
          <p:spPr>
            <a:xfrm>
              <a:off x="6216796" y="1581713"/>
              <a:ext cx="143881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4" name="Line"/>
            <p:cNvSpPr/>
            <p:nvPr/>
          </p:nvSpPr>
          <p:spPr>
            <a:xfrm>
              <a:off x="452152" y="724037"/>
              <a:ext cx="1794102" cy="7202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5" name="Line"/>
            <p:cNvSpPr/>
            <p:nvPr/>
          </p:nvSpPr>
          <p:spPr>
            <a:xfrm>
              <a:off x="2704508" y="518030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6" name="Line"/>
            <p:cNvSpPr/>
            <p:nvPr/>
          </p:nvSpPr>
          <p:spPr>
            <a:xfrm>
              <a:off x="2769891" y="1581713"/>
              <a:ext cx="287639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7" name="Line"/>
            <p:cNvSpPr/>
            <p:nvPr/>
          </p:nvSpPr>
          <p:spPr>
            <a:xfrm>
              <a:off x="5952332" y="720415"/>
              <a:ext cx="1" cy="6589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8" name="Line"/>
            <p:cNvSpPr/>
            <p:nvPr/>
          </p:nvSpPr>
          <p:spPr>
            <a:xfrm>
              <a:off x="8047980" y="735003"/>
              <a:ext cx="1" cy="6589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2" name="Connection Line"/>
            <p:cNvSpPr/>
            <p:nvPr/>
          </p:nvSpPr>
          <p:spPr>
            <a:xfrm>
              <a:off x="450889" y="0"/>
              <a:ext cx="5157914" cy="42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6" fill="norm" stroke="1" extrusionOk="0">
                  <a:moveTo>
                    <a:pt x="0" y="12675"/>
                  </a:moveTo>
                  <a:cubicBezTo>
                    <a:pt x="7361" y="-5344"/>
                    <a:pt x="14561" y="-4150"/>
                    <a:pt x="21600" y="16256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50" name="Line"/>
            <p:cNvSpPr/>
            <p:nvPr/>
          </p:nvSpPr>
          <p:spPr>
            <a:xfrm flipV="1">
              <a:off x="546991" y="625268"/>
              <a:ext cx="1575059" cy="7900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mColoring of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mColoring</a:t>
            </a:r>
            <a:r>
              <a:t> of Graph</a:t>
            </a:r>
          </a:p>
        </p:txBody>
      </p:sp>
      <p:sp>
        <p:nvSpPr>
          <p:cNvPr id="255" name="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Problem:</a:t>
            </a:r>
          </a:p>
          <a:p>
            <a:pPr lvl="1">
              <a:spcBef>
                <a:spcPts val="200"/>
              </a:spcBef>
            </a:pPr>
            <a:r>
              <a:t>Given a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G=(V,E)</a:t>
            </a:r>
            <a:r>
              <a:t>, and a number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</a:p>
          <a:p>
            <a:pPr lvl="1">
              <a:spcBef>
                <a:spcPts val="200"/>
              </a:spcBef>
            </a:pPr>
            <a:r>
              <a:t>color the nodes of the graph in such a way that</a:t>
            </a:r>
          </a:p>
          <a:p>
            <a:pPr lvl="1">
              <a:spcBef>
                <a:spcPts val="200"/>
              </a:spcBef>
            </a:pPr>
            <a:r>
              <a:t>no two adjacent nodes have same color</a:t>
            </a:r>
          </a:p>
          <a:p>
            <a:pPr lvl="1">
              <a:spcBef>
                <a:spcPts val="200"/>
              </a:spcBef>
            </a:pPr>
            <a:r>
              <a:t>and at 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colors are used.</a:t>
            </a:r>
          </a:p>
          <a:p>
            <a:pPr>
              <a:spcBef>
                <a:spcPts val="200"/>
              </a:spcBef>
            </a:pPr>
            <a:r>
              <a:t>Note: 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 is degree of graph, then graph can be colored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d+1</a:t>
            </a:r>
            <a:r>
              <a:t> colors.</a:t>
            </a:r>
          </a:p>
          <a:p>
            <a:pPr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m-colorability</a:t>
            </a:r>
            <a:r>
              <a:t> optimization problem</a:t>
            </a:r>
          </a:p>
          <a:p>
            <a:pPr lvl="1">
              <a:spcBef>
                <a:spcPts val="200"/>
              </a:spcBef>
            </a:pPr>
            <a:r>
              <a:t>Find smallest integer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for which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t> can be colored.</a:t>
            </a:r>
          </a:p>
          <a:p>
            <a:pPr lvl="1">
              <a:spcBef>
                <a:spcPts val="200"/>
              </a:spcBef>
            </a:pPr>
            <a:r>
              <a:t>m is called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chromatic number</a:t>
            </a:r>
            <a:r>
              <a:t> of G.</a:t>
            </a:r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5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nar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Planar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Graph</a:t>
            </a:r>
          </a:p>
        </p:txBody>
      </p:sp>
      <p:sp>
        <p:nvSpPr>
          <p:cNvPr id="261" name="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Problem:</a:t>
            </a:r>
          </a:p>
          <a:p>
            <a:pPr lvl="1">
              <a:spcBef>
                <a:spcPts val="200"/>
              </a:spcBef>
            </a:pPr>
            <a:r>
              <a:t>A 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G=(V,E)</a:t>
            </a:r>
            <a:r>
              <a:t>which can be drawn in plane in such a way that two edges cross each other.</a:t>
            </a:r>
          </a:p>
          <a:p>
            <a:pPr marL="361156" indent="-321468">
              <a:spcBef>
                <a:spcPts val="200"/>
              </a:spcBef>
              <a:defRPr sz="3000"/>
            </a:pPr>
            <a:r>
              <a:t>A planar graph can always be colored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t> colors.</a:t>
            </a:r>
          </a:p>
          <a:p>
            <a:pPr lvl="1">
              <a:spcBef>
                <a:spcPts val="200"/>
              </a:spcBef>
            </a:pPr>
            <a:r>
              <a:t>For a long time, value 5 was considered sufficient.</a:t>
            </a:r>
          </a:p>
          <a:p>
            <a:pPr marL="361156" indent="-321468">
              <a:spcBef>
                <a:spcPts val="200"/>
              </a:spcBef>
              <a:defRPr sz="3000"/>
            </a:pPr>
            <a:r>
              <a:t>Planar graph has a useful application in map coloring.</a:t>
            </a:r>
          </a:p>
          <a:p>
            <a:pPr lvl="1">
              <a:spcBef>
                <a:spcPts val="200"/>
              </a:spcBef>
            </a:pPr>
            <a:r>
              <a:t>A map (in a plane) can always be repreaented as a graph.</a:t>
            </a:r>
          </a:p>
          <a:p>
            <a:pPr lvl="1">
              <a:spcBef>
                <a:spcPts val="200"/>
              </a:spcBef>
            </a:pPr>
            <a:r>
              <a:t>Each region in the map is a node</a:t>
            </a:r>
          </a:p>
          <a:p>
            <a:pPr lvl="1">
              <a:spcBef>
                <a:spcPts val="200"/>
              </a:spcBef>
            </a:pPr>
            <a:r>
              <a:t>For two neighbour regions, graph has an edge between those two respective nodes</a:t>
            </a:r>
          </a:p>
          <a:p>
            <a:pPr marL="361156" indent="-321468">
              <a:spcBef>
                <a:spcPts val="200"/>
              </a:spcBef>
              <a:defRPr sz="3000"/>
            </a:pPr>
            <a:r>
              <a:t>Consider graph is represented by adjacency matrix.</a:t>
            </a:r>
          </a:p>
          <a:p>
            <a:pPr lvl="1" marL="642937" indent="-247650">
              <a:spcBef>
                <a:spcPts val="200"/>
              </a:spcBef>
            </a:pP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G[i][j]=1</a:t>
            </a:r>
            <a:r>
              <a:t> </a:t>
            </a:r>
            <a:r>
              <a:rPr sz="2800"/>
              <a:t>if there is a edge</a:t>
            </a:r>
            <a:r>
              <a:rPr sz="2600"/>
              <a:t>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(i,j)</a:t>
            </a:r>
            <a:r>
              <a:rPr sz="2600"/>
              <a:t> else</a:t>
            </a:r>
            <a:r>
              <a:t>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G[i][j]=0</a:t>
            </a:r>
          </a:p>
        </p:txBody>
      </p:sp>
      <p:sp>
        <p:nvSpPr>
          <p:cNvPr id="2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6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m-coloring of Grap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Courier New"/>
                <a:ea typeface="Courier New"/>
                <a:cs typeface="Courier New"/>
                <a:sym typeface="Courier New"/>
              </a:rPr>
              <a:t>m-coloring</a:t>
            </a:r>
            <a:r>
              <a:t> of Graph</a:t>
            </a:r>
          </a:p>
        </p:txBody>
      </p:sp>
      <p:sp>
        <p:nvSpPr>
          <p:cNvPr id="267" name="For simplicity, consider that colors are represented 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For simplicity, consider that colors are represented as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1,2,3,…,m</a:t>
            </a:r>
            <a:r>
              <a:t>.</a:t>
            </a:r>
          </a:p>
          <a:p>
            <a:pPr/>
            <a:r>
              <a:t>Solution of m-color problem is given by a tuple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where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the color of ith node</a:t>
            </a:r>
          </a:p>
          <a:p>
            <a:pPr/>
            <a:r>
              <a:t>Approach: Recursive backtracking formulation</a:t>
            </a:r>
          </a:p>
          <a:p>
            <a:pPr lvl="1"/>
            <a:r>
              <a:t>Consider state space tree of degree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</a:p>
          <a:p>
            <a:pPr lvl="2"/>
            <a:r>
              <a:t>Each edge represents color assignment to a node</a:t>
            </a:r>
          </a:p>
          <a:p>
            <a:pPr lvl="2"/>
            <a:r>
              <a:t>each intermediate node at 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has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children.</a:t>
            </a:r>
          </a:p>
          <a:p>
            <a:pPr lvl="3"/>
            <a:r>
              <a:t>corresponding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possible values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.</a:t>
            </a:r>
          </a:p>
          <a:p>
            <a:pPr lvl="2"/>
            <a:r>
              <a:t>Tree height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n+1</a:t>
            </a:r>
          </a:p>
          <a:p>
            <a:pPr lvl="3"/>
            <a:r>
              <a:t>Nodes at 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t> are leaf nodes.</a:t>
            </a: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7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Algo mColor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Algo mColoring…</a:t>
            </a:r>
          </a:p>
        </p:txBody>
      </p:sp>
      <p:sp>
        <p:nvSpPr>
          <p:cNvPr id="273" name="Algo mColoring(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mColoring(k)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color for a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t> is given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x[i]</a:t>
            </a:r>
            <a:r>
              <a:t>, initialized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Graph is adjacency matrix, value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when edge exists else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do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// generate all legal assignments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NextColor(k)</a:t>
            </a:r>
            <a:r>
              <a:t> //assign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r>
              <a:t> a legal value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x[k]==0</a:t>
            </a:r>
            <a:r>
              <a:t>)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t> //no new color possible.</a:t>
            </a: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k==n</a:t>
            </a:r>
            <a:r>
              <a:t>) // all nodes have been colored, at 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t> colors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//out put the color of each node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i=1</a:t>
            </a:r>
            <a:r>
              <a:t> </a:t>
            </a:r>
            <a:r>
              <a:rPr i="1" u="sng"/>
              <a:t>to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</a:t>
            </a:r>
            <a:r>
              <a:rPr i="1" u="sng"/>
              <a:t>do</a:t>
            </a:r>
          </a:p>
          <a:p>
            <a:pPr lvl="6" marL="0" indent="137160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print(x[i])</a:t>
            </a:r>
          </a:p>
          <a:p>
            <a:pPr lvl="2" marL="0" indent="457200">
              <a:spcBef>
                <a:spcPts val="200"/>
              </a:spcBef>
              <a:buSzTx/>
              <a:buNone/>
              <a:defRPr i="1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else</a:t>
            </a:r>
          </a:p>
          <a:p>
            <a:pPr lvl="4" marL="0" indent="9144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mColoring(k+1)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t> True</a:t>
            </a:r>
          </a:p>
        </p:txBody>
      </p:sp>
      <p:sp>
        <p:nvSpPr>
          <p:cNvPr id="2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Algo mColoring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Algo mColoring…</a:t>
            </a:r>
          </a:p>
        </p:txBody>
      </p:sp>
      <p:sp>
        <p:nvSpPr>
          <p:cNvPr id="279" name="proc NextColor(k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proc NextColor(k)</a:t>
            </a: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i/p: nodes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x[1],…,x[k-1]</a:t>
            </a:r>
            <a:r>
              <a:t> </a:t>
            </a:r>
            <a:r>
              <a:rPr sz="2600"/>
              <a:t>are assigned colors, range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[1..m]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o/p: value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r>
              <a:t> is assigned in range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[0..m]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means no color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do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x[k]=(x[k]+1)%(m+1)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next highest color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</a:t>
            </a:r>
            <a:r>
              <a:t>x[k]==0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// no color can be assigned.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i="1" u="sng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j=1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//is color of </a:t>
            </a:r>
            <a:r>
              <a:rPr sz="2500"/>
              <a:t>x[k]</a:t>
            </a:r>
            <a:r>
              <a:rPr sz="2500">
                <a:latin typeface="Gill Sans MT"/>
                <a:ea typeface="Gill Sans MT"/>
                <a:cs typeface="Gill Sans MT"/>
                <a:sym typeface="Gill Sans MT"/>
              </a:rPr>
              <a:t> is distinct from neighbours</a:t>
            </a:r>
            <a:endParaRPr sz="2500"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(</a:t>
            </a:r>
            <a:r>
              <a:rPr sz="2500"/>
              <a:t>G[k][j]==1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r>
              <a:t>&amp;&amp;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(</a:t>
            </a:r>
            <a:r>
              <a:rPr sz="2400"/>
              <a:t>x[k]==x[j]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 </a:t>
            </a: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// adjacent same color</a:t>
            </a:r>
            <a:endParaRPr sz="2600"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200"/>
              </a:spcBef>
              <a:buSzTx/>
              <a:buNone/>
              <a:defRPr i="1" sz="2700" u="sng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break</a:t>
            </a:r>
            <a:endParaRPr sz="2600"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 (</a:t>
            </a:r>
            <a:r>
              <a:rPr sz="2600"/>
              <a:t>j==n+1</a:t>
            </a: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) // for loop index completed</a:t>
            </a:r>
            <a:endParaRPr sz="2600"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sz="2600" u="sng">
                <a:latin typeface="Gill Sans MT"/>
                <a:ea typeface="Gill Sans MT"/>
                <a:cs typeface="Gill Sans MT"/>
                <a:sym typeface="Gill Sans MT"/>
              </a:rPr>
              <a:t>return</a:t>
            </a:r>
            <a:r>
              <a:rPr sz="2600">
                <a:latin typeface="Gill Sans MT"/>
                <a:ea typeface="Gill Sans MT"/>
                <a:cs typeface="Gill Sans MT"/>
                <a:sym typeface="Gill Sans MT"/>
              </a:rPr>
              <a:t> // new color found</a:t>
            </a:r>
            <a:endParaRPr sz="2500"/>
          </a:p>
          <a:p>
            <a:pPr marL="0" indent="0">
              <a:spcBef>
                <a:spcPts val="2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t> //try to find next color</a:t>
            </a:r>
          </a:p>
        </p:txBody>
      </p:sp>
      <p:sp>
        <p:nvSpPr>
          <p:cNvPr id="2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8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omplexity Analysis: mColo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600"/>
            </a:pPr>
            <a:r>
              <a:t>Complexity Analysis: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mColoring</a:t>
            </a:r>
          </a:p>
        </p:txBody>
      </p:sp>
      <p:sp>
        <p:nvSpPr>
          <p:cNvPr id="285" name="Number of internal nodes in state space t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Number of internal nodes in state space tree</a:t>
            </a:r>
          </a:p>
          <a:p>
            <a:pPr lvl="1" marL="0" marR="0" indent="2286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28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0≤i≤n-1 </a:t>
            </a: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marL="342246" marR="0" indent="-302558" defTabSz="457200">
              <a:lnSpc>
                <a:spcPct val="100000"/>
              </a:lnSpc>
              <a:spcBef>
                <a:spcPts val="400"/>
              </a:spcBef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At each node,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O(mn)</a:t>
            </a:r>
            <a:r>
              <a:t> time is spent by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NextColor</a:t>
            </a:r>
          </a:p>
          <a:p>
            <a:pPr lvl="1" marL="663178" marR="0" indent="-267890" defTabSz="457200">
              <a:lnSpc>
                <a:spcPct val="100000"/>
              </a:lnSpc>
              <a:spcBef>
                <a:spcPts val="400"/>
              </a:spcBef>
              <a:buChar char="•"/>
              <a:defRPr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 determine children corresponding legal coloring</a:t>
            </a:r>
          </a:p>
          <a:p>
            <a:pPr marL="342246" marR="0" indent="-302558" defTabSz="457200">
              <a:lnSpc>
                <a:spcPct val="100000"/>
              </a:lnSpc>
              <a:spcBef>
                <a:spcPts val="400"/>
              </a:spcBef>
              <a:defRPr sz="30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total time complexity is given by</a:t>
            </a: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0≤i≤n-1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*mn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0≤i≤n-1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=n((Σ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0≤i≤n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)- 1)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=n[(m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-1)/(m-1)-1]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marR="0" indent="457200" defTabSz="457200">
              <a:lnSpc>
                <a:spcPct val="100000"/>
              </a:lnSpc>
              <a:spcBef>
                <a:spcPts val="400"/>
              </a:spcBef>
              <a:buSzTx/>
              <a:buNone/>
              <a:defRPr sz="3200">
                <a:solidFill>
                  <a:srgbClr val="222222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=O(nm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8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2: Horowitz…"/>
          <p:cNvSpPr txBox="1"/>
          <p:nvPr>
            <p:ph type="body" idx="1"/>
          </p:nvPr>
        </p:nvSpPr>
        <p:spPr>
          <a:xfrm>
            <a:off x="679425" y="938113"/>
            <a:ext cx="9048800" cy="5891610"/>
          </a:xfrm>
          <a:prstGeom prst="rect">
            <a:avLst/>
          </a:prstGeom>
        </p:spPr>
        <p:txBody>
          <a:bodyPr/>
          <a:lstStyle/>
          <a:p>
            <a:pPr/>
            <a:r>
              <a:t>Text book 2: Horowitz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7.1,7.2,7.3,7.4,</a:t>
            </a:r>
            <a:r>
              <a:rPr b="1" i="1" u="sng">
                <a:latin typeface="Courier New"/>
                <a:ea typeface="Courier New"/>
                <a:cs typeface="Courier New"/>
                <a:sym typeface="Courier New"/>
              </a:rPr>
              <a:t>7.5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,8.2,11.1</a:t>
            </a:r>
          </a:p>
          <a:p>
            <a:pPr/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/>
            <a:r>
              <a:t>Sec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12.1,12.2</a:t>
            </a:r>
          </a:p>
          <a:p>
            <a:pPr/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291" name="Hamilotonian Cyc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Hamilotonian Cycles</a:t>
            </a:r>
          </a:p>
          <a:p>
            <a:pPr/>
            <a:r>
              <a:t>m-Coloring of a graph</a:t>
            </a:r>
          </a:p>
        </p:txBody>
      </p:sp>
      <p:sp>
        <p:nvSpPr>
          <p:cNvPr id="2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29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Hamilotonian Cyc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Hamilotonian Cycles</a:t>
            </a:r>
          </a:p>
        </p:txBody>
      </p:sp>
      <p:sp>
        <p:nvSpPr>
          <p:cNvPr id="54" name="Hamiltonian cycl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Hamiltonian cycle:</a:t>
            </a:r>
          </a:p>
          <a:p>
            <a:pPr lvl="1"/>
            <a:r>
              <a:t>Given a graph G=(V,E), a hamiltonian cycle is</a:t>
            </a:r>
          </a:p>
          <a:p>
            <a:pPr lvl="1"/>
            <a:r>
              <a:t>a round trip path along n edges of G</a:t>
            </a:r>
          </a:p>
          <a:p>
            <a:pPr lvl="1"/>
            <a:r>
              <a:t>that visits each vertex once, and </a:t>
            </a:r>
          </a:p>
          <a:p>
            <a:pPr lvl="1"/>
            <a:r>
              <a:t>returns to starting position.</a:t>
            </a:r>
          </a:p>
          <a:p>
            <a:pPr lvl="1"/>
            <a:r>
              <a:t>considering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∈G</a:t>
            </a:r>
            <a:r>
              <a:t> is the start vertex, and</a:t>
            </a:r>
          </a:p>
          <a:p>
            <a:pPr lvl="1"/>
            <a:r>
              <a:t>vertex visited are in the order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then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/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edge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∈E,1≤i≤n,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 all vertices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are distinct except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=v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n+1</a:t>
            </a:r>
          </a:p>
          <a:p>
            <a:pPr/>
            <a:r>
              <a:t>TSP:</a:t>
            </a:r>
          </a:p>
          <a:p>
            <a:pPr lvl="1"/>
            <a:r>
              <a:t>TSP is a hamiltonian cycle with minimum cost.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60" name="Does the following graphs have a hamiltonian cycle?"/>
          <p:cNvSpPr txBox="1"/>
          <p:nvPr>
            <p:ph type="body" sz="quarter" idx="1"/>
          </p:nvPr>
        </p:nvSpPr>
        <p:spPr>
          <a:xfrm>
            <a:off x="552194" y="788456"/>
            <a:ext cx="9055612" cy="651367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Does the following graphs have a hamiltonian cycle?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83" name="Group"/>
          <p:cNvGrpSpPr/>
          <p:nvPr/>
        </p:nvGrpSpPr>
        <p:grpSpPr>
          <a:xfrm>
            <a:off x="1294090" y="1806043"/>
            <a:ext cx="7264973" cy="2300594"/>
            <a:chOff x="0" y="0"/>
            <a:chExt cx="7264971" cy="2300593"/>
          </a:xfrm>
        </p:grpSpPr>
        <p:sp>
          <p:nvSpPr>
            <p:cNvPr id="64" name="1"/>
            <p:cNvSpPr/>
            <p:nvPr/>
          </p:nvSpPr>
          <p:spPr>
            <a:xfrm>
              <a:off x="0" y="404505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5" name="2"/>
            <p:cNvSpPr/>
            <p:nvPr/>
          </p:nvSpPr>
          <p:spPr>
            <a:xfrm>
              <a:off x="1789847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6" name="3"/>
            <p:cNvSpPr/>
            <p:nvPr/>
          </p:nvSpPr>
          <p:spPr>
            <a:xfrm>
              <a:off x="4832859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7" name="4"/>
            <p:cNvSpPr/>
            <p:nvPr/>
          </p:nvSpPr>
          <p:spPr>
            <a:xfrm>
              <a:off x="6664090" y="404505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8" name="8"/>
            <p:cNvSpPr/>
            <p:nvPr/>
          </p:nvSpPr>
          <p:spPr>
            <a:xfrm>
              <a:off x="43857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9" name="7"/>
            <p:cNvSpPr/>
            <p:nvPr/>
          </p:nvSpPr>
          <p:spPr>
            <a:xfrm>
              <a:off x="1833705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70" name="6"/>
            <p:cNvSpPr/>
            <p:nvPr/>
          </p:nvSpPr>
          <p:spPr>
            <a:xfrm>
              <a:off x="4876716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71" name="5"/>
            <p:cNvSpPr/>
            <p:nvPr/>
          </p:nvSpPr>
          <p:spPr>
            <a:xfrm>
              <a:off x="6720648" y="1774847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72" name="Line"/>
            <p:cNvSpPr/>
            <p:nvPr/>
          </p:nvSpPr>
          <p:spPr>
            <a:xfrm>
              <a:off x="608285" y="203982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3" name="Line"/>
            <p:cNvSpPr/>
            <p:nvPr/>
          </p:nvSpPr>
          <p:spPr>
            <a:xfrm>
              <a:off x="5377644" y="66737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4" name="Line"/>
            <p:cNvSpPr/>
            <p:nvPr/>
          </p:nvSpPr>
          <p:spPr>
            <a:xfrm>
              <a:off x="544785" y="672867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5" name="Line"/>
            <p:cNvSpPr/>
            <p:nvPr/>
          </p:nvSpPr>
          <p:spPr>
            <a:xfrm>
              <a:off x="5377644" y="2037720"/>
              <a:ext cx="12446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6" name="Line"/>
            <p:cNvSpPr/>
            <p:nvPr/>
          </p:nvSpPr>
          <p:spPr>
            <a:xfrm>
              <a:off x="391120" y="932776"/>
              <a:ext cx="1551931" cy="9279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7" name="Line"/>
            <p:cNvSpPr/>
            <p:nvPr/>
          </p:nvSpPr>
          <p:spPr>
            <a:xfrm>
              <a:off x="2339450" y="667377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8" name="Line"/>
            <p:cNvSpPr/>
            <p:nvPr/>
          </p:nvSpPr>
          <p:spPr>
            <a:xfrm>
              <a:off x="2396007" y="2037720"/>
              <a:ext cx="248813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9" name="Line"/>
            <p:cNvSpPr/>
            <p:nvPr/>
          </p:nvSpPr>
          <p:spPr>
            <a:xfrm>
              <a:off x="5148878" y="928110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0" name="Line"/>
            <p:cNvSpPr/>
            <p:nvPr/>
          </p:nvSpPr>
          <p:spPr>
            <a:xfrm>
              <a:off x="6961652" y="946904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5" name="Connection Line"/>
            <p:cNvSpPr/>
            <p:nvPr/>
          </p:nvSpPr>
          <p:spPr>
            <a:xfrm>
              <a:off x="390027" y="0"/>
              <a:ext cx="4461329" cy="54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55" fill="norm" stroke="1" extrusionOk="0">
                  <a:moveTo>
                    <a:pt x="0" y="12678"/>
                  </a:moveTo>
                  <a:cubicBezTo>
                    <a:pt x="7361" y="-5345"/>
                    <a:pt x="14561" y="-4153"/>
                    <a:pt x="21600" y="16255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82" name="Line"/>
            <p:cNvSpPr/>
            <p:nvPr/>
          </p:nvSpPr>
          <p:spPr>
            <a:xfrm flipV="1">
              <a:off x="473158" y="805532"/>
              <a:ext cx="1362455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84" name="HC1:…"/>
          <p:cNvSpPr txBox="1"/>
          <p:nvPr/>
        </p:nvSpPr>
        <p:spPr>
          <a:xfrm>
            <a:off x="552194" y="4606978"/>
            <a:ext cx="9055612" cy="2190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HC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</a:t>
            </a: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1,2,8,7,6,5,4,3,1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or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1,3,4,5,6,7,8,2,1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3" grpId="2"/>
      <p:bldP build="p" bldLvl="5" animBg="1" rev="0" advAuto="0" spid="84" grpId="3"/>
      <p:bldP build="whole" bldLvl="1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88" name="Does the following graphs have a hamiltonian cycle?"/>
          <p:cNvSpPr txBox="1"/>
          <p:nvPr>
            <p:ph type="body" sz="quarter" idx="1"/>
          </p:nvPr>
        </p:nvSpPr>
        <p:spPr>
          <a:xfrm>
            <a:off x="196968" y="691137"/>
            <a:ext cx="9055612" cy="651366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Does the following graphs have a hamiltonian cycle?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03" name="Group"/>
          <p:cNvGrpSpPr/>
          <p:nvPr/>
        </p:nvGrpSpPr>
        <p:grpSpPr>
          <a:xfrm>
            <a:off x="1778415" y="1412039"/>
            <a:ext cx="5421041" cy="1896089"/>
            <a:chOff x="0" y="0"/>
            <a:chExt cx="5421039" cy="1896088"/>
          </a:xfrm>
        </p:grpSpPr>
        <p:sp>
          <p:nvSpPr>
            <p:cNvPr id="92" name="1"/>
            <p:cNvSpPr/>
            <p:nvPr/>
          </p:nvSpPr>
          <p:spPr>
            <a:xfrm>
              <a:off x="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3" name="2"/>
            <p:cNvSpPr/>
            <p:nvPr/>
          </p:nvSpPr>
          <p:spPr>
            <a:xfrm>
              <a:off x="241643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4" name="3"/>
            <p:cNvSpPr/>
            <p:nvPr/>
          </p:nvSpPr>
          <p:spPr>
            <a:xfrm>
              <a:off x="4832859" y="0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5" name="5"/>
            <p:cNvSpPr/>
            <p:nvPr/>
          </p:nvSpPr>
          <p:spPr>
            <a:xfrm>
              <a:off x="43857" y="1370342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96" name="4"/>
            <p:cNvSpPr/>
            <p:nvPr/>
          </p:nvSpPr>
          <p:spPr>
            <a:xfrm>
              <a:off x="4876717" y="1370342"/>
              <a:ext cx="544323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97" name="Line"/>
            <p:cNvSpPr/>
            <p:nvPr/>
          </p:nvSpPr>
          <p:spPr>
            <a:xfrm flipV="1">
              <a:off x="524602" y="444727"/>
              <a:ext cx="193081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8" name="Line"/>
            <p:cNvSpPr/>
            <p:nvPr/>
          </p:nvSpPr>
          <p:spPr>
            <a:xfrm>
              <a:off x="539672" y="262872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" name="Line"/>
            <p:cNvSpPr/>
            <p:nvPr/>
          </p:nvSpPr>
          <p:spPr>
            <a:xfrm>
              <a:off x="2956559" y="304655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0" name="Line"/>
            <p:cNvSpPr/>
            <p:nvPr/>
          </p:nvSpPr>
          <p:spPr>
            <a:xfrm flipH="1">
              <a:off x="284861" y="529206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1" name="Line"/>
            <p:cNvSpPr/>
            <p:nvPr/>
          </p:nvSpPr>
          <p:spPr>
            <a:xfrm>
              <a:off x="5120007" y="529206"/>
              <a:ext cx="1" cy="84887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2" name="Line"/>
            <p:cNvSpPr/>
            <p:nvPr/>
          </p:nvSpPr>
          <p:spPr>
            <a:xfrm flipH="1" flipV="1">
              <a:off x="2865099" y="444727"/>
              <a:ext cx="208359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04" name="Does the following graphs have a hamiltonian cycle?"/>
          <p:cNvSpPr txBox="1"/>
          <p:nvPr/>
        </p:nvSpPr>
        <p:spPr>
          <a:xfrm>
            <a:off x="196968" y="3369682"/>
            <a:ext cx="9055612" cy="65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Does the following graphs have a hamiltonian cycle?</a:t>
            </a:r>
          </a:p>
        </p:txBody>
      </p:sp>
      <p:grpSp>
        <p:nvGrpSpPr>
          <p:cNvPr id="117" name="Group"/>
          <p:cNvGrpSpPr/>
          <p:nvPr/>
        </p:nvGrpSpPr>
        <p:grpSpPr>
          <a:xfrm>
            <a:off x="1645387" y="4082602"/>
            <a:ext cx="5421041" cy="1896090"/>
            <a:chOff x="0" y="0"/>
            <a:chExt cx="5421039" cy="1896088"/>
          </a:xfrm>
        </p:grpSpPr>
        <p:sp>
          <p:nvSpPr>
            <p:cNvPr id="105" name="1"/>
            <p:cNvSpPr/>
            <p:nvPr/>
          </p:nvSpPr>
          <p:spPr>
            <a:xfrm>
              <a:off x="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6" name="2"/>
            <p:cNvSpPr/>
            <p:nvPr/>
          </p:nvSpPr>
          <p:spPr>
            <a:xfrm>
              <a:off x="2416430" y="0"/>
              <a:ext cx="544323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7" name="3"/>
            <p:cNvSpPr/>
            <p:nvPr/>
          </p:nvSpPr>
          <p:spPr>
            <a:xfrm>
              <a:off x="4832859" y="0"/>
              <a:ext cx="544324" cy="52574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8" name="5"/>
            <p:cNvSpPr/>
            <p:nvPr/>
          </p:nvSpPr>
          <p:spPr>
            <a:xfrm>
              <a:off x="43857" y="1370342"/>
              <a:ext cx="544324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09" name="4"/>
            <p:cNvSpPr/>
            <p:nvPr/>
          </p:nvSpPr>
          <p:spPr>
            <a:xfrm>
              <a:off x="4876717" y="1370342"/>
              <a:ext cx="544323" cy="52574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10" name="Line"/>
            <p:cNvSpPr/>
            <p:nvPr/>
          </p:nvSpPr>
          <p:spPr>
            <a:xfrm flipV="1">
              <a:off x="524602" y="444727"/>
              <a:ext cx="193081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1" name="Line"/>
            <p:cNvSpPr/>
            <p:nvPr/>
          </p:nvSpPr>
          <p:spPr>
            <a:xfrm>
              <a:off x="539672" y="262873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2" name="Line"/>
            <p:cNvSpPr/>
            <p:nvPr/>
          </p:nvSpPr>
          <p:spPr>
            <a:xfrm>
              <a:off x="2956559" y="304655"/>
              <a:ext cx="19006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3" name="Line"/>
            <p:cNvSpPr/>
            <p:nvPr/>
          </p:nvSpPr>
          <p:spPr>
            <a:xfrm flipH="1">
              <a:off x="284861" y="529206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4" name="Line"/>
            <p:cNvSpPr/>
            <p:nvPr/>
          </p:nvSpPr>
          <p:spPr>
            <a:xfrm>
              <a:off x="5120007" y="529206"/>
              <a:ext cx="1" cy="84887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5" name="Line"/>
            <p:cNvSpPr/>
            <p:nvPr/>
          </p:nvSpPr>
          <p:spPr>
            <a:xfrm flipH="1" flipV="1">
              <a:off x="2865099" y="444727"/>
              <a:ext cx="2083594" cy="10178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6" name="Line"/>
            <p:cNvSpPr/>
            <p:nvPr/>
          </p:nvSpPr>
          <p:spPr>
            <a:xfrm>
              <a:off x="624164" y="1671315"/>
              <a:ext cx="422351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18" name="Dingbat X"/>
          <p:cNvSpPr/>
          <p:nvPr/>
        </p:nvSpPr>
        <p:spPr>
          <a:xfrm>
            <a:off x="7711181" y="1676943"/>
            <a:ext cx="1156230" cy="1366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fill="norm" stroke="1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9" name="Dingbat Tick"/>
          <p:cNvSpPr/>
          <p:nvPr/>
        </p:nvSpPr>
        <p:spPr>
          <a:xfrm>
            <a:off x="7821438" y="4347507"/>
            <a:ext cx="1301543" cy="12368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fill="norm" stroke="1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0" name="1,2,3,4,5,1 or…"/>
          <p:cNvSpPr txBox="1"/>
          <p:nvPr/>
        </p:nvSpPr>
        <p:spPr>
          <a:xfrm>
            <a:off x="2693460" y="5950907"/>
            <a:ext cx="3324895" cy="1536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1,2,3,4,5,1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or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1,5,4,3,2,1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" grpId="4"/>
      <p:bldP build="whole" bldLvl="1" animBg="1" rev="0" advAuto="0" spid="88" grpId="1"/>
      <p:bldP build="whole" bldLvl="1" animBg="1" rev="0" advAuto="0" spid="117" grpId="5"/>
      <p:bldP build="whole" bldLvl="1" animBg="1" rev="0" advAuto="0" spid="119" grpId="6"/>
      <p:bldP build="whole" bldLvl="1" animBg="1" rev="0" advAuto="0" spid="118" grpId="3"/>
      <p:bldP build="p" bldLvl="5" animBg="1" rev="0" advAuto="0" spid="120" grpId="7"/>
      <p:bldP build="whole" bldLvl="1" animBg="1" rev="0" advAuto="0" spid="103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amiltonian Cyc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Hamiltonian Cycle</a:t>
            </a:r>
          </a:p>
        </p:txBody>
      </p:sp>
      <p:sp>
        <p:nvSpPr>
          <p:cNvPr id="123" name="It is an NP complete problem i.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an NP complete problem i.e.</a:t>
            </a:r>
          </a:p>
          <a:p>
            <a:pPr lvl="1"/>
            <a:r>
              <a:t>there is no easy way (polynomial time computation) to know if the graph contains a hamiltonian cycle.</a:t>
            </a:r>
          </a:p>
          <a:p>
            <a:pPr/>
            <a:r>
              <a:t>Backtracking is an approach to find all hamiltonian cycles</a:t>
            </a:r>
          </a:p>
          <a:p>
            <a:pPr lvl="1"/>
            <a:r>
              <a:t>Graph can be directed or undirected.</a:t>
            </a:r>
          </a:p>
          <a:p>
            <a:pPr/>
            <a:r>
              <a:t>Backtracking approach</a:t>
            </a:r>
          </a:p>
          <a:p>
            <a:pPr lvl="1"/>
            <a:r>
              <a:t>Consider solution vector: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)</a:t>
            </a:r>
          </a:p>
          <a:p>
            <a:pPr lvl="2"/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t>represents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visited vertex of proposed cycle</a:t>
            </a:r>
          </a:p>
          <a:p>
            <a:pPr lvl="1"/>
            <a:r>
              <a:t>How to compute possible vertices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when vertices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has already been chosen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C: Backtracking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HC: Backtracking Approach</a:t>
            </a:r>
          </a:p>
        </p:txBody>
      </p:sp>
      <p:sp>
        <p:nvSpPr>
          <p:cNvPr id="129" name="Graph G is maintained as adjacency matri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Graph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t> is maintained as adjacency matrix</a:t>
            </a:r>
          </a:p>
          <a:p>
            <a:pPr>
              <a:spcBef>
                <a:spcPts val="200"/>
              </a:spcBef>
            </a:pPr>
            <a:r>
              <a:t>Choosing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-5999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 </a:t>
            </a:r>
            <a:r>
              <a:t>is chosen</a:t>
            </a:r>
          </a:p>
          <a:p>
            <a:pPr>
              <a:spcBef>
                <a:spcPts val="200"/>
              </a:spcBef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k=1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t>can be any vertex</a:t>
            </a:r>
          </a:p>
          <a:p>
            <a:pPr>
              <a:spcBef>
                <a:spcPts val="200"/>
              </a:spcBef>
            </a:pPr>
            <a:r>
              <a:t>For simplicity, assume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</a:t>
            </a:r>
            <a:r>
              <a:t>.</a:t>
            </a:r>
          </a:p>
          <a:p>
            <a:pPr>
              <a:spcBef>
                <a:spcPts val="200"/>
              </a:spcBef>
            </a:pPr>
            <a:r>
              <a:t>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1&lt;k&lt;n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can be any 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that is distinct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connected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by an edge.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spcBef>
                <a:spcPts val="200"/>
              </a:spcBef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Vertex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must be connected to both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2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algo has two parts, </a:t>
            </a:r>
          </a:p>
          <a:p>
            <a:pPr lvl="1" marL="700087" indent="-304800">
              <a:spcBef>
                <a:spcPts val="2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nextValue(k)</a:t>
            </a:r>
            <a:r>
              <a:t> to determine next vertex</a:t>
            </a:r>
          </a:p>
          <a:p>
            <a:pPr lvl="1" marL="700087" indent="-304800">
              <a:spcBef>
                <a:spcPts val="2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main algo loop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3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lgo: Hamiltonian Cycl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Hamiltonian Cycle…</a:t>
            </a:r>
          </a:p>
        </p:txBody>
      </p:sp>
      <p:sp>
        <p:nvSpPr>
          <p:cNvPr id="135" name="proc NextValue(k)…"/>
          <p:cNvSpPr txBox="1"/>
          <p:nvPr>
            <p:ph type="body" idx="1"/>
          </p:nvPr>
        </p:nvSpPr>
        <p:spPr>
          <a:xfrm>
            <a:off x="666288" y="938113"/>
            <a:ext cx="9225599" cy="618312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proc NextValue(k)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x[1],…,x[k-1]</a:t>
            </a:r>
            <a:r>
              <a:t> is a path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distinct vertices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x[k]=0</a:t>
            </a:r>
            <a:r>
              <a:t> implies no vertex is assigned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r>
              <a:t> is a vertex not in </a:t>
            </a:r>
            <a:r>
              <a:rPr sz="2300">
                <a:latin typeface="Courier New"/>
                <a:ea typeface="Courier New"/>
                <a:cs typeface="Courier New"/>
                <a:sym typeface="Courier New"/>
              </a:rPr>
              <a:t>x[1],…,x[k-1]</a:t>
            </a:r>
            <a:r>
              <a:rPr sz="2300"/>
              <a:t>,</a:t>
            </a:r>
            <a:r>
              <a:rPr sz="2500"/>
              <a:t> and connected to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x[k]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70000"/>
              </a:lnSpc>
              <a:spcBef>
                <a:spcPts val="100"/>
              </a:spcBef>
              <a:buSzTx/>
              <a:buNone/>
              <a:defRPr i="1" sz="2800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x[k]=(x[k]+1) % (n+1)</a:t>
            </a:r>
            <a:r>
              <a:t> // next vertex 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x[k]==0</a:t>
            </a:r>
            <a:r>
              <a:t>) </a:t>
            </a:r>
            <a:r>
              <a:rPr i="1" u="sng"/>
              <a:t>then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return               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G[x[k-1]][x[k]]==1</a:t>
            </a:r>
            <a:r>
              <a:t>) // is there edge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—x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 …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for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j=1</a:t>
            </a:r>
            <a:r>
              <a:t> </a:t>
            </a:r>
            <a:r>
              <a:rPr i="1" u="sng"/>
              <a:t>to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 </a:t>
            </a:r>
            <a:r>
              <a:rPr i="1" u="sng"/>
              <a:t>do</a:t>
            </a:r>
            <a:r>
              <a:t>                                        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x[j]==x[k]</a:t>
            </a:r>
            <a:r>
              <a:t>) // vertex already in the path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lvl="6" marL="0" indent="13716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break                         …………N</a:t>
            </a:r>
            <a:r>
              <a:rPr sz="2600"/>
              <a:t>6</a:t>
            </a:r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j==k</a:t>
            </a:r>
            <a:r>
              <a:t>) /</a:t>
            </a:r>
            <a:r>
              <a:rPr sz="2400"/>
              <a:t>/if last vertex, check for edge with</a:t>
            </a:r>
            <a:r>
              <a:t> 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x[1]</a:t>
            </a:r>
            <a:r>
              <a:t>  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7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if</a:t>
            </a:r>
            <a:r>
              <a:t> ((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k&lt;n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k==n</a:t>
            </a:r>
            <a: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G[x[n][x1]]==1</a:t>
            </a:r>
            <a:r>
              <a:t>)) 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………N</a:t>
            </a:r>
            <a:r>
              <a:rPr sz="2600">
                <a:latin typeface="Courier New"/>
                <a:ea typeface="Courier New"/>
                <a:cs typeface="Courier New"/>
                <a:sym typeface="Courier New"/>
              </a:rPr>
              <a:t>8</a:t>
            </a:r>
          </a:p>
          <a:p>
            <a:pPr lvl="7" marL="0" indent="16002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                    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</a:t>
            </a:r>
            <a:r>
              <a:t>…………N</a:t>
            </a:r>
            <a:r>
              <a:rPr sz="2600"/>
              <a:t>9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3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lgo: Hamiltonian Cycle (Mai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Algo: Hamiltonian Cycle (Main)</a:t>
            </a:r>
          </a:p>
        </p:txBody>
      </p:sp>
      <p:sp>
        <p:nvSpPr>
          <p:cNvPr id="141" name="Algo Hamiltonian(k)…"/>
          <p:cNvSpPr txBox="1"/>
          <p:nvPr>
            <p:ph type="body" idx="1"/>
          </p:nvPr>
        </p:nvSpPr>
        <p:spPr>
          <a:xfrm>
            <a:off x="666288" y="938113"/>
            <a:ext cx="9225599" cy="618312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Algo Hamiltonian(k)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uses recursive formulation of backtracking to find all HCs of G</a:t>
            </a:r>
          </a:p>
          <a:p>
            <a:pPr marL="0" indent="0">
              <a:spcBef>
                <a:spcPts val="100"/>
              </a:spcBef>
              <a:buSzTx/>
              <a:buNone/>
              <a:defRPr sz="2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 Graph is stored as adjacency matrix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G[1:n][1:n]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//All cycles start at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. Initially, all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x[i]=0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SzTx/>
              <a:buNone/>
              <a:defRPr i="1" sz="2800" u="sng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</a:t>
            </a:r>
            <a:r>
              <a:rPr i="0" u="none"/>
              <a:t> // generate values for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aseline="31999" i="0" u="none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i="0" u="none"/>
              <a:t> node i.e. </a:t>
            </a:r>
            <a:r>
              <a:rPr i="0" u="none">
                <a:latin typeface="Courier New"/>
                <a:ea typeface="Courier New"/>
                <a:cs typeface="Courier New"/>
                <a:sym typeface="Courier New"/>
              </a:rPr>
              <a:t>x[k] …………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NextValue(k)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assign a legal value to</a:t>
            </a:r>
            <a:r>
              <a:t> x[k] …………</a:t>
            </a:r>
            <a:r>
              <a:rPr sz="2600"/>
              <a:t>A1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(x[k] == 0)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no legal value can be found</a:t>
            </a:r>
            <a:r>
              <a:t>  …………</a:t>
            </a:r>
            <a:r>
              <a:rPr sz="2600"/>
              <a:t>A2</a:t>
            </a: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if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(k==n)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// if last node reached, print path</a:t>
            </a:r>
            <a:r>
              <a:t>    …………</a:t>
            </a:r>
            <a:r>
              <a:rPr sz="2600"/>
              <a:t>A3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i=1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to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do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                                             </a:t>
            </a:r>
            <a:r>
              <a:t>…………</a:t>
            </a:r>
            <a:r>
              <a:rPr sz="2600"/>
              <a:t>A4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6" marL="0" indent="13716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print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x[i]                      …………</a:t>
            </a:r>
            <a:r>
              <a:rPr sz="2600"/>
              <a:t>A5</a:t>
            </a:r>
          </a:p>
          <a:p>
            <a:pPr lvl="2" marL="0" indent="4572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i="1" u="sng">
                <a:latin typeface="Gill Sans MT"/>
                <a:ea typeface="Gill Sans MT"/>
                <a:cs typeface="Gill Sans MT"/>
                <a:sym typeface="Gill Sans MT"/>
              </a:rPr>
              <a:t>else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discover next node in the path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4" marL="0" indent="9144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Hamiltonian(k+1)                …………</a:t>
            </a:r>
            <a:r>
              <a:rPr sz="2600"/>
              <a:t>A6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i="1" u="sng"/>
              <a:t>while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DAA/Backtracking, Branch&amp;Bound, NP-Complete"/>
          <p:cNvSpPr txBox="1"/>
          <p:nvPr/>
        </p:nvSpPr>
        <p:spPr>
          <a:xfrm>
            <a:off x="423212" y="6963885"/>
            <a:ext cx="6436083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DAA/Backtracking, Branch&amp;Bound, NP-Complete</a:t>
            </a:r>
          </a:p>
        </p:txBody>
      </p:sp>
      <p:sp>
        <p:nvSpPr>
          <p:cNvPr id="1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