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4: Branch and Bound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L44: Branch and Bound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Assignment Problem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TSP Problem</a:t>
            </a:r>
          </a:p>
        </p:txBody>
      </p:sp>
      <p:sp>
        <p:nvSpPr>
          <p:cNvPr id="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Assignment Problem"/>
          <p:cNvSpPr txBox="1"/>
          <p:nvPr>
            <p:ph type="title"/>
          </p:nvPr>
        </p:nvSpPr>
        <p:spPr>
          <a:xfrm>
            <a:off x="761999" y="60324"/>
            <a:ext cx="5463146" cy="776736"/>
          </a:xfrm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</p:txBody>
      </p:sp>
      <p:sp>
        <p:nvSpPr>
          <p:cNvPr id="99" name="Start at root…"/>
          <p:cNvSpPr txBox="1"/>
          <p:nvPr>
            <p:ph type="body" idx="1"/>
          </p:nvPr>
        </p:nvSpPr>
        <p:spPr>
          <a:xfrm>
            <a:off x="552194" y="864195"/>
            <a:ext cx="7239275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Start at root</a:t>
            </a:r>
          </a:p>
          <a:p>
            <a:pPr lvl="1">
              <a:spcBef>
                <a:spcPts val="300"/>
              </a:spcBef>
            </a:pPr>
            <a:r>
              <a:t>with no elements selected from matrix</a:t>
            </a:r>
          </a:p>
          <a:p>
            <a:pPr lvl="1">
              <a:spcBef>
                <a:spcPts val="300"/>
              </a:spcBef>
            </a:pPr>
            <a:r>
              <a:t>Lower bound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lb=10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has 4 live nodes.</a:t>
            </a:r>
          </a:p>
          <a:p>
            <a:pPr lvl="2" marL="0" indent="4572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1</a:t>
            </a:r>
            <a:r>
              <a:t>=9, J</a:t>
            </a:r>
            <a:r>
              <a:rPr baseline="-5999"/>
              <a:t>2</a:t>
            </a:r>
            <a:r>
              <a:t>=2, J</a:t>
            </a:r>
            <a:r>
              <a:rPr baseline="-5999"/>
              <a:t>3</a:t>
            </a:r>
            <a:r>
              <a:t>=7, J</a:t>
            </a:r>
            <a:r>
              <a:rPr baseline="-5999"/>
              <a:t>4</a:t>
            </a:r>
            <a:r>
              <a:t>=8,</a:t>
            </a:r>
          </a:p>
          <a:p>
            <a:pPr lvl="1" marL="645318" indent="-250031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Lower bounds for each of these are</a:t>
            </a:r>
          </a:p>
          <a:p>
            <a:pPr lvl="2" marL="1065847" indent="-213360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LB for </a:t>
            </a:r>
            <a:r>
              <a:t>P</a:t>
            </a:r>
            <a:r>
              <a:rPr baseline="-5999"/>
              <a:t>a</a:t>
            </a:r>
            <a:r>
              <a:t>(J</a:t>
            </a:r>
            <a:r>
              <a:rPr baseline="-5999"/>
              <a:t>1</a:t>
            </a:r>
            <a:r>
              <a:t>=9)=9+3+1+4=17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</a:t>
            </a:r>
            <a:r>
              <a:rPr baseline="-5999"/>
              <a:t>a</a:t>
            </a:r>
            <a:r>
              <a:t>(J</a:t>
            </a:r>
            <a:r>
              <a:rPr baseline="-5999"/>
              <a:t>1</a:t>
            </a:r>
            <a:r>
              <a:t>=9)+P</a:t>
            </a:r>
            <a:r>
              <a:rPr baseline="-5999"/>
              <a:t>b</a:t>
            </a:r>
            <a:r>
              <a:t>(J</a:t>
            </a:r>
            <a:r>
              <a:rPr baseline="-5999"/>
              <a:t>3</a:t>
            </a:r>
            <a:r>
              <a:t>=3)+P</a:t>
            </a:r>
            <a:r>
              <a:rPr baseline="-5999"/>
              <a:t>c</a:t>
            </a:r>
            <a:r>
              <a:t>(J</a:t>
            </a:r>
            <a:r>
              <a:rPr baseline="-5999"/>
              <a:t>3</a:t>
            </a:r>
            <a:r>
              <a:t>=1)+P</a:t>
            </a:r>
            <a:r>
              <a:rPr baseline="-5999"/>
              <a:t>d</a:t>
            </a:r>
            <a:r>
              <a:t>(J</a:t>
            </a:r>
            <a:r>
              <a:rPr baseline="-5999"/>
              <a:t>4</a:t>
            </a:r>
            <a:r>
              <a:t>=4)</a:t>
            </a:r>
          </a:p>
          <a:p>
            <a:pPr lvl="2" marL="1065847" indent="-213360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LB for </a:t>
            </a:r>
            <a:r>
              <a:t>P</a:t>
            </a:r>
            <a:r>
              <a:rPr baseline="-5999"/>
              <a:t>a</a:t>
            </a:r>
            <a:r>
              <a:t>(J</a:t>
            </a:r>
            <a:r>
              <a:rPr baseline="-5999"/>
              <a:t>1</a:t>
            </a:r>
            <a:r>
              <a:t>=2)=2+3+1+4=10</a:t>
            </a:r>
          </a:p>
          <a:p>
            <a:pPr lvl="2" marL="1065847" indent="-213360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LB for </a:t>
            </a:r>
            <a:r>
              <a:t>P</a:t>
            </a:r>
            <a:r>
              <a:rPr baseline="-5999"/>
              <a:t>a</a:t>
            </a:r>
            <a:r>
              <a:t>(J</a:t>
            </a:r>
            <a:r>
              <a:rPr baseline="-5999"/>
              <a:t>1</a:t>
            </a:r>
            <a:r>
              <a:t>=7)=7+4+5+4=20</a:t>
            </a:r>
          </a:p>
          <a:p>
            <a:pPr lvl="2" marL="1065847" indent="-213360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LB for </a:t>
            </a:r>
            <a:r>
              <a:t>P</a:t>
            </a:r>
            <a:r>
              <a:rPr baseline="-5999"/>
              <a:t>a</a:t>
            </a:r>
            <a:r>
              <a:t>(J</a:t>
            </a:r>
            <a:r>
              <a:rPr baseline="-5999"/>
              <a:t>1</a:t>
            </a:r>
            <a:r>
              <a:t>=8)=8+3+1+6=18</a:t>
            </a:r>
          </a:p>
          <a:p>
            <a:pPr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Most promising node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.</a:t>
            </a:r>
          </a:p>
          <a:p>
            <a:pPr lvl="1" marL="700087" indent="-304800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Explore this node further.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03" name="Table"/>
          <p:cNvGraphicFramePr/>
          <p:nvPr/>
        </p:nvGraphicFramePr>
        <p:xfrm>
          <a:off x="7891418" y="87523"/>
          <a:ext cx="2249613" cy="164014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444207"/>
                <a:gridCol w="444207"/>
                <a:gridCol w="444207"/>
                <a:gridCol w="444207"/>
                <a:gridCol w="444207"/>
              </a:tblGrid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4" name="Start…"/>
          <p:cNvSpPr/>
          <p:nvPr/>
        </p:nvSpPr>
        <p:spPr>
          <a:xfrm>
            <a:off x="6940455" y="2068494"/>
            <a:ext cx="2488995" cy="751335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Start</a:t>
            </a:r>
          </a:p>
          <a:p>
            <a:pPr algn="ctr"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lb=2+3+1+4=10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" grpId="1"/>
      <p:bldP build="whole" bldLvl="1" animBg="1" rev="0" advAuto="0" spid="104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9" name="Assignment Problem"/>
          <p:cNvSpPr txBox="1"/>
          <p:nvPr>
            <p:ph type="title"/>
          </p:nvPr>
        </p:nvSpPr>
        <p:spPr>
          <a:xfrm>
            <a:off x="762000" y="60325"/>
            <a:ext cx="5463145" cy="776735"/>
          </a:xfrm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</p:txBody>
      </p:sp>
      <p:graphicFrame>
        <p:nvGraphicFramePr>
          <p:cNvPr id="110" name="Table"/>
          <p:cNvGraphicFramePr/>
          <p:nvPr/>
        </p:nvGraphicFramePr>
        <p:xfrm>
          <a:off x="7891418" y="87523"/>
          <a:ext cx="2249613" cy="164014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444207"/>
                <a:gridCol w="444207"/>
                <a:gridCol w="444207"/>
                <a:gridCol w="444207"/>
                <a:gridCol w="444207"/>
              </a:tblGrid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1" name="Line"/>
          <p:cNvSpPr/>
          <p:nvPr/>
        </p:nvSpPr>
        <p:spPr>
          <a:xfrm flipV="1">
            <a:off x="1476937" y="1229468"/>
            <a:ext cx="2026476" cy="109728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2" name="Line"/>
          <p:cNvSpPr/>
          <p:nvPr/>
        </p:nvSpPr>
        <p:spPr>
          <a:xfrm flipV="1">
            <a:off x="3358572" y="1567093"/>
            <a:ext cx="770001" cy="7700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3" name="Line"/>
          <p:cNvSpPr/>
          <p:nvPr/>
        </p:nvSpPr>
        <p:spPr>
          <a:xfrm flipH="1" flipV="1">
            <a:off x="4658672" y="3072215"/>
            <a:ext cx="1314246" cy="58592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4" name="Line"/>
          <p:cNvSpPr/>
          <p:nvPr/>
        </p:nvSpPr>
        <p:spPr>
          <a:xfrm flipH="1" flipV="1">
            <a:off x="5524229" y="1375332"/>
            <a:ext cx="2245584" cy="95795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17" name="Group"/>
          <p:cNvGrpSpPr/>
          <p:nvPr/>
        </p:nvGrpSpPr>
        <p:grpSpPr>
          <a:xfrm>
            <a:off x="3338407" y="681979"/>
            <a:ext cx="2164968" cy="895391"/>
            <a:chOff x="0" y="0"/>
            <a:chExt cx="2164967" cy="895389"/>
          </a:xfrm>
        </p:grpSpPr>
        <p:sp>
          <p:nvSpPr>
            <p:cNvPr id="115" name="Start…"/>
            <p:cNvSpPr/>
            <p:nvPr/>
          </p:nvSpPr>
          <p:spPr>
            <a:xfrm>
              <a:off x="159432" y="289034"/>
              <a:ext cx="2005536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Start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lb=2+3+1+4=10</a:t>
              </a:r>
            </a:p>
          </p:txBody>
        </p:sp>
        <p:sp>
          <p:nvSpPr>
            <p:cNvPr id="116" name="0"/>
            <p:cNvSpPr txBox="1"/>
            <p:nvPr/>
          </p:nvSpPr>
          <p:spPr>
            <a:xfrm>
              <a:off x="0" y="0"/>
              <a:ext cx="31032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20" name="Group"/>
          <p:cNvGrpSpPr/>
          <p:nvPr/>
        </p:nvGrpSpPr>
        <p:grpSpPr>
          <a:xfrm>
            <a:off x="519243" y="1996308"/>
            <a:ext cx="2018235" cy="1083549"/>
            <a:chOff x="0" y="0"/>
            <a:chExt cx="2018234" cy="1083547"/>
          </a:xfrm>
        </p:grpSpPr>
        <p:sp>
          <p:nvSpPr>
            <p:cNvPr id="118" name="Pa→J1(9)…"/>
            <p:cNvSpPr/>
            <p:nvPr/>
          </p:nvSpPr>
          <p:spPr>
            <a:xfrm>
              <a:off x="12700" y="332213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a</a:t>
              </a:r>
              <a:r>
                <a:t>→J</a:t>
              </a:r>
              <a:r>
                <a:rPr baseline="-5999"/>
                <a:t>1</a:t>
              </a:r>
              <a:r>
                <a:t>(9)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5"/>
                  </a:solidFill>
                </a:rPr>
                <a:t>9</a:t>
              </a:r>
              <a:r>
                <a:t>+3+1+4=17</a:t>
              </a:r>
            </a:p>
          </p:txBody>
        </p:sp>
        <p:sp>
          <p:nvSpPr>
            <p:cNvPr id="119" name="1"/>
            <p:cNvSpPr txBox="1"/>
            <p:nvPr/>
          </p:nvSpPr>
          <p:spPr>
            <a:xfrm>
              <a:off x="0" y="0"/>
              <a:ext cx="31032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3" name="Group"/>
          <p:cNvGrpSpPr/>
          <p:nvPr/>
        </p:nvGrpSpPr>
        <p:grpSpPr>
          <a:xfrm>
            <a:off x="2857830" y="1996308"/>
            <a:ext cx="2018236" cy="1083549"/>
            <a:chOff x="0" y="0"/>
            <a:chExt cx="2018234" cy="1083547"/>
          </a:xfrm>
        </p:grpSpPr>
        <p:sp>
          <p:nvSpPr>
            <p:cNvPr id="121" name="Pa→J2(2)…"/>
            <p:cNvSpPr/>
            <p:nvPr/>
          </p:nvSpPr>
          <p:spPr>
            <a:xfrm>
              <a:off x="12700" y="332213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a</a:t>
              </a:r>
              <a:r>
                <a:t>→J</a:t>
              </a:r>
              <a:r>
                <a:rPr baseline="-5999"/>
                <a:t>2</a:t>
              </a:r>
              <a:r>
                <a:t>(2)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5"/>
                  </a:solidFill>
                </a:rPr>
                <a:t>2</a:t>
              </a:r>
              <a:r>
                <a:t>+3+1+4=</a:t>
              </a:r>
              <a:r>
                <a:rPr b="1"/>
                <a:t>10</a:t>
              </a:r>
            </a:p>
          </p:txBody>
        </p:sp>
        <p:sp>
          <p:nvSpPr>
            <p:cNvPr id="122" name="2"/>
            <p:cNvSpPr txBox="1"/>
            <p:nvPr/>
          </p:nvSpPr>
          <p:spPr>
            <a:xfrm>
              <a:off x="0" y="0"/>
              <a:ext cx="31032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6" name="Group"/>
          <p:cNvGrpSpPr/>
          <p:nvPr/>
        </p:nvGrpSpPr>
        <p:grpSpPr>
          <a:xfrm>
            <a:off x="5050398" y="1996308"/>
            <a:ext cx="2164255" cy="1083549"/>
            <a:chOff x="0" y="0"/>
            <a:chExt cx="2164253" cy="1083547"/>
          </a:xfrm>
        </p:grpSpPr>
        <p:sp>
          <p:nvSpPr>
            <p:cNvPr id="124" name="Pa→J3(7)…"/>
            <p:cNvSpPr/>
            <p:nvPr/>
          </p:nvSpPr>
          <p:spPr>
            <a:xfrm>
              <a:off x="158719" y="332213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a</a:t>
              </a:r>
              <a:r>
                <a:t>→J</a:t>
              </a:r>
              <a:r>
                <a:rPr baseline="-5999"/>
                <a:t>3</a:t>
              </a:r>
              <a:r>
                <a:t>(7)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5"/>
                  </a:solidFill>
                </a:rPr>
                <a:t>7</a:t>
              </a:r>
              <a:r>
                <a:t>+</a:t>
              </a:r>
              <a:r>
                <a:rPr>
                  <a:solidFill>
                    <a:schemeClr val="accent2"/>
                  </a:solidFill>
                </a:rPr>
                <a:t>4</a:t>
              </a:r>
              <a:r>
                <a:t>+</a:t>
              </a:r>
              <a:r>
                <a:rPr>
                  <a:solidFill>
                    <a:schemeClr val="accent2"/>
                  </a:solidFill>
                </a:rPr>
                <a:t>5</a:t>
              </a:r>
              <a:r>
                <a:t>+4=20</a:t>
              </a:r>
            </a:p>
          </p:txBody>
        </p:sp>
        <p:sp>
          <p:nvSpPr>
            <p:cNvPr id="125" name="3"/>
            <p:cNvSpPr txBox="1"/>
            <p:nvPr/>
          </p:nvSpPr>
          <p:spPr>
            <a:xfrm>
              <a:off x="0" y="0"/>
              <a:ext cx="31032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29" name="Group"/>
          <p:cNvGrpSpPr/>
          <p:nvPr/>
        </p:nvGrpSpPr>
        <p:grpSpPr>
          <a:xfrm>
            <a:off x="7547912" y="1996308"/>
            <a:ext cx="2005536" cy="1083549"/>
            <a:chOff x="0" y="0"/>
            <a:chExt cx="2005534" cy="1083547"/>
          </a:xfrm>
        </p:grpSpPr>
        <p:sp>
          <p:nvSpPr>
            <p:cNvPr id="127" name="Pa→J4(8)…"/>
            <p:cNvSpPr/>
            <p:nvPr/>
          </p:nvSpPr>
          <p:spPr>
            <a:xfrm>
              <a:off x="0" y="332213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a</a:t>
              </a:r>
              <a:r>
                <a:t>→J</a:t>
              </a:r>
              <a:r>
                <a:rPr baseline="-5999"/>
                <a:t>4</a:t>
              </a:r>
              <a:r>
                <a:t>(8)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5"/>
                  </a:solidFill>
                </a:rPr>
                <a:t>8</a:t>
              </a:r>
              <a:r>
                <a:t>+3+1+</a:t>
              </a:r>
              <a:r>
                <a:rPr>
                  <a:solidFill>
                    <a:schemeClr val="accent2"/>
                  </a:solidFill>
                </a:rPr>
                <a:t>6</a:t>
              </a:r>
              <a:r>
                <a:t>=18</a:t>
              </a:r>
            </a:p>
          </p:txBody>
        </p:sp>
        <p:sp>
          <p:nvSpPr>
            <p:cNvPr id="128" name="4"/>
            <p:cNvSpPr txBox="1"/>
            <p:nvPr/>
          </p:nvSpPr>
          <p:spPr>
            <a:xfrm>
              <a:off x="61909" y="0"/>
              <a:ext cx="310330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30" name="Line"/>
          <p:cNvSpPr/>
          <p:nvPr/>
        </p:nvSpPr>
        <p:spPr>
          <a:xfrm flipV="1">
            <a:off x="1603138" y="3057629"/>
            <a:ext cx="1272037" cy="6232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1" name="Line"/>
          <p:cNvSpPr/>
          <p:nvPr/>
        </p:nvSpPr>
        <p:spPr>
          <a:xfrm flipV="1">
            <a:off x="3756717" y="3071902"/>
            <a:ext cx="1" cy="59465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2" name="Line"/>
          <p:cNvSpPr/>
          <p:nvPr/>
        </p:nvSpPr>
        <p:spPr>
          <a:xfrm flipH="1" flipV="1">
            <a:off x="4672809" y="1566179"/>
            <a:ext cx="1068382" cy="77182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3" name="Line"/>
          <p:cNvSpPr/>
          <p:nvPr/>
        </p:nvSpPr>
        <p:spPr>
          <a:xfrm flipV="1">
            <a:off x="1534710" y="4395860"/>
            <a:ext cx="1" cy="59465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4" name="Line"/>
          <p:cNvSpPr/>
          <p:nvPr/>
        </p:nvSpPr>
        <p:spPr>
          <a:xfrm flipH="1" flipV="1">
            <a:off x="2076339" y="4403984"/>
            <a:ext cx="1314246" cy="58592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5" name="Line"/>
          <p:cNvSpPr/>
          <p:nvPr/>
        </p:nvSpPr>
        <p:spPr>
          <a:xfrm flipV="1">
            <a:off x="1534710" y="5705203"/>
            <a:ext cx="1" cy="59465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38" name="Group"/>
          <p:cNvGrpSpPr/>
          <p:nvPr/>
        </p:nvGrpSpPr>
        <p:grpSpPr>
          <a:xfrm>
            <a:off x="519243" y="3321549"/>
            <a:ext cx="2018235" cy="1088381"/>
            <a:chOff x="0" y="0"/>
            <a:chExt cx="2018234" cy="1088380"/>
          </a:xfrm>
        </p:grpSpPr>
        <p:sp>
          <p:nvSpPr>
            <p:cNvPr id="136" name="Pb→J1(6)…"/>
            <p:cNvSpPr/>
            <p:nvPr/>
          </p:nvSpPr>
          <p:spPr>
            <a:xfrm>
              <a:off x="12700" y="337045"/>
              <a:ext cx="2005535" cy="75133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b</a:t>
              </a:r>
              <a:r>
                <a:t>→J</a:t>
              </a:r>
              <a:r>
                <a:rPr baseline="-5999"/>
                <a:t>1</a:t>
              </a:r>
              <a:r>
                <a:t>(6)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</a:t>
              </a:r>
              <a:r>
                <a:rPr>
                  <a:solidFill>
                    <a:schemeClr val="accent5"/>
                  </a:solidFill>
                </a:rPr>
                <a:t>6</a:t>
              </a:r>
              <a:r>
                <a:t>+1+4=</a:t>
              </a:r>
              <a:r>
                <a:rPr b="1"/>
                <a:t>13</a:t>
              </a:r>
            </a:p>
          </p:txBody>
        </p:sp>
        <p:sp>
          <p:nvSpPr>
            <p:cNvPr id="137" name="5"/>
            <p:cNvSpPr txBox="1"/>
            <p:nvPr/>
          </p:nvSpPr>
          <p:spPr>
            <a:xfrm>
              <a:off x="0" y="0"/>
              <a:ext cx="31032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41" name="Group"/>
          <p:cNvGrpSpPr/>
          <p:nvPr/>
        </p:nvGrpSpPr>
        <p:grpSpPr>
          <a:xfrm>
            <a:off x="2857830" y="3342125"/>
            <a:ext cx="2018236" cy="1067805"/>
            <a:chOff x="0" y="0"/>
            <a:chExt cx="2018234" cy="1067803"/>
          </a:xfrm>
        </p:grpSpPr>
        <p:sp>
          <p:nvSpPr>
            <p:cNvPr id="139" name="Pb→J3(3)…"/>
            <p:cNvSpPr/>
            <p:nvPr/>
          </p:nvSpPr>
          <p:spPr>
            <a:xfrm>
              <a:off x="12700" y="316469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b</a:t>
              </a:r>
              <a:r>
                <a:t>→J</a:t>
              </a:r>
              <a:r>
                <a:rPr baseline="-5999"/>
                <a:t>3</a:t>
              </a:r>
              <a:r>
                <a:t>(3)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</a:t>
              </a:r>
              <a:r>
                <a:rPr>
                  <a:solidFill>
                    <a:schemeClr val="accent5"/>
                  </a:solidFill>
                </a:rPr>
                <a:t>3</a:t>
              </a:r>
              <a:r>
                <a:t>+</a:t>
              </a:r>
              <a:r>
                <a:rPr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</a:rPr>
                <a:t>5</a:t>
              </a:r>
              <a:r>
                <a:t>+4=14</a:t>
              </a:r>
            </a:p>
          </p:txBody>
        </p:sp>
        <p:sp>
          <p:nvSpPr>
            <p:cNvPr id="140" name="6"/>
            <p:cNvSpPr txBox="1"/>
            <p:nvPr/>
          </p:nvSpPr>
          <p:spPr>
            <a:xfrm>
              <a:off x="0" y="0"/>
              <a:ext cx="31032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44" name="Group"/>
          <p:cNvGrpSpPr/>
          <p:nvPr/>
        </p:nvGrpSpPr>
        <p:grpSpPr>
          <a:xfrm>
            <a:off x="5160630" y="3342125"/>
            <a:ext cx="2054023" cy="1067805"/>
            <a:chOff x="0" y="0"/>
            <a:chExt cx="2054021" cy="1067803"/>
          </a:xfrm>
        </p:grpSpPr>
        <p:sp>
          <p:nvSpPr>
            <p:cNvPr id="142" name="Pb→J4(7)…"/>
            <p:cNvSpPr/>
            <p:nvPr/>
          </p:nvSpPr>
          <p:spPr>
            <a:xfrm>
              <a:off x="48487" y="316469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b</a:t>
              </a:r>
              <a:r>
                <a:t>→J</a:t>
              </a:r>
              <a:r>
                <a:rPr baseline="-5999"/>
                <a:t>4</a:t>
              </a:r>
              <a:r>
                <a:t>(7)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</a:t>
              </a:r>
              <a:r>
                <a:rPr>
                  <a:solidFill>
                    <a:schemeClr val="accent5"/>
                  </a:solidFill>
                </a:rPr>
                <a:t>7</a:t>
              </a:r>
              <a:r>
                <a:t>+</a:t>
              </a:r>
              <a:r>
                <a:rPr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</a:rPr>
                <a:t>1</a:t>
              </a:r>
              <a:r>
                <a:t>+</a:t>
              </a:r>
              <a:r>
                <a:rPr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</a:rPr>
                <a:t>7</a:t>
              </a:r>
              <a:r>
                <a:t>=17</a:t>
              </a:r>
            </a:p>
          </p:txBody>
        </p:sp>
        <p:sp>
          <p:nvSpPr>
            <p:cNvPr id="143" name="7"/>
            <p:cNvSpPr txBox="1"/>
            <p:nvPr/>
          </p:nvSpPr>
          <p:spPr>
            <a:xfrm>
              <a:off x="0" y="0"/>
              <a:ext cx="31032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519243" y="4650902"/>
            <a:ext cx="2018235" cy="1078226"/>
            <a:chOff x="0" y="0"/>
            <a:chExt cx="2018234" cy="1078224"/>
          </a:xfrm>
        </p:grpSpPr>
        <p:sp>
          <p:nvSpPr>
            <p:cNvPr id="145" name="Pc→J3(1)…"/>
            <p:cNvSpPr/>
            <p:nvPr/>
          </p:nvSpPr>
          <p:spPr>
            <a:xfrm>
              <a:off x="12700" y="326889"/>
              <a:ext cx="2005535" cy="75133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c</a:t>
              </a:r>
              <a:r>
                <a:t>→J</a:t>
              </a:r>
              <a:r>
                <a:rPr baseline="-5999"/>
                <a:t>3</a:t>
              </a:r>
              <a:r>
                <a:t>(1)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</a:t>
              </a:r>
              <a:r>
                <a:rPr>
                  <a:solidFill>
                    <a:schemeClr val="accent6">
                      <a:lumOff val="-21524"/>
                    </a:schemeClr>
                  </a:solidFill>
                </a:rPr>
                <a:t>6</a:t>
              </a:r>
              <a:r>
                <a:t>+1+4=</a:t>
              </a:r>
              <a:r>
                <a:rPr b="1"/>
                <a:t>13</a:t>
              </a:r>
            </a:p>
          </p:txBody>
        </p:sp>
        <p:sp>
          <p:nvSpPr>
            <p:cNvPr id="146" name="8"/>
            <p:cNvSpPr txBox="1"/>
            <p:nvPr/>
          </p:nvSpPr>
          <p:spPr>
            <a:xfrm>
              <a:off x="0" y="0"/>
              <a:ext cx="31032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2724555" y="4650902"/>
            <a:ext cx="2151511" cy="1089101"/>
            <a:chOff x="0" y="0"/>
            <a:chExt cx="2151509" cy="1089099"/>
          </a:xfrm>
        </p:grpSpPr>
        <p:sp>
          <p:nvSpPr>
            <p:cNvPr id="148" name="Pc→J4(8)…"/>
            <p:cNvSpPr/>
            <p:nvPr/>
          </p:nvSpPr>
          <p:spPr>
            <a:xfrm>
              <a:off x="145975" y="337765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c</a:t>
              </a:r>
              <a:r>
                <a:t>→J</a:t>
              </a:r>
              <a:r>
                <a:rPr baseline="-5999"/>
                <a:t>4</a:t>
              </a:r>
              <a:r>
                <a:t>(8)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</a:t>
              </a:r>
              <a:r>
                <a:rPr>
                  <a:solidFill>
                    <a:schemeClr val="accent6">
                      <a:lumOff val="-21524"/>
                    </a:schemeClr>
                  </a:solidFill>
                </a:rPr>
                <a:t>6</a:t>
              </a:r>
              <a:r>
                <a:t>+</a:t>
              </a:r>
              <a:r>
                <a:rPr>
                  <a:solidFill>
                    <a:schemeClr val="accent5"/>
                  </a:solidFill>
                </a:rPr>
                <a:t>8</a:t>
              </a:r>
              <a:r>
                <a:t>+</a:t>
              </a:r>
              <a:r>
                <a:rPr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</a:rPr>
                <a:t>9</a:t>
              </a:r>
              <a:r>
                <a:t>=25</a:t>
              </a:r>
            </a:p>
          </p:txBody>
        </p:sp>
        <p:sp>
          <p:nvSpPr>
            <p:cNvPr id="149" name="9"/>
            <p:cNvSpPr txBox="1"/>
            <p:nvPr/>
          </p:nvSpPr>
          <p:spPr>
            <a:xfrm>
              <a:off x="0" y="0"/>
              <a:ext cx="31032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153" name="Group"/>
          <p:cNvGrpSpPr/>
          <p:nvPr/>
        </p:nvGrpSpPr>
        <p:grpSpPr>
          <a:xfrm>
            <a:off x="519243" y="5977199"/>
            <a:ext cx="2018235" cy="1055254"/>
            <a:chOff x="0" y="0"/>
            <a:chExt cx="2018234" cy="1055253"/>
          </a:xfrm>
        </p:grpSpPr>
        <p:sp>
          <p:nvSpPr>
            <p:cNvPr id="151" name="Pd→J4(4)…"/>
            <p:cNvSpPr/>
            <p:nvPr/>
          </p:nvSpPr>
          <p:spPr>
            <a:xfrm>
              <a:off x="12700" y="303919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d</a:t>
              </a:r>
              <a:r>
                <a:t>→J</a:t>
              </a:r>
              <a:r>
                <a:rPr baseline="-5999"/>
                <a:t>4</a:t>
              </a:r>
              <a:r>
                <a:t>(4)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</a:t>
              </a:r>
              <a:r>
                <a:rPr>
                  <a:solidFill>
                    <a:schemeClr val="accent6">
                      <a:lumOff val="-21524"/>
                    </a:schemeClr>
                  </a:solidFill>
                </a:rPr>
                <a:t>6</a:t>
              </a:r>
              <a:r>
                <a:t>+1+4=</a:t>
              </a:r>
              <a:r>
                <a:rPr b="1"/>
                <a:t>13</a:t>
              </a:r>
            </a:p>
          </p:txBody>
        </p:sp>
        <p:sp>
          <p:nvSpPr>
            <p:cNvPr id="152" name="10"/>
            <p:cNvSpPr txBox="1"/>
            <p:nvPr/>
          </p:nvSpPr>
          <p:spPr>
            <a:xfrm>
              <a:off x="0" y="0"/>
              <a:ext cx="465718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6"/>
      <p:bldP build="whole" bldLvl="1" animBg="1" rev="0" advAuto="0" spid="144" grpId="14"/>
      <p:bldP build="whole" bldLvl="1" animBg="1" rev="0" advAuto="0" spid="133" grpId="17"/>
      <p:bldP build="whole" bldLvl="1" animBg="1" rev="0" advAuto="0" spid="113" grpId="15"/>
      <p:bldP build="whole" bldLvl="1" animBg="1" rev="0" advAuto="0" spid="114" grpId="9"/>
      <p:bldP build="whole" bldLvl="1" animBg="1" rev="0" advAuto="0" spid="117" grpId="1"/>
      <p:bldP build="whole" bldLvl="1" animBg="1" rev="0" advAuto="0" spid="138" grpId="10"/>
      <p:bldP build="whole" bldLvl="1" animBg="1" rev="0" advAuto="0" spid="129" grpId="8"/>
      <p:bldP build="whole" bldLvl="1" animBg="1" rev="0" advAuto="0" spid="147" grpId="16"/>
      <p:bldP build="whole" bldLvl="1" animBg="1" rev="0" advAuto="0" spid="130" grpId="11"/>
      <p:bldP build="whole" bldLvl="1" animBg="1" rev="0" advAuto="0" spid="111" grpId="3"/>
      <p:bldP build="whole" bldLvl="1" animBg="1" rev="0" advAuto="0" spid="135" grpId="21"/>
      <p:bldP build="whole" bldLvl="1" animBg="1" rev="0" advAuto="0" spid="120" grpId="2"/>
      <p:bldP build="whole" bldLvl="1" animBg="1" rev="0" advAuto="0" spid="153" grpId="20"/>
      <p:bldP build="whole" bldLvl="1" animBg="1" rev="0" advAuto="0" spid="134" grpId="19"/>
      <p:bldP build="whole" bldLvl="1" animBg="1" rev="0" advAuto="0" spid="123" grpId="4"/>
      <p:bldP build="whole" bldLvl="1" animBg="1" rev="0" advAuto="0" spid="131" grpId="13"/>
      <p:bldP build="whole" bldLvl="1" animBg="1" rev="0" advAuto="0" spid="112" grpId="5"/>
      <p:bldP build="whole" bldLvl="1" animBg="1" rev="0" advAuto="0" spid="132" grpId="7"/>
      <p:bldP build="whole" bldLvl="1" animBg="1" rev="0" advAuto="0" spid="150" grpId="18"/>
      <p:bldP build="whole" bldLvl="1" animBg="1" rev="0" advAuto="0" spid="141" grpId="1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raveling Salesperson Problem"/>
          <p:cNvSpPr txBox="1"/>
          <p:nvPr>
            <p:ph type="title"/>
          </p:nvPr>
        </p:nvSpPr>
        <p:spPr>
          <a:xfrm>
            <a:off x="99905" y="60325"/>
            <a:ext cx="7082698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Traveling Salesperson Problem</a:t>
            </a:r>
          </a:p>
        </p:txBody>
      </p:sp>
      <p:sp>
        <p:nvSpPr>
          <p:cNvPr id="156" name="Branch and Bound approach…"/>
          <p:cNvSpPr txBox="1"/>
          <p:nvPr>
            <p:ph type="body" idx="1"/>
          </p:nvPr>
        </p:nvSpPr>
        <p:spPr>
          <a:xfrm>
            <a:off x="666288" y="938113"/>
            <a:ext cx="9076993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300"/>
              </a:spcBef>
              <a:defRPr sz="2800"/>
            </a:pPr>
            <a:r>
              <a:t>Branch and Bound approach</a:t>
            </a:r>
          </a:p>
          <a:p>
            <a:pPr marL="382587" indent="-342899">
              <a:spcBef>
                <a:spcPts val="300"/>
              </a:spcBef>
              <a:defRPr sz="2800"/>
            </a:pPr>
            <a:r>
              <a:t>Define a lower bound</a:t>
            </a:r>
          </a:p>
          <a:p>
            <a:pPr marL="382587" indent="-342899">
              <a:spcBef>
                <a:spcPts val="300"/>
              </a:spcBef>
              <a:defRPr sz="2800"/>
            </a:pPr>
            <a:r>
              <a:t>Simple approach:</a:t>
            </a:r>
          </a:p>
          <a:p>
            <a:pPr lvl="1">
              <a:spcBef>
                <a:spcPts val="300"/>
              </a:spcBef>
              <a:defRPr sz="2800"/>
            </a:pPr>
            <a:r>
              <a:t>Take the lowest edge cost</a:t>
            </a:r>
          </a:p>
          <a:p>
            <a:pPr lvl="1">
              <a:spcBef>
                <a:spcPts val="300"/>
              </a:spcBef>
              <a:defRPr sz="2800"/>
            </a:pPr>
            <a:r>
              <a:t>Multiply it by number of nodes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LB=1*5=5</a:t>
            </a:r>
          </a:p>
          <a:p>
            <a:pPr marL="339724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More information but less obvious</a:t>
            </a:r>
          </a:p>
          <a:p>
            <a:pPr lvl="1" marL="661987" indent="-266700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not require much computation too</a:t>
            </a:r>
          </a:p>
          <a:p>
            <a:pPr lvl="1" marL="661987" indent="-266700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each node, find two nearest nodes </a:t>
            </a:r>
          </a:p>
          <a:p>
            <a:pPr lvl="2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the average of two</a:t>
            </a:r>
          </a:p>
          <a:p>
            <a:pPr lvl="1" marL="661987" indent="-266700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Sum this average (ceiling) for all nodes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LB=((1+3)+(3+6)+(1+2)+(3+4)+(2+3))/2=14</a:t>
            </a:r>
          </a:p>
          <a:p>
            <a:pPr marL="339724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When any tour includes a particular edge, compute the lower bound accordingly.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5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85" name="Group"/>
          <p:cNvGrpSpPr/>
          <p:nvPr/>
        </p:nvGrpSpPr>
        <p:grpSpPr>
          <a:xfrm>
            <a:off x="7336558" y="859366"/>
            <a:ext cx="2607759" cy="2499495"/>
            <a:chOff x="0" y="0"/>
            <a:chExt cx="2607758" cy="2499493"/>
          </a:xfrm>
        </p:grpSpPr>
        <p:sp>
          <p:nvSpPr>
            <p:cNvPr id="160" name="a"/>
            <p:cNvSpPr/>
            <p:nvPr/>
          </p:nvSpPr>
          <p:spPr>
            <a:xfrm>
              <a:off x="359642" y="114300"/>
              <a:ext cx="365284" cy="4061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1" name="b"/>
            <p:cNvSpPr/>
            <p:nvPr/>
          </p:nvSpPr>
          <p:spPr>
            <a:xfrm>
              <a:off x="1892108" y="114300"/>
              <a:ext cx="365285" cy="4061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2" name="c"/>
            <p:cNvSpPr/>
            <p:nvPr/>
          </p:nvSpPr>
          <p:spPr>
            <a:xfrm>
              <a:off x="359642" y="1222126"/>
              <a:ext cx="365284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3" name="d"/>
            <p:cNvSpPr/>
            <p:nvPr/>
          </p:nvSpPr>
          <p:spPr>
            <a:xfrm>
              <a:off x="1892108" y="1222126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4" name="e"/>
            <p:cNvSpPr/>
            <p:nvPr/>
          </p:nvSpPr>
          <p:spPr>
            <a:xfrm>
              <a:off x="1240175" y="2093341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65" name="Line"/>
            <p:cNvSpPr/>
            <p:nvPr/>
          </p:nvSpPr>
          <p:spPr>
            <a:xfrm>
              <a:off x="733392" y="317375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6" name="Line"/>
            <p:cNvSpPr/>
            <p:nvPr/>
          </p:nvSpPr>
          <p:spPr>
            <a:xfrm>
              <a:off x="733392" y="1425202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7" name="Line"/>
            <p:cNvSpPr/>
            <p:nvPr/>
          </p:nvSpPr>
          <p:spPr>
            <a:xfrm flipV="1">
              <a:off x="542283" y="542601"/>
              <a:ext cx="1" cy="631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8" name="Line"/>
            <p:cNvSpPr/>
            <p:nvPr/>
          </p:nvSpPr>
          <p:spPr>
            <a:xfrm flipV="1">
              <a:off x="2074750" y="529901"/>
              <a:ext cx="1" cy="6573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9" name="Line"/>
            <p:cNvSpPr/>
            <p:nvPr/>
          </p:nvSpPr>
          <p:spPr>
            <a:xfrm flipV="1">
              <a:off x="726947" y="378619"/>
              <a:ext cx="1163141" cy="934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0" name="Line"/>
            <p:cNvSpPr/>
            <p:nvPr/>
          </p:nvSpPr>
          <p:spPr>
            <a:xfrm>
              <a:off x="737016" y="441408"/>
              <a:ext cx="1371602" cy="8089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1" name="Line"/>
            <p:cNvSpPr/>
            <p:nvPr/>
          </p:nvSpPr>
          <p:spPr>
            <a:xfrm>
              <a:off x="656583" y="1636176"/>
              <a:ext cx="584894" cy="5848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2" name="Line"/>
            <p:cNvSpPr/>
            <p:nvPr/>
          </p:nvSpPr>
          <p:spPr>
            <a:xfrm flipH="1">
              <a:off x="1614790" y="1636176"/>
              <a:ext cx="368391" cy="6198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6" name="Connection Line"/>
            <p:cNvSpPr/>
            <p:nvPr/>
          </p:nvSpPr>
          <p:spPr>
            <a:xfrm>
              <a:off x="39836" y="532799"/>
              <a:ext cx="1150375" cy="185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67" h="21600" fill="norm" stroke="1" extrusionOk="0">
                  <a:moveTo>
                    <a:pt x="17167" y="21600"/>
                  </a:moveTo>
                  <a:cubicBezTo>
                    <a:pt x="-290" y="16418"/>
                    <a:pt x="-4433" y="9218"/>
                    <a:pt x="473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7" name="Connection Line"/>
            <p:cNvSpPr/>
            <p:nvPr/>
          </p:nvSpPr>
          <p:spPr>
            <a:xfrm>
              <a:off x="1613870" y="508853"/>
              <a:ext cx="967930" cy="194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94" h="21600" fill="norm" stroke="1" extrusionOk="0">
                  <a:moveTo>
                    <a:pt x="0" y="21600"/>
                  </a:moveTo>
                  <a:cubicBezTo>
                    <a:pt x="17760" y="14311"/>
                    <a:pt x="21600" y="7111"/>
                    <a:pt x="1151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5" name="3"/>
            <p:cNvSpPr txBox="1"/>
            <p:nvPr/>
          </p:nvSpPr>
          <p:spPr>
            <a:xfrm>
              <a:off x="1160415" y="0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6" name="1"/>
            <p:cNvSpPr txBox="1"/>
            <p:nvPr/>
          </p:nvSpPr>
          <p:spPr>
            <a:xfrm>
              <a:off x="258781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7" name="5"/>
            <p:cNvSpPr txBox="1"/>
            <p:nvPr/>
          </p:nvSpPr>
          <p:spPr>
            <a:xfrm>
              <a:off x="706292" y="460573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8" name="6"/>
            <p:cNvSpPr txBox="1"/>
            <p:nvPr/>
          </p:nvSpPr>
          <p:spPr>
            <a:xfrm>
              <a:off x="1601839" y="422473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9" name="4"/>
            <p:cNvSpPr txBox="1"/>
            <p:nvPr/>
          </p:nvSpPr>
          <p:spPr>
            <a:xfrm>
              <a:off x="1160415" y="1078421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0" name="7"/>
            <p:cNvSpPr txBox="1"/>
            <p:nvPr/>
          </p:nvSpPr>
          <p:spPr>
            <a:xfrm>
              <a:off x="1990149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81" name="2"/>
            <p:cNvSpPr txBox="1"/>
            <p:nvPr/>
          </p:nvSpPr>
          <p:spPr>
            <a:xfrm>
              <a:off x="826329" y="16271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2" name="3"/>
            <p:cNvSpPr txBox="1"/>
            <p:nvPr/>
          </p:nvSpPr>
          <p:spPr>
            <a:xfrm>
              <a:off x="1601839" y="15890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3" name="9"/>
            <p:cNvSpPr txBox="1"/>
            <p:nvPr/>
          </p:nvSpPr>
          <p:spPr>
            <a:xfrm>
              <a:off x="2311555" y="1078421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84" name="8"/>
            <p:cNvSpPr txBox="1"/>
            <p:nvPr/>
          </p:nvSpPr>
          <p:spPr>
            <a:xfrm>
              <a:off x="0" y="1232507"/>
              <a:ext cx="296203" cy="385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raveling Salesperson Problem"/>
          <p:cNvSpPr txBox="1"/>
          <p:nvPr>
            <p:ph type="title"/>
          </p:nvPr>
        </p:nvSpPr>
        <p:spPr>
          <a:xfrm>
            <a:off x="99905" y="60325"/>
            <a:ext cx="7082698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Traveling Salesperson Problem</a:t>
            </a:r>
          </a:p>
        </p:txBody>
      </p:sp>
      <p:sp>
        <p:nvSpPr>
          <p:cNvPr id="190" name="When any tour includes a particular edge,…"/>
          <p:cNvSpPr txBox="1"/>
          <p:nvPr>
            <p:ph type="body" idx="1"/>
          </p:nvPr>
        </p:nvSpPr>
        <p:spPr>
          <a:xfrm>
            <a:off x="666288" y="938113"/>
            <a:ext cx="9076993" cy="5891610"/>
          </a:xfrm>
          <a:prstGeom prst="rect">
            <a:avLst/>
          </a:prstGeom>
        </p:spPr>
        <p:txBody>
          <a:bodyPr/>
          <a:lstStyle/>
          <a:p>
            <a:pPr marL="339724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When any tour includes a particular edge, </a:t>
            </a:r>
          </a:p>
          <a:p>
            <a:pPr lvl="1" marL="695325" indent="-300037">
              <a:spcBef>
                <a:spcPts val="3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 the lower bound accordingly.</a:t>
            </a:r>
          </a:p>
          <a:p>
            <a:pPr marL="339724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example: Consider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(a,d)</a:t>
            </a:r>
            <a:r>
              <a:t> is included.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LB=⌈((1+5)+(3+6)+(1+2)+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(5+3)+(2+3))/2⌉=⌈31/2⌉=16</a:t>
            </a:r>
          </a:p>
          <a:p>
            <a:pPr marL="339724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Further, to reduce the amount of potential work</a:t>
            </a:r>
          </a:p>
          <a:p>
            <a:pPr lvl="1" marL="695325" indent="-300037">
              <a:spcBef>
                <a:spcPts val="3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 can consider that tour starts at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and</a:t>
            </a:r>
          </a:p>
          <a:p>
            <a:pPr lvl="1" marL="695325" indent="-300037">
              <a:spcBef>
                <a:spcPts val="3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Since graph is undirected,</a:t>
            </a:r>
          </a:p>
          <a:p>
            <a:pPr lvl="2" marL="1152525" indent="-300037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Generate tours in which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appears before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.</a:t>
            </a:r>
          </a:p>
          <a:p>
            <a:pPr lvl="1" marL="695325" indent="-300037">
              <a:spcBef>
                <a:spcPts val="3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After visiting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n-1=4</a:t>
            </a:r>
            <a:r>
              <a:t> nodes, </a:t>
            </a:r>
          </a:p>
          <a:p>
            <a:pPr lvl="2" marL="1152525" indent="-300037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Tour has to visit the last unvisited node, and</a:t>
            </a:r>
          </a:p>
          <a:p>
            <a:pPr lvl="2" marL="1152525" indent="-300037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to the starting node.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7336557" y="859366"/>
            <a:ext cx="2607760" cy="2499495"/>
            <a:chOff x="0" y="0"/>
            <a:chExt cx="2607758" cy="2499493"/>
          </a:xfrm>
        </p:grpSpPr>
        <p:sp>
          <p:nvSpPr>
            <p:cNvPr id="194" name="a"/>
            <p:cNvSpPr/>
            <p:nvPr/>
          </p:nvSpPr>
          <p:spPr>
            <a:xfrm>
              <a:off x="359642" y="114299"/>
              <a:ext cx="365284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5" name="b"/>
            <p:cNvSpPr/>
            <p:nvPr/>
          </p:nvSpPr>
          <p:spPr>
            <a:xfrm>
              <a:off x="1892108" y="114299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6" name="c"/>
            <p:cNvSpPr/>
            <p:nvPr/>
          </p:nvSpPr>
          <p:spPr>
            <a:xfrm>
              <a:off x="359642" y="1222126"/>
              <a:ext cx="365284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7" name="d"/>
            <p:cNvSpPr/>
            <p:nvPr/>
          </p:nvSpPr>
          <p:spPr>
            <a:xfrm>
              <a:off x="1892108" y="1222126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8" name="e"/>
            <p:cNvSpPr/>
            <p:nvPr/>
          </p:nvSpPr>
          <p:spPr>
            <a:xfrm>
              <a:off x="1240175" y="2093341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99" name="Line"/>
            <p:cNvSpPr/>
            <p:nvPr/>
          </p:nvSpPr>
          <p:spPr>
            <a:xfrm>
              <a:off x="733392" y="317375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0" name="Line"/>
            <p:cNvSpPr/>
            <p:nvPr/>
          </p:nvSpPr>
          <p:spPr>
            <a:xfrm>
              <a:off x="733392" y="1425202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1" name="Line"/>
            <p:cNvSpPr/>
            <p:nvPr/>
          </p:nvSpPr>
          <p:spPr>
            <a:xfrm flipV="1">
              <a:off x="542283" y="542601"/>
              <a:ext cx="1" cy="631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2074750" y="529901"/>
              <a:ext cx="1" cy="6573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3" name="Line"/>
            <p:cNvSpPr/>
            <p:nvPr/>
          </p:nvSpPr>
          <p:spPr>
            <a:xfrm flipV="1">
              <a:off x="726947" y="378619"/>
              <a:ext cx="1163141" cy="934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4" name="Line"/>
            <p:cNvSpPr/>
            <p:nvPr/>
          </p:nvSpPr>
          <p:spPr>
            <a:xfrm>
              <a:off x="737016" y="441408"/>
              <a:ext cx="1371602" cy="8089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5" name="Line"/>
            <p:cNvSpPr/>
            <p:nvPr/>
          </p:nvSpPr>
          <p:spPr>
            <a:xfrm>
              <a:off x="656583" y="1636176"/>
              <a:ext cx="584894" cy="5848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6" name="Line"/>
            <p:cNvSpPr/>
            <p:nvPr/>
          </p:nvSpPr>
          <p:spPr>
            <a:xfrm flipH="1">
              <a:off x="1614790" y="1636176"/>
              <a:ext cx="368391" cy="6198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0" name="Connection Line"/>
            <p:cNvSpPr/>
            <p:nvPr/>
          </p:nvSpPr>
          <p:spPr>
            <a:xfrm>
              <a:off x="39836" y="532799"/>
              <a:ext cx="1150375" cy="185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67" h="21600" fill="norm" stroke="1" extrusionOk="0">
                  <a:moveTo>
                    <a:pt x="17167" y="21600"/>
                  </a:moveTo>
                  <a:cubicBezTo>
                    <a:pt x="-290" y="16418"/>
                    <a:pt x="-4433" y="9218"/>
                    <a:pt x="473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1" name="Connection Line"/>
            <p:cNvSpPr/>
            <p:nvPr/>
          </p:nvSpPr>
          <p:spPr>
            <a:xfrm>
              <a:off x="1613870" y="508853"/>
              <a:ext cx="967930" cy="1948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94" h="21600" fill="norm" stroke="1" extrusionOk="0">
                  <a:moveTo>
                    <a:pt x="0" y="21600"/>
                  </a:moveTo>
                  <a:cubicBezTo>
                    <a:pt x="17760" y="14311"/>
                    <a:pt x="21600" y="7111"/>
                    <a:pt x="1151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09" name="3"/>
            <p:cNvSpPr txBox="1"/>
            <p:nvPr/>
          </p:nvSpPr>
          <p:spPr>
            <a:xfrm>
              <a:off x="1160415" y="0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0" name="1"/>
            <p:cNvSpPr txBox="1"/>
            <p:nvPr/>
          </p:nvSpPr>
          <p:spPr>
            <a:xfrm>
              <a:off x="258781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1" name="5"/>
            <p:cNvSpPr txBox="1"/>
            <p:nvPr/>
          </p:nvSpPr>
          <p:spPr>
            <a:xfrm>
              <a:off x="706292" y="460573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2" name="6"/>
            <p:cNvSpPr txBox="1"/>
            <p:nvPr/>
          </p:nvSpPr>
          <p:spPr>
            <a:xfrm>
              <a:off x="1601839" y="422473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3" name="4"/>
            <p:cNvSpPr txBox="1"/>
            <p:nvPr/>
          </p:nvSpPr>
          <p:spPr>
            <a:xfrm>
              <a:off x="1160415" y="1078420"/>
              <a:ext cx="296204" cy="385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4" name="7"/>
            <p:cNvSpPr txBox="1"/>
            <p:nvPr/>
          </p:nvSpPr>
          <p:spPr>
            <a:xfrm>
              <a:off x="1990149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5" name="2"/>
            <p:cNvSpPr txBox="1"/>
            <p:nvPr/>
          </p:nvSpPr>
          <p:spPr>
            <a:xfrm>
              <a:off x="826329" y="16271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6" name="3"/>
            <p:cNvSpPr txBox="1"/>
            <p:nvPr/>
          </p:nvSpPr>
          <p:spPr>
            <a:xfrm>
              <a:off x="1601839" y="15890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7" name="9"/>
            <p:cNvSpPr txBox="1"/>
            <p:nvPr/>
          </p:nvSpPr>
          <p:spPr>
            <a:xfrm>
              <a:off x="2311555" y="1078420"/>
              <a:ext cx="296204" cy="385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18" name="8"/>
            <p:cNvSpPr txBox="1"/>
            <p:nvPr/>
          </p:nvSpPr>
          <p:spPr>
            <a:xfrm>
              <a:off x="0" y="1232507"/>
              <a:ext cx="296203" cy="385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2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26" name="Traveling Salesperson Problem"/>
          <p:cNvSpPr txBox="1"/>
          <p:nvPr>
            <p:ph type="title"/>
          </p:nvPr>
        </p:nvSpPr>
        <p:spPr>
          <a:xfrm>
            <a:off x="99905" y="-130059"/>
            <a:ext cx="7082698" cy="85607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Traveling Salesperson Problem</a:t>
            </a:r>
          </a:p>
        </p:txBody>
      </p:sp>
      <p:grpSp>
        <p:nvGrpSpPr>
          <p:cNvPr id="252" name="Group"/>
          <p:cNvGrpSpPr/>
          <p:nvPr/>
        </p:nvGrpSpPr>
        <p:grpSpPr>
          <a:xfrm>
            <a:off x="7086996" y="605366"/>
            <a:ext cx="2607760" cy="2499495"/>
            <a:chOff x="0" y="0"/>
            <a:chExt cx="2607758" cy="2499493"/>
          </a:xfrm>
        </p:grpSpPr>
        <p:sp>
          <p:nvSpPr>
            <p:cNvPr id="227" name="a"/>
            <p:cNvSpPr/>
            <p:nvPr/>
          </p:nvSpPr>
          <p:spPr>
            <a:xfrm>
              <a:off x="359642" y="114300"/>
              <a:ext cx="365284" cy="4061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8" name="b"/>
            <p:cNvSpPr/>
            <p:nvPr/>
          </p:nvSpPr>
          <p:spPr>
            <a:xfrm>
              <a:off x="1892108" y="114300"/>
              <a:ext cx="365285" cy="4061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9" name="c"/>
            <p:cNvSpPr/>
            <p:nvPr/>
          </p:nvSpPr>
          <p:spPr>
            <a:xfrm>
              <a:off x="359642" y="1222126"/>
              <a:ext cx="365284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0" name="d"/>
            <p:cNvSpPr/>
            <p:nvPr/>
          </p:nvSpPr>
          <p:spPr>
            <a:xfrm>
              <a:off x="1892108" y="1222126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1" name="e"/>
            <p:cNvSpPr/>
            <p:nvPr/>
          </p:nvSpPr>
          <p:spPr>
            <a:xfrm>
              <a:off x="1240175" y="2093341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32" name="Line"/>
            <p:cNvSpPr/>
            <p:nvPr/>
          </p:nvSpPr>
          <p:spPr>
            <a:xfrm>
              <a:off x="733392" y="317375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3" name="Line"/>
            <p:cNvSpPr/>
            <p:nvPr/>
          </p:nvSpPr>
          <p:spPr>
            <a:xfrm>
              <a:off x="733392" y="1425202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542283" y="542601"/>
              <a:ext cx="1" cy="631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5" name="Line"/>
            <p:cNvSpPr/>
            <p:nvPr/>
          </p:nvSpPr>
          <p:spPr>
            <a:xfrm flipV="1">
              <a:off x="2074750" y="529901"/>
              <a:ext cx="1" cy="6573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6" name="Line"/>
            <p:cNvSpPr/>
            <p:nvPr/>
          </p:nvSpPr>
          <p:spPr>
            <a:xfrm flipV="1">
              <a:off x="726947" y="378619"/>
              <a:ext cx="1163141" cy="934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7" name="Line"/>
            <p:cNvSpPr/>
            <p:nvPr/>
          </p:nvSpPr>
          <p:spPr>
            <a:xfrm>
              <a:off x="737016" y="441408"/>
              <a:ext cx="1371602" cy="8089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8" name="Line"/>
            <p:cNvSpPr/>
            <p:nvPr/>
          </p:nvSpPr>
          <p:spPr>
            <a:xfrm>
              <a:off x="656583" y="1636176"/>
              <a:ext cx="584894" cy="5848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9" name="Line"/>
            <p:cNvSpPr/>
            <p:nvPr/>
          </p:nvSpPr>
          <p:spPr>
            <a:xfrm flipH="1">
              <a:off x="1614790" y="1636176"/>
              <a:ext cx="368391" cy="6198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1" name="Connection Line"/>
            <p:cNvSpPr/>
            <p:nvPr/>
          </p:nvSpPr>
          <p:spPr>
            <a:xfrm>
              <a:off x="39836" y="532799"/>
              <a:ext cx="1150375" cy="185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67" h="21600" fill="norm" stroke="1" extrusionOk="0">
                  <a:moveTo>
                    <a:pt x="17167" y="21600"/>
                  </a:moveTo>
                  <a:cubicBezTo>
                    <a:pt x="-290" y="16418"/>
                    <a:pt x="-4433" y="9218"/>
                    <a:pt x="473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22" name="Connection Line"/>
            <p:cNvSpPr/>
            <p:nvPr/>
          </p:nvSpPr>
          <p:spPr>
            <a:xfrm>
              <a:off x="1613870" y="508853"/>
              <a:ext cx="967930" cy="194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94" h="21600" fill="norm" stroke="1" extrusionOk="0">
                  <a:moveTo>
                    <a:pt x="0" y="21600"/>
                  </a:moveTo>
                  <a:cubicBezTo>
                    <a:pt x="17760" y="14311"/>
                    <a:pt x="21600" y="7111"/>
                    <a:pt x="1151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2" name="3"/>
            <p:cNvSpPr txBox="1"/>
            <p:nvPr/>
          </p:nvSpPr>
          <p:spPr>
            <a:xfrm>
              <a:off x="1160415" y="0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3" name="1"/>
            <p:cNvSpPr txBox="1"/>
            <p:nvPr/>
          </p:nvSpPr>
          <p:spPr>
            <a:xfrm>
              <a:off x="258781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4" name="5"/>
            <p:cNvSpPr txBox="1"/>
            <p:nvPr/>
          </p:nvSpPr>
          <p:spPr>
            <a:xfrm>
              <a:off x="706292" y="460573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5" name="6"/>
            <p:cNvSpPr txBox="1"/>
            <p:nvPr/>
          </p:nvSpPr>
          <p:spPr>
            <a:xfrm>
              <a:off x="1601839" y="422473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6" name="4"/>
            <p:cNvSpPr txBox="1"/>
            <p:nvPr/>
          </p:nvSpPr>
          <p:spPr>
            <a:xfrm>
              <a:off x="1160415" y="1078421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7" name="7"/>
            <p:cNvSpPr txBox="1"/>
            <p:nvPr/>
          </p:nvSpPr>
          <p:spPr>
            <a:xfrm>
              <a:off x="1990149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48" name="2"/>
            <p:cNvSpPr txBox="1"/>
            <p:nvPr/>
          </p:nvSpPr>
          <p:spPr>
            <a:xfrm>
              <a:off x="826329" y="16271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9" name="3"/>
            <p:cNvSpPr txBox="1"/>
            <p:nvPr/>
          </p:nvSpPr>
          <p:spPr>
            <a:xfrm>
              <a:off x="1601839" y="15890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0" name="9"/>
            <p:cNvSpPr txBox="1"/>
            <p:nvPr/>
          </p:nvSpPr>
          <p:spPr>
            <a:xfrm>
              <a:off x="2311555" y="1078421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51" name="8"/>
            <p:cNvSpPr txBox="1"/>
            <p:nvPr/>
          </p:nvSpPr>
          <p:spPr>
            <a:xfrm>
              <a:off x="0" y="1232507"/>
              <a:ext cx="296203" cy="385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3338407" y="681979"/>
            <a:ext cx="1033676" cy="895391"/>
            <a:chOff x="0" y="0"/>
            <a:chExt cx="1033674" cy="895389"/>
          </a:xfrm>
        </p:grpSpPr>
        <p:sp>
          <p:nvSpPr>
            <p:cNvPr id="253" name="a…"/>
            <p:cNvSpPr/>
            <p:nvPr/>
          </p:nvSpPr>
          <p:spPr>
            <a:xfrm>
              <a:off x="159432" y="289034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lb=14</a:t>
              </a:r>
            </a:p>
          </p:txBody>
        </p:sp>
        <p:sp>
          <p:nvSpPr>
            <p:cNvPr id="254" name="0"/>
            <p:cNvSpPr txBox="1"/>
            <p:nvPr/>
          </p:nvSpPr>
          <p:spPr>
            <a:xfrm>
              <a:off x="0" y="0"/>
              <a:ext cx="31032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256" name="(1+3+3+6+1+2+…"/>
          <p:cNvSpPr txBox="1"/>
          <p:nvPr/>
        </p:nvSpPr>
        <p:spPr>
          <a:xfrm>
            <a:off x="4344035" y="963826"/>
            <a:ext cx="2047663" cy="62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(1+3+3+6+1+2+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3+4+2+3)/2=14</a:t>
            </a:r>
          </a:p>
        </p:txBody>
      </p:sp>
      <p:sp>
        <p:nvSpPr>
          <p:cNvPr id="257" name="(1+3+3+6+…"/>
          <p:cNvSpPr txBox="1"/>
          <p:nvPr/>
        </p:nvSpPr>
        <p:spPr>
          <a:xfrm>
            <a:off x="120897" y="1427076"/>
            <a:ext cx="1468473" cy="85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(1+3+3+6+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1+2+3+4+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2+3)/2=14</a:t>
            </a:r>
          </a:p>
        </p:txBody>
      </p:sp>
      <p:sp>
        <p:nvSpPr>
          <p:cNvPr id="258" name="b is after c"/>
          <p:cNvSpPr txBox="1"/>
          <p:nvPr/>
        </p:nvSpPr>
        <p:spPr>
          <a:xfrm>
            <a:off x="2365733" y="2915485"/>
            <a:ext cx="1326590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 is after c</a:t>
            </a:r>
          </a:p>
        </p:txBody>
      </p:sp>
      <p:sp>
        <p:nvSpPr>
          <p:cNvPr id="259" name="X"/>
          <p:cNvSpPr txBox="1"/>
          <p:nvPr/>
        </p:nvSpPr>
        <p:spPr>
          <a:xfrm>
            <a:off x="3053091" y="2008350"/>
            <a:ext cx="426007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b="1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60" name="(1+5+3+6+…"/>
          <p:cNvSpPr txBox="1"/>
          <p:nvPr/>
        </p:nvSpPr>
        <p:spPr>
          <a:xfrm>
            <a:off x="3841815" y="2959543"/>
            <a:ext cx="1468473" cy="85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(1+5+3+6+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1+2+3+5+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2+3)/2=16</a:t>
            </a:r>
          </a:p>
        </p:txBody>
      </p:sp>
      <p:sp>
        <p:nvSpPr>
          <p:cNvPr id="261" name="(1+8+3+6+…"/>
          <p:cNvSpPr txBox="1"/>
          <p:nvPr/>
        </p:nvSpPr>
        <p:spPr>
          <a:xfrm>
            <a:off x="5685172" y="2959543"/>
            <a:ext cx="1468473" cy="85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(1+8+3+6+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1+2+3+4+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2+8)/2=19</a:t>
            </a:r>
          </a:p>
        </p:txBody>
      </p:sp>
      <p:grpSp>
        <p:nvGrpSpPr>
          <p:cNvPr id="264" name="Group"/>
          <p:cNvGrpSpPr/>
          <p:nvPr/>
        </p:nvGrpSpPr>
        <p:grpSpPr>
          <a:xfrm>
            <a:off x="932439" y="1943513"/>
            <a:ext cx="874244" cy="963124"/>
            <a:chOff x="0" y="0"/>
            <a:chExt cx="874242" cy="963123"/>
          </a:xfrm>
        </p:grpSpPr>
        <p:sp>
          <p:nvSpPr>
            <p:cNvPr id="262" name="a,b…"/>
            <p:cNvSpPr/>
            <p:nvPr/>
          </p:nvSpPr>
          <p:spPr>
            <a:xfrm>
              <a:off x="0" y="356768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lb=14</a:t>
              </a:r>
            </a:p>
          </p:txBody>
        </p:sp>
        <p:sp>
          <p:nvSpPr>
            <p:cNvPr id="263" name="1"/>
            <p:cNvSpPr txBox="1"/>
            <p:nvPr/>
          </p:nvSpPr>
          <p:spPr>
            <a:xfrm>
              <a:off x="524453" y="0"/>
              <a:ext cx="310330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2579454" y="1943513"/>
            <a:ext cx="886944" cy="963124"/>
            <a:chOff x="0" y="0"/>
            <a:chExt cx="886942" cy="963123"/>
          </a:xfrm>
        </p:grpSpPr>
        <p:sp>
          <p:nvSpPr>
            <p:cNvPr id="265" name="a,c…"/>
            <p:cNvSpPr/>
            <p:nvPr/>
          </p:nvSpPr>
          <p:spPr>
            <a:xfrm>
              <a:off x="12700" y="356768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a,c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lb=14</a:t>
              </a:r>
            </a:p>
          </p:txBody>
        </p:sp>
        <p:sp>
          <p:nvSpPr>
            <p:cNvPr id="266" name="2"/>
            <p:cNvSpPr txBox="1"/>
            <p:nvPr/>
          </p:nvSpPr>
          <p:spPr>
            <a:xfrm>
              <a:off x="0" y="0"/>
              <a:ext cx="31032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70" name="Group"/>
          <p:cNvGrpSpPr/>
          <p:nvPr/>
        </p:nvGrpSpPr>
        <p:grpSpPr>
          <a:xfrm>
            <a:off x="4126230" y="1943513"/>
            <a:ext cx="886943" cy="963124"/>
            <a:chOff x="0" y="0"/>
            <a:chExt cx="886942" cy="963123"/>
          </a:xfrm>
        </p:grpSpPr>
        <p:sp>
          <p:nvSpPr>
            <p:cNvPr id="268" name="a,d…"/>
            <p:cNvSpPr/>
            <p:nvPr/>
          </p:nvSpPr>
          <p:spPr>
            <a:xfrm>
              <a:off x="12700" y="356768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a,d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lb=16</a:t>
              </a:r>
            </a:p>
          </p:txBody>
        </p:sp>
        <p:sp>
          <p:nvSpPr>
            <p:cNvPr id="269" name="3"/>
            <p:cNvSpPr txBox="1"/>
            <p:nvPr/>
          </p:nvSpPr>
          <p:spPr>
            <a:xfrm>
              <a:off x="0" y="0"/>
              <a:ext cx="31032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5901270" y="1943513"/>
            <a:ext cx="955260" cy="963124"/>
            <a:chOff x="0" y="0"/>
            <a:chExt cx="955259" cy="963123"/>
          </a:xfrm>
        </p:grpSpPr>
        <p:sp>
          <p:nvSpPr>
            <p:cNvPr id="271" name="a,e…"/>
            <p:cNvSpPr/>
            <p:nvPr/>
          </p:nvSpPr>
          <p:spPr>
            <a:xfrm>
              <a:off x="81017" y="356768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a,e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lb=16</a:t>
              </a:r>
            </a:p>
          </p:txBody>
        </p:sp>
        <p:sp>
          <p:nvSpPr>
            <p:cNvPr id="272" name="4"/>
            <p:cNvSpPr txBox="1"/>
            <p:nvPr/>
          </p:nvSpPr>
          <p:spPr>
            <a:xfrm>
              <a:off x="0" y="0"/>
              <a:ext cx="31032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74" name="(1+3+3+9+…"/>
          <p:cNvSpPr txBox="1"/>
          <p:nvPr/>
        </p:nvSpPr>
        <p:spPr>
          <a:xfrm>
            <a:off x="4445516" y="3928021"/>
            <a:ext cx="1468473" cy="85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(1+3+3+9+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1+2+3+4+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2+9)/2=19</a:t>
            </a:r>
          </a:p>
        </p:txBody>
      </p:sp>
      <p:sp>
        <p:nvSpPr>
          <p:cNvPr id="275" name="Line"/>
          <p:cNvSpPr/>
          <p:nvPr/>
        </p:nvSpPr>
        <p:spPr>
          <a:xfrm flipV="1">
            <a:off x="1599478" y="1033846"/>
            <a:ext cx="1876951" cy="127000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 flipV="1">
            <a:off x="2965407" y="1617777"/>
            <a:ext cx="698870" cy="69887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7" name="Line"/>
          <p:cNvSpPr/>
          <p:nvPr/>
        </p:nvSpPr>
        <p:spPr>
          <a:xfrm flipH="1" flipV="1">
            <a:off x="4242537" y="1605607"/>
            <a:ext cx="418034" cy="64456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8" name="Line"/>
          <p:cNvSpPr/>
          <p:nvPr/>
        </p:nvSpPr>
        <p:spPr>
          <a:xfrm flipH="1" flipV="1">
            <a:off x="4448975" y="1580325"/>
            <a:ext cx="1461555" cy="9418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9" name="Line"/>
          <p:cNvSpPr/>
          <p:nvPr/>
        </p:nvSpPr>
        <p:spPr>
          <a:xfrm flipV="1">
            <a:off x="574299" y="2891366"/>
            <a:ext cx="500968" cy="116496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0" name="Line"/>
          <p:cNvSpPr/>
          <p:nvPr/>
        </p:nvSpPr>
        <p:spPr>
          <a:xfrm flipH="1" flipV="1">
            <a:off x="1299220" y="2891366"/>
            <a:ext cx="864107" cy="114979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1" name="Line"/>
          <p:cNvSpPr/>
          <p:nvPr/>
        </p:nvSpPr>
        <p:spPr>
          <a:xfrm flipH="1" flipV="1">
            <a:off x="1561687" y="2917322"/>
            <a:ext cx="2192680" cy="119030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84" name="Group"/>
          <p:cNvGrpSpPr/>
          <p:nvPr/>
        </p:nvGrpSpPr>
        <p:grpSpPr>
          <a:xfrm>
            <a:off x="418012" y="3713525"/>
            <a:ext cx="874243" cy="945712"/>
            <a:chOff x="0" y="0"/>
            <a:chExt cx="874242" cy="945710"/>
          </a:xfrm>
        </p:grpSpPr>
        <p:sp>
          <p:nvSpPr>
            <p:cNvPr id="282" name="a,b,c…"/>
            <p:cNvSpPr/>
            <p:nvPr/>
          </p:nvSpPr>
          <p:spPr>
            <a:xfrm>
              <a:off x="0" y="339356"/>
              <a:ext cx="874243" cy="60635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a,b,c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lb=16</a:t>
              </a:r>
            </a:p>
          </p:txBody>
        </p:sp>
        <p:sp>
          <p:nvSpPr>
            <p:cNvPr id="283" name="5"/>
            <p:cNvSpPr txBox="1"/>
            <p:nvPr/>
          </p:nvSpPr>
          <p:spPr>
            <a:xfrm>
              <a:off x="206434" y="0"/>
              <a:ext cx="310330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2069012" y="3713525"/>
            <a:ext cx="874243" cy="945712"/>
            <a:chOff x="0" y="0"/>
            <a:chExt cx="874242" cy="945710"/>
          </a:xfrm>
        </p:grpSpPr>
        <p:sp>
          <p:nvSpPr>
            <p:cNvPr id="285" name="a,b,d…"/>
            <p:cNvSpPr/>
            <p:nvPr/>
          </p:nvSpPr>
          <p:spPr>
            <a:xfrm>
              <a:off x="0" y="339356"/>
              <a:ext cx="874243" cy="60635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a,b,d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lb=16</a:t>
              </a:r>
            </a:p>
          </p:txBody>
        </p:sp>
        <p:sp>
          <p:nvSpPr>
            <p:cNvPr id="286" name="6"/>
            <p:cNvSpPr txBox="1"/>
            <p:nvPr/>
          </p:nvSpPr>
          <p:spPr>
            <a:xfrm>
              <a:off x="169979" y="0"/>
              <a:ext cx="310330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3720012" y="3713525"/>
            <a:ext cx="874243" cy="945712"/>
            <a:chOff x="0" y="0"/>
            <a:chExt cx="874242" cy="945711"/>
          </a:xfrm>
        </p:grpSpPr>
        <p:sp>
          <p:nvSpPr>
            <p:cNvPr id="288" name="a,b,e…"/>
            <p:cNvSpPr/>
            <p:nvPr/>
          </p:nvSpPr>
          <p:spPr>
            <a:xfrm>
              <a:off x="0" y="339356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a,b,e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lb=19</a:t>
              </a:r>
            </a:p>
          </p:txBody>
        </p:sp>
        <p:sp>
          <p:nvSpPr>
            <p:cNvPr id="289" name="7"/>
            <p:cNvSpPr txBox="1"/>
            <p:nvPr/>
          </p:nvSpPr>
          <p:spPr>
            <a:xfrm>
              <a:off x="59784" y="0"/>
              <a:ext cx="310330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293" name="Group"/>
          <p:cNvGrpSpPr/>
          <p:nvPr/>
        </p:nvGrpSpPr>
        <p:grpSpPr>
          <a:xfrm>
            <a:off x="232263" y="4991991"/>
            <a:ext cx="1185041" cy="1289470"/>
            <a:chOff x="0" y="0"/>
            <a:chExt cx="1185039" cy="1289468"/>
          </a:xfrm>
        </p:grpSpPr>
        <p:sp>
          <p:nvSpPr>
            <p:cNvPr id="291" name="a,b,c,d…"/>
            <p:cNvSpPr/>
            <p:nvPr/>
          </p:nvSpPr>
          <p:spPr>
            <a:xfrm>
              <a:off x="60699" y="362368"/>
              <a:ext cx="1124341" cy="9271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a,b,c,d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(e,a)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lb=24</a:t>
              </a:r>
            </a:p>
          </p:txBody>
        </p:sp>
        <p:sp>
          <p:nvSpPr>
            <p:cNvPr id="292" name="8"/>
            <p:cNvSpPr txBox="1"/>
            <p:nvPr/>
          </p:nvSpPr>
          <p:spPr>
            <a:xfrm>
              <a:off x="0" y="0"/>
              <a:ext cx="31032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96" name="Group"/>
          <p:cNvGrpSpPr/>
          <p:nvPr/>
        </p:nvGrpSpPr>
        <p:grpSpPr>
          <a:xfrm>
            <a:off x="1815926" y="4991991"/>
            <a:ext cx="1140400" cy="1289470"/>
            <a:chOff x="0" y="0"/>
            <a:chExt cx="1140399" cy="1289468"/>
          </a:xfrm>
        </p:grpSpPr>
        <p:sp>
          <p:nvSpPr>
            <p:cNvPr id="294" name="a,b,c,e…"/>
            <p:cNvSpPr/>
            <p:nvPr/>
          </p:nvSpPr>
          <p:spPr>
            <a:xfrm>
              <a:off x="16059" y="362368"/>
              <a:ext cx="1124341" cy="9271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a,b,c,e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(d,a)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lb=19</a:t>
              </a:r>
            </a:p>
          </p:txBody>
        </p:sp>
        <p:sp>
          <p:nvSpPr>
            <p:cNvPr id="295" name="9"/>
            <p:cNvSpPr txBox="1"/>
            <p:nvPr/>
          </p:nvSpPr>
          <p:spPr>
            <a:xfrm>
              <a:off x="0" y="0"/>
              <a:ext cx="31032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3372791" y="4991991"/>
            <a:ext cx="1124341" cy="1289470"/>
            <a:chOff x="0" y="0"/>
            <a:chExt cx="1124339" cy="1289468"/>
          </a:xfrm>
        </p:grpSpPr>
        <p:sp>
          <p:nvSpPr>
            <p:cNvPr id="297" name="a,b,d,c…"/>
            <p:cNvSpPr/>
            <p:nvPr/>
          </p:nvSpPr>
          <p:spPr>
            <a:xfrm>
              <a:off x="0" y="362368"/>
              <a:ext cx="1124340" cy="9271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a,b,d,c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(e,a)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lb=24</a:t>
              </a:r>
            </a:p>
          </p:txBody>
        </p:sp>
        <p:sp>
          <p:nvSpPr>
            <p:cNvPr id="298" name="10"/>
            <p:cNvSpPr txBox="1"/>
            <p:nvPr/>
          </p:nvSpPr>
          <p:spPr>
            <a:xfrm>
              <a:off x="265698" y="0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5091524" y="4991991"/>
            <a:ext cx="1124341" cy="1289470"/>
            <a:chOff x="0" y="0"/>
            <a:chExt cx="1124339" cy="1289468"/>
          </a:xfrm>
        </p:grpSpPr>
        <p:sp>
          <p:nvSpPr>
            <p:cNvPr id="300" name="a,b,d,e…"/>
            <p:cNvSpPr/>
            <p:nvPr/>
          </p:nvSpPr>
          <p:spPr>
            <a:xfrm>
              <a:off x="0" y="362368"/>
              <a:ext cx="1124340" cy="9271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a,b,d,e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(c,a)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lb=16</a:t>
              </a:r>
            </a:p>
          </p:txBody>
        </p:sp>
        <p:sp>
          <p:nvSpPr>
            <p:cNvPr id="301" name="11"/>
            <p:cNvSpPr txBox="1"/>
            <p:nvPr/>
          </p:nvSpPr>
          <p:spPr>
            <a:xfrm>
              <a:off x="644364" y="0"/>
              <a:ext cx="450303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303" name="Line"/>
          <p:cNvSpPr/>
          <p:nvPr/>
        </p:nvSpPr>
        <p:spPr>
          <a:xfrm flipV="1">
            <a:off x="668866" y="4664547"/>
            <a:ext cx="1" cy="63175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4" name="Line"/>
          <p:cNvSpPr/>
          <p:nvPr/>
        </p:nvSpPr>
        <p:spPr>
          <a:xfrm flipH="1" flipV="1">
            <a:off x="732419" y="4677286"/>
            <a:ext cx="1147337" cy="84615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5" name="Line"/>
          <p:cNvSpPr/>
          <p:nvPr/>
        </p:nvSpPr>
        <p:spPr>
          <a:xfrm flipH="1" flipV="1">
            <a:off x="2871664" y="4655145"/>
            <a:ext cx="2195042" cy="67604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 flipH="1" flipV="1">
            <a:off x="2286370" y="4682925"/>
            <a:ext cx="1179186" cy="62048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7" name="1st tour"/>
          <p:cNvSpPr txBox="1"/>
          <p:nvPr/>
        </p:nvSpPr>
        <p:spPr>
          <a:xfrm>
            <a:off x="278601" y="6298936"/>
            <a:ext cx="1002021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1st tour</a:t>
            </a:r>
          </a:p>
        </p:txBody>
      </p:sp>
      <p:sp>
        <p:nvSpPr>
          <p:cNvPr id="308" name="better tour"/>
          <p:cNvSpPr txBox="1"/>
          <p:nvPr/>
        </p:nvSpPr>
        <p:spPr>
          <a:xfrm>
            <a:off x="1627503" y="6298936"/>
            <a:ext cx="1312700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better tour</a:t>
            </a:r>
          </a:p>
        </p:txBody>
      </p:sp>
      <p:sp>
        <p:nvSpPr>
          <p:cNvPr id="309" name="inferior tour"/>
          <p:cNvSpPr txBox="1"/>
          <p:nvPr/>
        </p:nvSpPr>
        <p:spPr>
          <a:xfrm>
            <a:off x="3215173" y="6298936"/>
            <a:ext cx="1439576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inferior tour</a:t>
            </a:r>
          </a:p>
        </p:txBody>
      </p:sp>
      <p:sp>
        <p:nvSpPr>
          <p:cNvPr id="310" name="optimal tour"/>
          <p:cNvSpPr txBox="1"/>
          <p:nvPr/>
        </p:nvSpPr>
        <p:spPr>
          <a:xfrm>
            <a:off x="4912699" y="6298936"/>
            <a:ext cx="1481992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optimal tour</a:t>
            </a:r>
          </a:p>
        </p:txBody>
      </p:sp>
      <p:sp>
        <p:nvSpPr>
          <p:cNvPr id="311" name="lb≥node 11"/>
          <p:cNvSpPr txBox="1"/>
          <p:nvPr/>
        </p:nvSpPr>
        <p:spPr>
          <a:xfrm>
            <a:off x="4147060" y="3611162"/>
            <a:ext cx="1453150" cy="39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lb≥node 11</a:t>
            </a:r>
          </a:p>
        </p:txBody>
      </p:sp>
      <p:sp>
        <p:nvSpPr>
          <p:cNvPr id="312" name="lb≥node 11"/>
          <p:cNvSpPr txBox="1"/>
          <p:nvPr/>
        </p:nvSpPr>
        <p:spPr>
          <a:xfrm>
            <a:off x="5847192" y="3611162"/>
            <a:ext cx="1453150" cy="39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lb≥node 11</a:t>
            </a:r>
          </a:p>
        </p:txBody>
      </p:sp>
      <p:sp>
        <p:nvSpPr>
          <p:cNvPr id="313" name="a,b,c,d (e,a)…"/>
          <p:cNvSpPr txBox="1"/>
          <p:nvPr/>
        </p:nvSpPr>
        <p:spPr>
          <a:xfrm>
            <a:off x="7416250" y="3621626"/>
            <a:ext cx="2198789" cy="85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a,b,c,d (e,a)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(3+8+3+6+6+4+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4+3+3+8)/2=24</a:t>
            </a:r>
          </a:p>
        </p:txBody>
      </p:sp>
      <p:sp>
        <p:nvSpPr>
          <p:cNvPr id="323" name="Connection Line"/>
          <p:cNvSpPr/>
          <p:nvPr/>
        </p:nvSpPr>
        <p:spPr>
          <a:xfrm>
            <a:off x="1430032" y="4129033"/>
            <a:ext cx="5986219" cy="129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023" y="10395"/>
                  <a:pt x="14223" y="3195"/>
                  <a:pt x="21600" y="0"/>
                </a:cubicBezTo>
              </a:path>
            </a:pathLst>
          </a:custGeom>
          <a:ln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15" name="a,b,c,e (d,a)…"/>
          <p:cNvSpPr txBox="1"/>
          <p:nvPr/>
        </p:nvSpPr>
        <p:spPr>
          <a:xfrm>
            <a:off x="7586720" y="4427664"/>
            <a:ext cx="2198790" cy="85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a,b,c,e (d,a)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(3+5+3+6+6+2+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2+3+3+5)/2=19</a:t>
            </a:r>
          </a:p>
        </p:txBody>
      </p:sp>
      <p:sp>
        <p:nvSpPr>
          <p:cNvPr id="324" name="Connection Line"/>
          <p:cNvSpPr/>
          <p:nvPr/>
        </p:nvSpPr>
        <p:spPr>
          <a:xfrm>
            <a:off x="2968848" y="4640193"/>
            <a:ext cx="4617872" cy="73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820" fill="norm" stroke="1" extrusionOk="0">
                <a:moveTo>
                  <a:pt x="0" y="18820"/>
                </a:moveTo>
                <a:cubicBezTo>
                  <a:pt x="6977" y="3089"/>
                  <a:pt x="14177" y="-2780"/>
                  <a:pt x="21600" y="1212"/>
                </a:cubicBezTo>
              </a:path>
            </a:pathLst>
          </a:custGeom>
          <a:ln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17" name="a,b,d,c (e,a)…"/>
          <p:cNvSpPr txBox="1"/>
          <p:nvPr/>
        </p:nvSpPr>
        <p:spPr>
          <a:xfrm>
            <a:off x="7586720" y="5208689"/>
            <a:ext cx="2198790" cy="85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a,b,d,c (e,a)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(3+8+3+7+7+4+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4+2+2+8)/2=24</a:t>
            </a:r>
          </a:p>
        </p:txBody>
      </p:sp>
      <p:sp>
        <p:nvSpPr>
          <p:cNvPr id="325" name="Connection Line"/>
          <p:cNvSpPr/>
          <p:nvPr/>
        </p:nvSpPr>
        <p:spPr>
          <a:xfrm>
            <a:off x="4509838" y="5097910"/>
            <a:ext cx="3076883" cy="30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51" fill="norm" stroke="1" extrusionOk="0">
                <a:moveTo>
                  <a:pt x="0" y="16551"/>
                </a:moveTo>
                <a:cubicBezTo>
                  <a:pt x="7200" y="-2303"/>
                  <a:pt x="14400" y="-5049"/>
                  <a:pt x="21600" y="8313"/>
                </a:cubicBezTo>
              </a:path>
            </a:pathLst>
          </a:custGeom>
          <a:ln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19" name="a,b,d,e (c,a)…"/>
          <p:cNvSpPr txBox="1"/>
          <p:nvPr/>
        </p:nvSpPr>
        <p:spPr>
          <a:xfrm>
            <a:off x="6810258" y="6063594"/>
            <a:ext cx="2391052" cy="85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a,b,d,e (c,a)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(3+1+3+7+7+3+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3+2+2+1)/2=16</a:t>
            </a:r>
          </a:p>
        </p:txBody>
      </p:sp>
      <p:sp>
        <p:nvSpPr>
          <p:cNvPr id="320" name="Line"/>
          <p:cNvSpPr/>
          <p:nvPr/>
        </p:nvSpPr>
        <p:spPr>
          <a:xfrm>
            <a:off x="6211940" y="5649813"/>
            <a:ext cx="938977" cy="938977"/>
          </a:xfrm>
          <a:prstGeom prst="line">
            <a:avLst/>
          </a:prstGeom>
          <a:ln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ntr" nodeType="after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ntr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" grpId="38"/>
      <p:bldP build="whole" bldLvl="1" animBg="1" rev="0" advAuto="0" spid="276" grpId="7"/>
      <p:bldP build="whole" bldLvl="1" animBg="1" rev="0" advAuto="0" spid="259" grpId="9"/>
      <p:bldP build="whole" bldLvl="1" animBg="1" rev="0" advAuto="0" spid="279" grpId="17"/>
      <p:bldP build="whole" bldLvl="1" animBg="1" rev="0" advAuto="0" spid="275" grpId="5"/>
      <p:bldP build="whole" bldLvl="1" animBg="1" rev="0" advAuto="0" spid="307" grpId="27"/>
      <p:bldP build="whole" bldLvl="1" animBg="1" rev="0" advAuto="0" spid="299" grpId="33"/>
      <p:bldP build="whole" bldLvl="1" animBg="1" rev="0" advAuto="0" spid="290" grpId="20"/>
      <p:bldP build="whole" bldLvl="1" animBg="1" rev="0" advAuto="0" spid="267" grpId="6"/>
      <p:bldP build="whole" bldLvl="1" animBg="1" rev="0" advAuto="0" spid="305" grpId="41"/>
      <p:bldP build="whole" bldLvl="1" animBg="1" rev="0" advAuto="0" spid="277" grpId="12"/>
      <p:bldP build="whole" bldLvl="1" animBg="1" rev="0" advAuto="0" spid="310" grpId="42"/>
      <p:bldP build="whole" bldLvl="1" animBg="1" rev="0" advAuto="0" spid="264" grpId="3"/>
      <p:bldP build="whole" bldLvl="1" animBg="1" rev="0" advAuto="0" spid="311" grpId="43"/>
      <p:bldP build="whole" bldLvl="1" animBg="1" rev="0" advAuto="0" spid="284" grpId="16"/>
      <p:bldP build="whole" bldLvl="1" animBg="1" rev="0" advAuto="0" spid="257" grpId="4"/>
      <p:bldP build="whole" bldLvl="1" animBg="1" rev="0" advAuto="0" spid="287" grpId="18"/>
      <p:bldP build="whole" bldLvl="1" animBg="1" rev="0" advAuto="0" spid="325" grpId="34"/>
      <p:bldP build="whole" bldLvl="1" animBg="1" rev="0" advAuto="0" spid="324" grpId="29"/>
      <p:bldP build="whole" bldLvl="1" animBg="1" rev="0" advAuto="0" spid="312" grpId="44"/>
      <p:bldP build="whole" bldLvl="1" animBg="1" rev="0" advAuto="0" spid="280" grpId="19"/>
      <p:bldP build="whole" bldLvl="1" animBg="1" rev="0" advAuto="0" spid="317" grpId="35"/>
      <p:bldP build="whole" bldLvl="1" animBg="1" rev="0" advAuto="0" spid="313" grpId="25"/>
      <p:bldP build="whole" bldLvl="1" animBg="1" rev="0" advAuto="0" spid="260" grpId="11"/>
      <p:bldP build="whole" bldLvl="1" animBg="1" rev="0" advAuto="0" spid="304" grpId="31"/>
      <p:bldP build="whole" bldLvl="1" animBg="1" rev="0" advAuto="0" spid="258" grpId="8"/>
      <p:bldP build="whole" bldLvl="1" animBg="1" rev="0" advAuto="0" spid="255" grpId="1"/>
      <p:bldP build="whole" bldLvl="1" animBg="1" rev="0" advAuto="0" spid="261" grpId="14"/>
      <p:bldP build="whole" bldLvl="1" animBg="1" rev="0" advAuto="0" spid="270" grpId="10"/>
      <p:bldP build="whole" bldLvl="1" animBg="1" rev="0" advAuto="0" spid="315" grpId="30"/>
      <p:bldP build="whole" bldLvl="1" animBg="1" rev="0" advAuto="0" spid="303" grpId="26"/>
      <p:bldP build="whole" bldLvl="1" animBg="1" rev="0" advAuto="0" spid="323" grpId="24"/>
      <p:bldP build="whole" bldLvl="1" animBg="1" rev="0" advAuto="0" spid="274" grpId="21"/>
      <p:bldP build="whole" bldLvl="1" animBg="1" rev="0" advAuto="0" spid="309" grpId="37"/>
      <p:bldP build="whole" bldLvl="1" animBg="1" rev="0" advAuto="0" spid="319" grpId="40"/>
      <p:bldP build="whole" bldLvl="1" animBg="1" rev="0" advAuto="0" spid="296" grpId="28"/>
      <p:bldP build="whole" bldLvl="1" animBg="1" rev="0" advAuto="0" spid="293" grpId="23"/>
      <p:bldP build="whole" bldLvl="1" animBg="1" rev="0" advAuto="0" spid="278" grpId="15"/>
      <p:bldP build="whole" bldLvl="1" animBg="1" rev="0" advAuto="0" spid="273" grpId="13"/>
      <p:bldP build="whole" bldLvl="1" animBg="1" rev="0" advAuto="0" spid="281" grpId="22"/>
      <p:bldP build="whole" bldLvl="1" animBg="1" rev="0" advAuto="0" spid="320" grpId="39"/>
      <p:bldP build="whole" bldLvl="1" animBg="1" rev="0" advAuto="0" spid="306" grpId="36"/>
      <p:bldP build="whole" bldLvl="1" animBg="1" rev="0" advAuto="0" spid="256" grpId="2"/>
      <p:bldP build="whole" bldLvl="1" animBg="1" rev="0" advAuto="0" spid="308" grpId="3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ranch and B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 and Bound</a:t>
            </a:r>
          </a:p>
        </p:txBody>
      </p:sp>
      <p:sp>
        <p:nvSpPr>
          <p:cNvPr id="328" name="Finding a good bound function a challenging tas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a good bound function a challenging task</a:t>
            </a:r>
          </a:p>
          <a:p>
            <a:pPr lvl="1"/>
            <a:r>
              <a:t>May not be always easy to find one</a:t>
            </a:r>
          </a:p>
          <a:p>
            <a:pPr/>
            <a:r>
              <a:t>Bounding function should be easy to compute</a:t>
            </a:r>
          </a:p>
          <a:p>
            <a:pPr/>
            <a:r>
              <a:t>It should not be too simple</a:t>
            </a:r>
          </a:p>
          <a:p>
            <a:pPr lvl="1"/>
            <a:r>
              <a:t>it may fail to prune the many branches of state space tree as soon as possible</a:t>
            </a:r>
          </a:p>
          <a:p>
            <a:pPr/>
            <a:r>
              <a:t>Finding the balance between two requirements (easy to compute, and not too simplistic) may require intensive experimentation</a:t>
            </a:r>
          </a:p>
          <a:p>
            <a:pPr lvl="1"/>
            <a:r>
              <a:t>with a wide variety of problem in question</a:t>
            </a:r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34" name="Assignment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  <a:p>
            <a:pPr/>
            <a:r>
              <a:t>Traveling Salesperson Problem</a:t>
            </a:r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3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</a:t>
            </a:r>
            <a:r>
              <a:rPr b="1" i="1" u="sng">
                <a:latin typeface="Courier New"/>
                <a:ea typeface="Courier New"/>
                <a:cs typeface="Courier New"/>
                <a:sym typeface="Courier New"/>
              </a:rPr>
              <a:t>12.2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7.1,7.2,7.3,7.4,7.5,8.2,11.1=</a:t>
            </a:r>
          </a:p>
          <a:p>
            <a:pPr/>
            <a:r>
              <a:t>R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xample use c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use cases</a:t>
            </a:r>
          </a:p>
        </p:txBody>
      </p:sp>
      <p:sp>
        <p:nvSpPr>
          <p:cNvPr id="54" name="Assignment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  <a:p>
            <a:pPr/>
            <a:r>
              <a:t>Traveling salesperson problem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xact Solution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Exact Solution Strategies</a:t>
            </a:r>
          </a:p>
        </p:txBody>
      </p:sp>
      <p:sp>
        <p:nvSpPr>
          <p:cNvPr id="60" name="Exhaustive search (brute forc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Exhaustive search (brute force)</a:t>
            </a:r>
          </a:p>
          <a:p>
            <a:pPr lvl="1" marL="738187" indent="-342900">
              <a:spcBef>
                <a:spcPts val="100"/>
              </a:spcBef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Search for all possible combinations (exponential time)</a:t>
            </a:r>
          </a:p>
          <a:p>
            <a:pPr lvl="1" marL="742950" marR="0">
              <a:spcBef>
                <a:spcPts val="100"/>
              </a:spcBef>
              <a:buClr>
                <a:srgbClr val="A50021"/>
              </a:buClr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Useful only for small instances</a:t>
            </a:r>
          </a:p>
          <a:p>
            <a:pPr marL="332161" marR="0" indent="-292473">
              <a:spcBef>
                <a:spcPts val="100"/>
              </a:spcBef>
              <a:defRPr i="1"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Dynamic programming</a:t>
            </a:r>
          </a:p>
          <a:p>
            <a:pPr lvl="1" marL="654248" marR="0" indent="-258960">
              <a:spcBef>
                <a:spcPts val="100"/>
              </a:spcBef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applicable to some problems </a:t>
            </a:r>
          </a:p>
          <a:p>
            <a:pPr lvl="2" marL="1073467" marR="0" indent="-220980">
              <a:spcBef>
                <a:spcPts val="100"/>
              </a:spcBef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 problem can be recursively mapped to smaller other problems</a:t>
            </a:r>
          </a:p>
          <a:p>
            <a:pPr marL="332161" marR="0" indent="-292473">
              <a:spcBef>
                <a:spcPts val="100"/>
              </a:spcBef>
              <a:defRPr i="1"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Backtracking</a:t>
            </a:r>
          </a:p>
          <a:p>
            <a:pPr lvl="1" marL="654248" marR="0" indent="-258960">
              <a:spcBef>
                <a:spcPts val="100"/>
              </a:spcBef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Build a state space tree</a:t>
            </a:r>
          </a:p>
          <a:p>
            <a:pPr lvl="1" marL="654248" marR="0" indent="-258960">
              <a:spcBef>
                <a:spcPts val="100"/>
              </a:spcBef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Eliminates unnecessary cases from consideration</a:t>
            </a:r>
          </a:p>
          <a:p>
            <a:pPr lvl="1" marL="654248" marR="0" indent="-258960">
              <a:spcBef>
                <a:spcPts val="100"/>
              </a:spcBef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Solutions may still take exponential time</a:t>
            </a:r>
          </a:p>
          <a:p>
            <a:pPr marL="332161" marR="0" indent="-292473">
              <a:spcBef>
                <a:spcPts val="100"/>
              </a:spcBef>
              <a:defRPr i="1"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Branch-and-bound</a:t>
            </a:r>
          </a:p>
          <a:p>
            <a:pPr lvl="1" marL="654248" marR="0" indent="-258960">
              <a:spcBef>
                <a:spcPts val="100"/>
              </a:spcBef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Further refines backtracking for optimization problems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ranch and B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 and Bound</a:t>
            </a:r>
          </a:p>
        </p:txBody>
      </p:sp>
      <p:sp>
        <p:nvSpPr>
          <p:cNvPr id="66" name="Additional mechanisms compared to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Additional mechanisms compared to backtracking</a:t>
            </a:r>
          </a:p>
          <a:p>
            <a:pPr lvl="1">
              <a:spcBef>
                <a:spcPts val="200"/>
              </a:spcBef>
            </a:pPr>
            <a:r>
              <a:t>Provide a bound on the best value of objective function for every node of the state-space tree</a:t>
            </a:r>
          </a:p>
          <a:p>
            <a:pPr lvl="1">
              <a:spcBef>
                <a:spcPts val="200"/>
              </a:spcBef>
            </a:pPr>
            <a:r>
              <a:t>The value of best solution so far</a:t>
            </a:r>
          </a:p>
          <a:p>
            <a:pPr lvl="2">
              <a:spcBef>
                <a:spcPts val="200"/>
              </a:spcBef>
            </a:pPr>
            <a:r>
              <a:t>at the current node of state space tree</a:t>
            </a:r>
          </a:p>
          <a:p>
            <a:pPr>
              <a:spcBef>
                <a:spcPts val="200"/>
              </a:spcBef>
            </a:pPr>
            <a:r>
              <a:t>Approach</a:t>
            </a:r>
          </a:p>
          <a:p>
            <a:pPr lvl="1">
              <a:spcBef>
                <a:spcPts val="200"/>
              </a:spcBef>
            </a:pPr>
            <a:r>
              <a:t>Compare the node’s bound value with the value of best solution seen so far.</a:t>
            </a:r>
          </a:p>
          <a:p>
            <a:pPr lvl="2">
              <a:spcBef>
                <a:spcPts val="200"/>
              </a:spcBef>
            </a:pPr>
            <a:r>
              <a:t>If the bound is not better, terminate the search (prune the solution)</a:t>
            </a:r>
          </a:p>
          <a:p>
            <a:pPr lvl="3">
              <a:spcBef>
                <a:spcPts val="200"/>
              </a:spcBef>
              <a:defRPr sz="2600"/>
            </a:pPr>
            <a:r>
              <a:t>not smaller than the best sol</a:t>
            </a:r>
            <a:r>
              <a:rPr baseline="31999"/>
              <a:t>n</a:t>
            </a:r>
            <a:r>
              <a:t> in a minimization problem</a:t>
            </a:r>
          </a:p>
          <a:p>
            <a:pPr lvl="3" marL="1521958" indent="-212271">
              <a:spcBef>
                <a:spcPts val="200"/>
              </a:spcBef>
            </a:pPr>
            <a:r>
              <a:rPr sz="2600"/>
              <a:t>not greater than the best </a:t>
            </a:r>
            <a:r>
              <a:t>sol</a:t>
            </a:r>
            <a:r>
              <a:rPr baseline="31999"/>
              <a:t>n</a:t>
            </a:r>
            <a:r>
              <a:rPr sz="2600"/>
              <a:t> in a </a:t>
            </a:r>
            <a:r>
              <a:t>maximization problem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ranch and B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 and Bound</a:t>
            </a:r>
          </a:p>
        </p:txBody>
      </p:sp>
      <p:sp>
        <p:nvSpPr>
          <p:cNvPr id="72" name="Termination of the search path in state space tree using branch-n-bound algo, wh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Termination of the search path in state space tree using branch-n-bound algo, when</a:t>
            </a:r>
          </a:p>
          <a:p>
            <a:pPr lvl="1"/>
            <a:r>
              <a:t>The value of node’s bound is not better than the value of best solution seen so far</a:t>
            </a:r>
          </a:p>
          <a:p>
            <a:pPr lvl="1"/>
            <a:r>
              <a:t>The node represents no feasible solution because of the constraints of the problem are already violated</a:t>
            </a:r>
          </a:p>
          <a:p>
            <a:pPr lvl="1"/>
            <a:r>
              <a:t>The subset of feasible solutions represented by the node consists of a single point </a:t>
            </a:r>
          </a:p>
          <a:p>
            <a:pPr lvl="2"/>
            <a:r>
              <a:t>i.e. reached the end of solution and no more choices</a:t>
            </a:r>
          </a:p>
          <a:p>
            <a:pPr lvl="2"/>
            <a:r>
              <a:t>Compare the value of objective function with that the best solution seen so far</a:t>
            </a:r>
          </a:p>
          <a:p>
            <a:pPr lvl="3"/>
            <a:r>
              <a:t>Update the latter if former is better than latter.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ssignment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</p:txBody>
      </p:sp>
      <p:sp>
        <p:nvSpPr>
          <p:cNvPr id="78" name="Consider a problem of assigning n jobs to n people so that cost is minimised.…"/>
          <p:cNvSpPr txBox="1"/>
          <p:nvPr>
            <p:ph type="body" sz="half" idx="1"/>
          </p:nvPr>
        </p:nvSpPr>
        <p:spPr>
          <a:xfrm>
            <a:off x="666288" y="934215"/>
            <a:ext cx="9055611" cy="2428535"/>
          </a:xfrm>
          <a:prstGeom prst="rect">
            <a:avLst/>
          </a:prstGeom>
        </p:spPr>
        <p:txBody>
          <a:bodyPr/>
          <a:lstStyle/>
          <a:p>
            <a:pPr/>
            <a:r>
              <a:t>Consider a problem of assigning n jobs to n people so that cost is minimised.</a:t>
            </a:r>
          </a:p>
          <a:p>
            <a:pPr lvl="1"/>
            <a:r>
              <a:t>The cost of each job done by each person is given</a:t>
            </a:r>
          </a:p>
          <a:p>
            <a:pPr lvl="1"/>
            <a:r>
              <a:t>Represented in a matrix.</a:t>
            </a:r>
          </a:p>
          <a:p>
            <a:pPr marL="361156" indent="-321468"/>
            <a:r>
              <a:rPr sz="3000"/>
              <a:t>Consider an example of 4 person job assignment cost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82" name="Table"/>
          <p:cNvGraphicFramePr/>
          <p:nvPr/>
        </p:nvGraphicFramePr>
        <p:xfrm>
          <a:off x="1306541" y="3463104"/>
          <a:ext cx="7028546" cy="299211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1399994"/>
                <a:gridCol w="1399994"/>
                <a:gridCol w="1399994"/>
                <a:gridCol w="1399994"/>
                <a:gridCol w="1399994"/>
              </a:tblGrid>
              <a:tr h="59270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9270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9270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9270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9270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  <p:bldP build="whole" bldLvl="1" animBg="1" rev="0" advAuto="0" spid="82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ssignment Problem"/>
          <p:cNvSpPr txBox="1"/>
          <p:nvPr>
            <p:ph type="title"/>
          </p:nvPr>
        </p:nvSpPr>
        <p:spPr>
          <a:xfrm>
            <a:off x="762000" y="60325"/>
            <a:ext cx="6588619" cy="952500"/>
          </a:xfrm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</p:txBody>
      </p:sp>
      <p:sp>
        <p:nvSpPr>
          <p:cNvPr id="85" name="Problem can be stated as follows…"/>
          <p:cNvSpPr txBox="1"/>
          <p:nvPr>
            <p:ph type="body" idx="1"/>
          </p:nvPr>
        </p:nvSpPr>
        <p:spPr>
          <a:xfrm>
            <a:off x="552194" y="1012616"/>
            <a:ext cx="9237811" cy="58430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Problem can be stated as follows</a:t>
            </a:r>
          </a:p>
          <a:p>
            <a:pPr lvl="1">
              <a:spcBef>
                <a:spcPts val="200"/>
              </a:spcBef>
            </a:pPr>
            <a:r>
              <a:t>Select one element in each row</a:t>
            </a:r>
          </a:p>
          <a:p>
            <a:pPr lvl="2">
              <a:spcBef>
                <a:spcPts val="200"/>
              </a:spcBef>
            </a:pPr>
            <a:r>
              <a:t>so that two selected elements are in same column</a:t>
            </a:r>
          </a:p>
          <a:p>
            <a:pPr lvl="2">
              <a:spcBef>
                <a:spcPts val="200"/>
              </a:spcBef>
            </a:pPr>
            <a:r>
              <a:t>such that their sum is smallest possible.</a:t>
            </a:r>
          </a:p>
          <a:p>
            <a:pPr>
              <a:spcBef>
                <a:spcPts val="200"/>
              </a:spcBef>
            </a:pPr>
            <a:r>
              <a:t>Solution with branch and bound</a:t>
            </a:r>
          </a:p>
          <a:p>
            <a:pPr lvl="1">
              <a:spcBef>
                <a:spcPts val="200"/>
              </a:spcBef>
            </a:pPr>
            <a:r>
              <a:t>Consider the lowest possible sum</a:t>
            </a:r>
          </a:p>
          <a:p>
            <a:pPr lvl="1">
              <a:spcBef>
                <a:spcPts val="200"/>
              </a:spcBef>
            </a:pPr>
            <a:r>
              <a:t>Take the lowest element in each row.</a:t>
            </a:r>
          </a:p>
          <a:p>
            <a:pPr lvl="1">
              <a:spcBef>
                <a:spcPts val="200"/>
              </a:spcBef>
            </a:pPr>
            <a:r>
              <a:t>This may not be optimal but can act as lower bound</a:t>
            </a:r>
          </a:p>
          <a:p>
            <a:pPr lvl="2">
              <a:spcBef>
                <a:spcPts val="200"/>
              </a:spcBef>
            </a:pPr>
            <a:r>
              <a:t>Two elements may belong to same column</a:t>
            </a:r>
          </a:p>
          <a:p>
            <a:pPr lvl="1">
              <a:spcBef>
                <a:spcPts val="200"/>
              </a:spcBef>
            </a:pPr>
            <a:r>
              <a:t>Smallest possible values for above example</a:t>
            </a:r>
          </a:p>
          <a:p>
            <a:pPr lvl="2">
              <a:spcBef>
                <a:spcPts val="2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</a:t>
            </a:r>
            <a:r>
              <a:rPr baseline="-5999"/>
              <a:t>a</a:t>
            </a:r>
            <a:r>
              <a:t>(J</a:t>
            </a:r>
            <a:r>
              <a:rPr baseline="-5999"/>
              <a:t>2</a:t>
            </a:r>
            <a:r>
              <a:t>)=2+P</a:t>
            </a:r>
            <a:r>
              <a:rPr baseline="-5999"/>
              <a:t>b</a:t>
            </a:r>
            <a:r>
              <a:t>(J</a:t>
            </a:r>
            <a:r>
              <a:rPr baseline="-5999"/>
              <a:t>3</a:t>
            </a:r>
            <a:r>
              <a:t>)=3+P</a:t>
            </a:r>
            <a:r>
              <a:rPr baseline="-5999"/>
              <a:t>c</a:t>
            </a:r>
            <a:r>
              <a:t>(J</a:t>
            </a:r>
            <a:r>
              <a:rPr baseline="-5999"/>
              <a:t>3</a:t>
            </a:r>
            <a:r>
              <a:t>)=1+P</a:t>
            </a:r>
            <a:r>
              <a:rPr baseline="-5999"/>
              <a:t>d</a:t>
            </a:r>
            <a:r>
              <a:t>(J</a:t>
            </a:r>
            <a:r>
              <a:rPr baseline="-5999"/>
              <a:t>4</a:t>
            </a:r>
            <a:r>
              <a:t>)=4</a:t>
            </a:r>
          </a:p>
          <a:p>
            <a:pPr lvl="2">
              <a:spcBef>
                <a:spcPts val="2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=2+3+1+4=10</a:t>
            </a:r>
          </a:p>
          <a:p>
            <a:pPr lvl="2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is not legitimate though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/>
              <a:t> </a:t>
            </a:r>
            <a:r>
              <a:t>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have same 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)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89" name="Table"/>
          <p:cNvGraphicFramePr/>
          <p:nvPr/>
        </p:nvGraphicFramePr>
        <p:xfrm>
          <a:off x="7891418" y="87523"/>
          <a:ext cx="2249613" cy="164014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444207"/>
                <a:gridCol w="444207"/>
                <a:gridCol w="444207"/>
                <a:gridCol w="444207"/>
                <a:gridCol w="444207"/>
              </a:tblGrid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Assignment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</p:txBody>
      </p:sp>
      <p:sp>
        <p:nvSpPr>
          <p:cNvPr id="92" name="Backtracking:…"/>
          <p:cNvSpPr txBox="1"/>
          <p:nvPr>
            <p:ph type="body" idx="1"/>
          </p:nvPr>
        </p:nvSpPr>
        <p:spPr>
          <a:xfrm>
            <a:off x="552194" y="1054710"/>
            <a:ext cx="9055612" cy="5891611"/>
          </a:xfrm>
          <a:prstGeom prst="rect">
            <a:avLst/>
          </a:prstGeom>
        </p:spPr>
        <p:txBody>
          <a:bodyPr/>
          <a:lstStyle/>
          <a:p>
            <a:pPr/>
            <a:r>
              <a:t>Backtracking: </a:t>
            </a:r>
          </a:p>
          <a:p>
            <a:pPr lvl="1"/>
            <a:r>
              <a:t>generate a child of last promising node</a:t>
            </a:r>
          </a:p>
          <a:p>
            <a:pPr/>
            <a:r>
              <a:t>Branch and Bound approach</a:t>
            </a:r>
          </a:p>
          <a:p>
            <a:pPr lvl="1"/>
            <a:r>
              <a:t>Generate the child of most promising node</a:t>
            </a:r>
          </a:p>
          <a:p>
            <a:pPr lvl="2"/>
            <a:r>
              <a:t>among non-terminated live leaves in current tree</a:t>
            </a:r>
          </a:p>
          <a:p>
            <a:pPr lvl="2"/>
            <a:r>
              <a:t>Achieved by comparing lower bounds of all live nodes</a:t>
            </a:r>
          </a:p>
          <a:p>
            <a:pPr lvl="1"/>
            <a:r>
              <a:t>Intuitively, it is better to consider a node with best bound as most promising</a:t>
            </a:r>
          </a:p>
          <a:p>
            <a:pPr lvl="2"/>
            <a:r>
              <a:t>It is possible that optimal solution may lie in other branch of the tree.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96" name="Table"/>
          <p:cNvGraphicFramePr/>
          <p:nvPr/>
        </p:nvGraphicFramePr>
        <p:xfrm>
          <a:off x="7891418" y="87523"/>
          <a:ext cx="2249613" cy="164014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444207"/>
                <a:gridCol w="444207"/>
                <a:gridCol w="444207"/>
                <a:gridCol w="444207"/>
                <a:gridCol w="444207"/>
              </a:tblGrid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