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4: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L44: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Job Assignment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TSP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ssignment Problem"/>
          <p:cNvSpPr txBox="1"/>
          <p:nvPr>
            <p:ph type="title"/>
          </p:nvPr>
        </p:nvSpPr>
        <p:spPr>
          <a:xfrm>
            <a:off x="762000" y="60325"/>
            <a:ext cx="5463145" cy="776735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9" name="Start at root…"/>
          <p:cNvSpPr txBox="1"/>
          <p:nvPr>
            <p:ph type="body" idx="1"/>
          </p:nvPr>
        </p:nvSpPr>
        <p:spPr>
          <a:xfrm>
            <a:off x="552194" y="864195"/>
            <a:ext cx="723927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Start at root</a:t>
            </a:r>
          </a:p>
          <a:p>
            <a:pPr lvl="1">
              <a:spcBef>
                <a:spcPts val="300"/>
              </a:spcBef>
            </a:pPr>
            <a:r>
              <a:t>no elements selected from matrix</a:t>
            </a:r>
          </a:p>
          <a:p>
            <a:pPr lvl="1">
              <a:spcBef>
                <a:spcPts val="300"/>
              </a:spcBef>
            </a:pPr>
            <a:r>
              <a:t>Lower bound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lb=10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(root) has 4 live nodes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1</a:t>
            </a:r>
            <a:r>
              <a:t>=9, J</a:t>
            </a:r>
            <a:r>
              <a:rPr baseline="-5999"/>
              <a:t>2</a:t>
            </a:r>
            <a:r>
              <a:t>=2, J</a:t>
            </a:r>
            <a:r>
              <a:rPr baseline="-5999"/>
              <a:t>3</a:t>
            </a:r>
            <a:r>
              <a:t>=7, J</a:t>
            </a:r>
            <a:r>
              <a:rPr baseline="-5999"/>
              <a:t>4</a:t>
            </a:r>
            <a:r>
              <a:t>=8,</a:t>
            </a:r>
          </a:p>
          <a:p>
            <a:pPr lvl="1" marL="645318" indent="-250031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bounds for each of these are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=9)=9+3+1+4=17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=9)+P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=3)+P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=1)+P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=4)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2</a:t>
            </a:r>
            <a:r>
              <a:t>=2)=2+3+1+4=10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3</a:t>
            </a:r>
            <a:r>
              <a:t>=7)=7+4+5+4=20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4</a:t>
            </a:r>
            <a:r>
              <a:t>=8)=8+3+1+6=18</a:t>
            </a: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Most promising node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 further.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03" name="Table"/>
          <p:cNvGraphicFramePr/>
          <p:nvPr/>
        </p:nvGraphicFramePr>
        <p:xfrm>
          <a:off x="7518884" y="2907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" name="Start…"/>
          <p:cNvSpPr/>
          <p:nvPr/>
        </p:nvSpPr>
        <p:spPr>
          <a:xfrm>
            <a:off x="6940455" y="2068494"/>
            <a:ext cx="2779110" cy="86497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Start</a:t>
            </a:r>
          </a:p>
          <a:p>
            <a:pPr algn="ctr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lb=2+3+1+4=10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  <p:bldP build="whole" bldLvl="1" animBg="1" rev="0" advAuto="0" spid="10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9" name="Assignment Problem"/>
          <p:cNvSpPr txBox="1"/>
          <p:nvPr>
            <p:ph type="title"/>
          </p:nvPr>
        </p:nvSpPr>
        <p:spPr>
          <a:xfrm>
            <a:off x="762000" y="60325"/>
            <a:ext cx="5463145" cy="776735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graphicFrame>
        <p:nvGraphicFramePr>
          <p:cNvPr id="110" name="Table"/>
          <p:cNvGraphicFramePr/>
          <p:nvPr/>
        </p:nvGraphicFramePr>
        <p:xfrm>
          <a:off x="7440161" y="323889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Line"/>
          <p:cNvSpPr/>
          <p:nvPr/>
        </p:nvSpPr>
        <p:spPr>
          <a:xfrm flipH="1" flipV="1">
            <a:off x="4658673" y="3072215"/>
            <a:ext cx="1314245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4" name="Group"/>
          <p:cNvGrpSpPr/>
          <p:nvPr/>
        </p:nvGrpSpPr>
        <p:grpSpPr>
          <a:xfrm>
            <a:off x="3338407" y="681979"/>
            <a:ext cx="2164968" cy="895391"/>
            <a:chOff x="0" y="0"/>
            <a:chExt cx="2164967" cy="895389"/>
          </a:xfrm>
        </p:grpSpPr>
        <p:sp>
          <p:nvSpPr>
            <p:cNvPr id="112" name="Start…"/>
            <p:cNvSpPr/>
            <p:nvPr/>
          </p:nvSpPr>
          <p:spPr>
            <a:xfrm>
              <a:off x="159432" y="289034"/>
              <a:ext cx="2005536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Start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lb=2+3+1+4=10</a:t>
              </a:r>
            </a:p>
          </p:txBody>
        </p:sp>
        <p:sp>
          <p:nvSpPr>
            <p:cNvPr id="113" name="0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519243" y="1996308"/>
            <a:ext cx="2018235" cy="1083549"/>
            <a:chOff x="0" y="0"/>
            <a:chExt cx="2018234" cy="1083547"/>
          </a:xfrm>
        </p:grpSpPr>
        <p:sp>
          <p:nvSpPr>
            <p:cNvPr id="115" name="Pa→J1(9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1</a:t>
              </a:r>
              <a:r>
                <a:t>(9)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9</a:t>
              </a:r>
              <a:r>
                <a:t>+3+1+4=17</a:t>
              </a:r>
            </a:p>
          </p:txBody>
        </p:sp>
        <p:sp>
          <p:nvSpPr>
            <p:cNvPr id="116" name="1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2857830" y="1996308"/>
            <a:ext cx="2018236" cy="1083549"/>
            <a:chOff x="0" y="0"/>
            <a:chExt cx="2018234" cy="1083547"/>
          </a:xfrm>
        </p:grpSpPr>
        <p:sp>
          <p:nvSpPr>
            <p:cNvPr id="118" name="Pa→J2(2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2</a:t>
              </a:r>
              <a:r>
                <a:t>(2)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2</a:t>
              </a:r>
              <a:r>
                <a:t>+3+1+4=</a:t>
              </a:r>
              <a:r>
                <a:rPr b="1"/>
                <a:t>10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5050398" y="1996308"/>
            <a:ext cx="2164255" cy="1083549"/>
            <a:chOff x="0" y="0"/>
            <a:chExt cx="2164253" cy="1083547"/>
          </a:xfrm>
        </p:grpSpPr>
        <p:sp>
          <p:nvSpPr>
            <p:cNvPr id="121" name="Pa→J3(7)…"/>
            <p:cNvSpPr/>
            <p:nvPr/>
          </p:nvSpPr>
          <p:spPr>
            <a:xfrm>
              <a:off x="158719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3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4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5</a:t>
              </a:r>
              <a:r>
                <a:t>+4=20</a:t>
              </a:r>
            </a:p>
          </p:txBody>
        </p:sp>
        <p:sp>
          <p:nvSpPr>
            <p:cNvPr id="122" name="3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7547912" y="1996308"/>
            <a:ext cx="2005536" cy="1083549"/>
            <a:chOff x="0" y="0"/>
            <a:chExt cx="2005534" cy="1083547"/>
          </a:xfrm>
        </p:grpSpPr>
        <p:sp>
          <p:nvSpPr>
            <p:cNvPr id="124" name="Pa→J4(8)…"/>
            <p:cNvSpPr/>
            <p:nvPr/>
          </p:nvSpPr>
          <p:spPr>
            <a:xfrm>
              <a:off x="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+3+1+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=18</a:t>
              </a:r>
            </a:p>
          </p:txBody>
        </p:sp>
        <p:sp>
          <p:nvSpPr>
            <p:cNvPr id="125" name="4"/>
            <p:cNvSpPr txBox="1"/>
            <p:nvPr/>
          </p:nvSpPr>
          <p:spPr>
            <a:xfrm>
              <a:off x="61909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7" name="Line"/>
          <p:cNvSpPr/>
          <p:nvPr/>
        </p:nvSpPr>
        <p:spPr>
          <a:xfrm flipV="1">
            <a:off x="1603138" y="3057629"/>
            <a:ext cx="1272037" cy="623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 flipV="1">
            <a:off x="3756717" y="3071902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 flipV="1">
            <a:off x="1534710" y="4395860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 flipH="1" flipV="1">
            <a:off x="2076339" y="4403985"/>
            <a:ext cx="1314246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 flipV="1">
            <a:off x="1534710" y="5705203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34" name="Group"/>
          <p:cNvGrpSpPr/>
          <p:nvPr/>
        </p:nvGrpSpPr>
        <p:grpSpPr>
          <a:xfrm>
            <a:off x="519243" y="3321549"/>
            <a:ext cx="2018235" cy="1088381"/>
            <a:chOff x="0" y="0"/>
            <a:chExt cx="2018234" cy="1088380"/>
          </a:xfrm>
        </p:grpSpPr>
        <p:sp>
          <p:nvSpPr>
            <p:cNvPr id="132" name="Pb→J1(6)…"/>
            <p:cNvSpPr/>
            <p:nvPr/>
          </p:nvSpPr>
          <p:spPr>
            <a:xfrm>
              <a:off x="12700" y="337045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1</a:t>
              </a:r>
              <a:r>
                <a:t>(6)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33" name="5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2857830" y="3342125"/>
            <a:ext cx="2018236" cy="1067805"/>
            <a:chOff x="0" y="0"/>
            <a:chExt cx="2018234" cy="1067803"/>
          </a:xfrm>
        </p:grpSpPr>
        <p:sp>
          <p:nvSpPr>
            <p:cNvPr id="135" name="Pb→J3(3)…"/>
            <p:cNvSpPr/>
            <p:nvPr/>
          </p:nvSpPr>
          <p:spPr>
            <a:xfrm>
              <a:off x="12700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3</a:t>
              </a:r>
              <a:r>
                <a:t>(3)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3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5</a:t>
              </a:r>
              <a:r>
                <a:t>+4=14</a:t>
              </a:r>
            </a:p>
          </p:txBody>
        </p:sp>
        <p:sp>
          <p:nvSpPr>
            <p:cNvPr id="136" name="6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5160630" y="3342125"/>
            <a:ext cx="2054023" cy="1067805"/>
            <a:chOff x="0" y="0"/>
            <a:chExt cx="2054021" cy="1067803"/>
          </a:xfrm>
        </p:grpSpPr>
        <p:sp>
          <p:nvSpPr>
            <p:cNvPr id="138" name="Pb→J4(7)…"/>
            <p:cNvSpPr/>
            <p:nvPr/>
          </p:nvSpPr>
          <p:spPr>
            <a:xfrm>
              <a:off x="48487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4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1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7</a:t>
              </a:r>
              <a:r>
                <a:t>=17</a:t>
              </a:r>
            </a:p>
          </p:txBody>
        </p:sp>
        <p:sp>
          <p:nvSpPr>
            <p:cNvPr id="139" name="7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519243" y="4650902"/>
            <a:ext cx="2018235" cy="1078226"/>
            <a:chOff x="0" y="0"/>
            <a:chExt cx="2018234" cy="1078224"/>
          </a:xfrm>
        </p:grpSpPr>
        <p:sp>
          <p:nvSpPr>
            <p:cNvPr id="141" name="Pc→J3(1)…"/>
            <p:cNvSpPr/>
            <p:nvPr/>
          </p:nvSpPr>
          <p:spPr>
            <a:xfrm>
              <a:off x="12700" y="326889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3</a:t>
              </a:r>
              <a:r>
                <a:t>(1)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42" name="8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2724555" y="4650902"/>
            <a:ext cx="2151511" cy="1089101"/>
            <a:chOff x="0" y="0"/>
            <a:chExt cx="2151509" cy="1089099"/>
          </a:xfrm>
        </p:grpSpPr>
        <p:sp>
          <p:nvSpPr>
            <p:cNvPr id="144" name="Pc→J4(8)…"/>
            <p:cNvSpPr/>
            <p:nvPr/>
          </p:nvSpPr>
          <p:spPr>
            <a:xfrm>
              <a:off x="145975" y="337765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9</a:t>
              </a:r>
              <a:r>
                <a:t>=25</a:t>
              </a:r>
            </a:p>
          </p:txBody>
        </p:sp>
        <p:sp>
          <p:nvSpPr>
            <p:cNvPr id="145" name="9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519243" y="5977199"/>
            <a:ext cx="2018235" cy="1055254"/>
            <a:chOff x="0" y="0"/>
            <a:chExt cx="2018234" cy="1055253"/>
          </a:xfrm>
        </p:grpSpPr>
        <p:sp>
          <p:nvSpPr>
            <p:cNvPr id="147" name="Pd→J4(4)…"/>
            <p:cNvSpPr/>
            <p:nvPr/>
          </p:nvSpPr>
          <p:spPr>
            <a:xfrm>
              <a:off x="12700" y="30391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d</a:t>
              </a:r>
              <a:r>
                <a:t>→J</a:t>
              </a:r>
              <a:r>
                <a:rPr baseline="-5999"/>
                <a:t>4</a:t>
              </a:r>
              <a:r>
                <a:t>(4)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48" name="10"/>
            <p:cNvSpPr txBox="1"/>
            <p:nvPr/>
          </p:nvSpPr>
          <p:spPr>
            <a:xfrm>
              <a:off x="0" y="-1"/>
              <a:ext cx="465718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476936" y="1218581"/>
            <a:ext cx="2026477" cy="1108172"/>
            <a:chOff x="0" y="0"/>
            <a:chExt cx="2026475" cy="1108171"/>
          </a:xfrm>
        </p:grpSpPr>
        <p:sp>
          <p:nvSpPr>
            <p:cNvPr id="150" name="Line"/>
            <p:cNvSpPr/>
            <p:nvPr/>
          </p:nvSpPr>
          <p:spPr>
            <a:xfrm flipV="1">
              <a:off x="-1" y="10887"/>
              <a:ext cx="2026477" cy="10972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1" name="Pa(J1)"/>
            <p:cNvSpPr txBox="1"/>
            <p:nvPr/>
          </p:nvSpPr>
          <p:spPr>
            <a:xfrm rot="19860000">
              <a:off x="346856" y="218197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1</a:t>
              </a:r>
              <a:r>
                <a:t>)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3077729" y="1400368"/>
            <a:ext cx="1050843" cy="1009485"/>
            <a:chOff x="0" y="0"/>
            <a:chExt cx="1050841" cy="1009483"/>
          </a:xfrm>
        </p:grpSpPr>
        <p:sp>
          <p:nvSpPr>
            <p:cNvPr id="153" name="Line"/>
            <p:cNvSpPr/>
            <p:nvPr/>
          </p:nvSpPr>
          <p:spPr>
            <a:xfrm flipV="1">
              <a:off x="280842" y="166725"/>
              <a:ext cx="770000" cy="7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4" name="Pa(J2)"/>
            <p:cNvSpPr txBox="1"/>
            <p:nvPr/>
          </p:nvSpPr>
          <p:spPr>
            <a:xfrm rot="18900000">
              <a:off x="479" y="295191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2</a:t>
              </a:r>
              <a:r>
                <a:t>)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4672809" y="1429075"/>
            <a:ext cx="1328119" cy="921774"/>
            <a:chOff x="0" y="0"/>
            <a:chExt cx="1328117" cy="921773"/>
          </a:xfrm>
        </p:grpSpPr>
        <p:sp>
          <p:nvSpPr>
            <p:cNvPr id="156" name="Line"/>
            <p:cNvSpPr/>
            <p:nvPr/>
          </p:nvSpPr>
          <p:spPr>
            <a:xfrm flipH="1" flipV="1">
              <a:off x="0" y="137104"/>
              <a:ext cx="1068381" cy="771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7" name="Pa(J3)"/>
            <p:cNvSpPr txBox="1"/>
            <p:nvPr/>
          </p:nvSpPr>
          <p:spPr>
            <a:xfrm rot="2100000">
              <a:off x="290594" y="251336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3</a:t>
              </a:r>
              <a:r>
                <a:t>)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5524229" y="1248487"/>
            <a:ext cx="2245584" cy="1084802"/>
            <a:chOff x="0" y="0"/>
            <a:chExt cx="2245582" cy="1084801"/>
          </a:xfrm>
        </p:grpSpPr>
        <p:sp>
          <p:nvSpPr>
            <p:cNvPr id="159" name="Line"/>
            <p:cNvSpPr/>
            <p:nvPr/>
          </p:nvSpPr>
          <p:spPr>
            <a:xfrm flipH="1" flipV="1">
              <a:off x="-1" y="126845"/>
              <a:ext cx="2245584" cy="957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Pa(J4)"/>
            <p:cNvSpPr txBox="1"/>
            <p:nvPr/>
          </p:nvSpPr>
          <p:spPr>
            <a:xfrm rot="1380000">
              <a:off x="475863" y="180372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4</a:t>
              </a:r>
              <a:r>
                <a:t>)</a:t>
              </a:r>
            </a:p>
          </p:txBody>
        </p:sp>
      </p:grpSp>
      <p:sp>
        <p:nvSpPr>
          <p:cNvPr id="162" name="Lowest bound 10…"/>
          <p:cNvSpPr txBox="1"/>
          <p:nvPr/>
        </p:nvSpPr>
        <p:spPr>
          <a:xfrm>
            <a:off x="7312951" y="3165669"/>
            <a:ext cx="3119930" cy="82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10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2</a:t>
            </a:r>
            <a:r>
              <a:t>. </a:t>
            </a:r>
          </a:p>
        </p:txBody>
      </p:sp>
      <p:sp>
        <p:nvSpPr>
          <p:cNvPr id="163" name="Lowest bound 13…"/>
          <p:cNvSpPr txBox="1"/>
          <p:nvPr/>
        </p:nvSpPr>
        <p:spPr>
          <a:xfrm>
            <a:off x="6779551" y="4278737"/>
            <a:ext cx="3119930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5</a:t>
            </a:r>
            <a:r>
              <a:t>. </a:t>
            </a:r>
          </a:p>
        </p:txBody>
      </p:sp>
      <p:sp>
        <p:nvSpPr>
          <p:cNvPr id="164" name="Lowest bound 13…"/>
          <p:cNvSpPr txBox="1"/>
          <p:nvPr/>
        </p:nvSpPr>
        <p:spPr>
          <a:xfrm>
            <a:off x="4893809" y="5076938"/>
            <a:ext cx="3119931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8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6"/>
      <p:bldP build="whole" bldLvl="1" animBg="1" rev="0" advAuto="0" spid="134" grpId="11"/>
      <p:bldP build="whole" bldLvl="1" animBg="1" rev="0" advAuto="0" spid="162" grpId="10"/>
      <p:bldP build="whole" bldLvl="1" animBg="1" rev="0" advAuto="0" spid="126" grpId="9"/>
      <p:bldP build="whole" bldLvl="1" animBg="1" rev="0" advAuto="0" spid="129" grpId="19"/>
      <p:bldP build="whole" bldLvl="1" animBg="1" rev="0" advAuto="0" spid="114" grpId="1"/>
      <p:bldP build="whole" bldLvl="1" animBg="1" rev="0" advAuto="0" spid="111" grpId="16"/>
      <p:bldP build="whole" bldLvl="1" animBg="1" rev="0" advAuto="0" spid="137" grpId="13"/>
      <p:bldP build="whole" bldLvl="1" animBg="1" rev="0" advAuto="0" spid="149" grpId="23"/>
      <p:bldP build="whole" bldLvl="1" animBg="1" rev="0" advAuto="0" spid="152" grpId="2"/>
      <p:bldP build="whole" bldLvl="1" animBg="1" rev="0" advAuto="0" spid="120" grpId="5"/>
      <p:bldP build="whole" bldLvl="1" animBg="1" rev="0" advAuto="0" spid="155" grpId="4"/>
      <p:bldP build="whole" bldLvl="1" animBg="1" rev="0" advAuto="0" spid="123" grpId="7"/>
      <p:bldP build="whole" bldLvl="1" animBg="1" rev="0" advAuto="0" spid="163" grpId="17"/>
      <p:bldP build="whole" bldLvl="1" animBg="1" rev="0" advAuto="0" spid="161" grpId="8"/>
      <p:bldP build="whole" bldLvl="1" animBg="1" rev="0" advAuto="0" spid="146" grpId="20"/>
      <p:bldP build="whole" bldLvl="1" animBg="1" rev="0" advAuto="0" spid="117" grpId="3"/>
      <p:bldP build="whole" bldLvl="1" animBg="1" rev="0" advAuto="0" spid="140" grpId="15"/>
      <p:bldP build="whole" bldLvl="1" animBg="1" rev="0" advAuto="0" spid="143" grpId="18"/>
      <p:bldP build="whole" bldLvl="1" animBg="1" rev="0" advAuto="0" spid="164" grpId="22"/>
      <p:bldP build="whole" bldLvl="1" animBg="1" rev="0" advAuto="0" spid="131" grpId="24"/>
      <p:bldP build="whole" bldLvl="1" animBg="1" rev="0" advAuto="0" spid="128" grpId="14"/>
      <p:bldP build="whole" bldLvl="1" animBg="1" rev="0" advAuto="0" spid="130" grpId="21"/>
      <p:bldP build="whole" bldLvl="1" animBg="1" rev="0" advAuto="0" spid="127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167" name="BB approach: define a lower bound…"/>
          <p:cNvSpPr txBox="1"/>
          <p:nvPr>
            <p:ph type="body" idx="1"/>
          </p:nvPr>
        </p:nvSpPr>
        <p:spPr>
          <a:xfrm>
            <a:off x="344554" y="864195"/>
            <a:ext cx="7082698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t>BB approach: define a lower bound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Simple approach:</a:t>
            </a:r>
          </a:p>
          <a:p>
            <a:pPr lvl="1">
              <a:spcBef>
                <a:spcPts val="300"/>
              </a:spcBef>
              <a:defRPr sz="2800"/>
            </a:pPr>
            <a:r>
              <a:t>Take the lowest edge cost</a:t>
            </a:r>
          </a:p>
          <a:p>
            <a:pPr lvl="1">
              <a:spcBef>
                <a:spcPts val="300"/>
              </a:spcBef>
              <a:defRPr sz="2800"/>
            </a:pPr>
            <a:r>
              <a:t>Multiply it by number of nodes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LB=1*5=5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More informative but less obvious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not require much computation too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each node, find two nearest nodes </a:t>
            </a:r>
          </a:p>
          <a:p>
            <a:pPr lvl="2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average of two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 this average (ceiling) for all nodes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LB=((1+3)+(3+6)+(1+2)+(3+4)+(2+3))/2=</a:t>
            </a:r>
            <a:r>
              <a:rPr sz="2600"/>
              <a:t>14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Update the lower bound accordingly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included edge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947091" y="893233"/>
            <a:ext cx="2607759" cy="2499495"/>
            <a:chOff x="0" y="0"/>
            <a:chExt cx="2607758" cy="2499493"/>
          </a:xfrm>
        </p:grpSpPr>
        <p:sp>
          <p:nvSpPr>
            <p:cNvPr id="171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2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3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5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7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9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0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1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3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4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5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201" name="When any tour includes a particular edge,…"/>
          <p:cNvSpPr txBox="1"/>
          <p:nvPr>
            <p:ph type="body" idx="1"/>
          </p:nvPr>
        </p:nvSpPr>
        <p:spPr>
          <a:xfrm>
            <a:off x="327621" y="864195"/>
            <a:ext cx="7831665" cy="5132388"/>
          </a:xfrm>
          <a:prstGeom prst="rect">
            <a:avLst/>
          </a:prstGeom>
        </p:spPr>
        <p:txBody>
          <a:bodyPr/>
          <a:lstStyle/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lower bound using that edge.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(a,d)</a:t>
            </a:r>
            <a:r>
              <a:t> is included.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LB=⌈((</a:t>
            </a:r>
            <a:r>
              <a:rPr b="1"/>
              <a:t>5</a:t>
            </a:r>
            <a:r>
              <a:t>+1)+(3+6)+(1+2)+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</a:t>
            </a:r>
            <a:r>
              <a:rPr b="1"/>
              <a:t>5</a:t>
            </a:r>
            <a:r>
              <a:t>+3)+(2+3))/2⌉=⌈31/2⌉=16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Further,  to reduce the amount of potential work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consider that tour starts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and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graph is undirected, impose the restriction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Generate tours in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appears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After visiting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n-1(=4)</a:t>
            </a:r>
            <a:r>
              <a:t> nodes, 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has to visit the last unvisited node, and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to the starting node.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7336558" y="859366"/>
            <a:ext cx="2607759" cy="2499495"/>
            <a:chOff x="0" y="0"/>
            <a:chExt cx="2607758" cy="2499493"/>
          </a:xfrm>
        </p:grpSpPr>
        <p:sp>
          <p:nvSpPr>
            <p:cNvPr id="205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6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7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8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9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1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2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2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3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4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5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6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7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8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9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7" name="Traveling Salesperson Problem"/>
          <p:cNvSpPr txBox="1"/>
          <p:nvPr>
            <p:ph type="title"/>
          </p:nvPr>
        </p:nvSpPr>
        <p:spPr>
          <a:xfrm>
            <a:off x="99905" y="-130059"/>
            <a:ext cx="7082698" cy="85607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7086996" y="605366"/>
            <a:ext cx="2607759" cy="2499495"/>
            <a:chOff x="0" y="0"/>
            <a:chExt cx="2607758" cy="2499493"/>
          </a:xfrm>
        </p:grpSpPr>
        <p:sp>
          <p:nvSpPr>
            <p:cNvPr id="238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9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43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8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9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4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7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8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9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0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1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2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338407" y="681979"/>
            <a:ext cx="1033676" cy="895391"/>
            <a:chOff x="0" y="0"/>
            <a:chExt cx="1033674" cy="895389"/>
          </a:xfrm>
        </p:grpSpPr>
        <p:sp>
          <p:nvSpPr>
            <p:cNvPr id="264" name="a"/>
            <p:cNvSpPr/>
            <p:nvPr/>
          </p:nvSpPr>
          <p:spPr>
            <a:xfrm>
              <a:off x="159432" y="289034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5" name="0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67" name="(1+3+3+6+1+2+…"/>
          <p:cNvSpPr txBox="1"/>
          <p:nvPr/>
        </p:nvSpPr>
        <p:spPr>
          <a:xfrm>
            <a:off x="4344035" y="963826"/>
            <a:ext cx="2047663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(1+3+3+6+1+2+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3+4+2+3)/2=14</a:t>
            </a:r>
          </a:p>
        </p:txBody>
      </p:sp>
      <p:sp>
        <p:nvSpPr>
          <p:cNvPr id="268" name="(3+1+3+6+…"/>
          <p:cNvSpPr txBox="1"/>
          <p:nvPr/>
        </p:nvSpPr>
        <p:spPr>
          <a:xfrm>
            <a:off x="120897" y="1427076"/>
            <a:ext cx="1468473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(3+1+3+6+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2+3)/2=14</a:t>
            </a:r>
          </a:p>
        </p:txBody>
      </p:sp>
      <p:sp>
        <p:nvSpPr>
          <p:cNvPr id="269" name="b is after c"/>
          <p:cNvSpPr txBox="1"/>
          <p:nvPr/>
        </p:nvSpPr>
        <p:spPr>
          <a:xfrm>
            <a:off x="2365732" y="2915485"/>
            <a:ext cx="132659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 is after c</a:t>
            </a:r>
          </a:p>
        </p:txBody>
      </p:sp>
      <p:sp>
        <p:nvSpPr>
          <p:cNvPr id="270" name="X"/>
          <p:cNvSpPr txBox="1"/>
          <p:nvPr/>
        </p:nvSpPr>
        <p:spPr>
          <a:xfrm>
            <a:off x="3053091" y="2008350"/>
            <a:ext cx="42600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1" name="(1+5+3+6+1+2+3+5+2+3)/2=16"/>
          <p:cNvSpPr txBox="1"/>
          <p:nvPr/>
        </p:nvSpPr>
        <p:spPr>
          <a:xfrm>
            <a:off x="3427723" y="1595328"/>
            <a:ext cx="2047663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(1+5+3+6+1+2+3+5+2+3)/2=16</a:t>
            </a:r>
          </a:p>
        </p:txBody>
      </p:sp>
      <p:sp>
        <p:nvSpPr>
          <p:cNvPr id="272" name="(1+8+3+6+1+2+…"/>
          <p:cNvSpPr txBox="1"/>
          <p:nvPr/>
        </p:nvSpPr>
        <p:spPr>
          <a:xfrm>
            <a:off x="5470636" y="2875864"/>
            <a:ext cx="2176690" cy="6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(1+8+3+6+1+2+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3+4+2+8)/2=19</a:t>
            </a:r>
          </a:p>
        </p:txBody>
      </p:sp>
      <p:grpSp>
        <p:nvGrpSpPr>
          <p:cNvPr id="275" name="Group"/>
          <p:cNvGrpSpPr/>
          <p:nvPr/>
        </p:nvGrpSpPr>
        <p:grpSpPr>
          <a:xfrm>
            <a:off x="932439" y="1943513"/>
            <a:ext cx="874244" cy="963124"/>
            <a:chOff x="0" y="0"/>
            <a:chExt cx="874242" cy="963123"/>
          </a:xfrm>
        </p:grpSpPr>
        <p:sp>
          <p:nvSpPr>
            <p:cNvPr id="273" name="a,b"/>
            <p:cNvSpPr/>
            <p:nvPr/>
          </p:nvSpPr>
          <p:spPr>
            <a:xfrm>
              <a:off x="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a,b</a:t>
              </a:r>
            </a:p>
          </p:txBody>
        </p:sp>
        <p:sp>
          <p:nvSpPr>
            <p:cNvPr id="274" name="1"/>
            <p:cNvSpPr txBox="1"/>
            <p:nvPr/>
          </p:nvSpPr>
          <p:spPr>
            <a:xfrm>
              <a:off x="524453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2579454" y="1943513"/>
            <a:ext cx="886944" cy="963124"/>
            <a:chOff x="0" y="0"/>
            <a:chExt cx="886942" cy="963123"/>
          </a:xfrm>
        </p:grpSpPr>
        <p:sp>
          <p:nvSpPr>
            <p:cNvPr id="276" name="a,c…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lb=14</a:t>
              </a:r>
            </a:p>
          </p:txBody>
        </p:sp>
        <p:sp>
          <p:nvSpPr>
            <p:cNvPr id="277" name="2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4126230" y="1943513"/>
            <a:ext cx="886943" cy="963124"/>
            <a:chOff x="0" y="0"/>
            <a:chExt cx="886942" cy="963123"/>
          </a:xfrm>
        </p:grpSpPr>
        <p:sp>
          <p:nvSpPr>
            <p:cNvPr id="279" name="a,d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a,d</a:t>
              </a:r>
            </a:p>
          </p:txBody>
        </p:sp>
        <p:sp>
          <p:nvSpPr>
            <p:cNvPr id="280" name="3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901270" y="1943513"/>
            <a:ext cx="955260" cy="963124"/>
            <a:chOff x="0" y="0"/>
            <a:chExt cx="955259" cy="963123"/>
          </a:xfrm>
        </p:grpSpPr>
        <p:sp>
          <p:nvSpPr>
            <p:cNvPr id="282" name="a,e"/>
            <p:cNvSpPr/>
            <p:nvPr/>
          </p:nvSpPr>
          <p:spPr>
            <a:xfrm>
              <a:off x="81017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a,e</a:t>
              </a:r>
            </a:p>
          </p:txBody>
        </p:sp>
        <p:sp>
          <p:nvSpPr>
            <p:cNvPr id="283" name="4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5" name="(3+1+3+9+1+2+…"/>
          <p:cNvSpPr txBox="1"/>
          <p:nvPr/>
        </p:nvSpPr>
        <p:spPr>
          <a:xfrm>
            <a:off x="3934961" y="3521884"/>
            <a:ext cx="2047662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(3+1+3+9+1+2+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3+4+9+2)/2=19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1599478" y="1033846"/>
            <a:ext cx="1876951" cy="127000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V="1">
            <a:off x="2965407" y="1617777"/>
            <a:ext cx="698870" cy="69887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 flipH="1" flipV="1">
            <a:off x="4242537" y="1605607"/>
            <a:ext cx="418035" cy="64456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 flipH="1" flipV="1">
            <a:off x="4448975" y="1580325"/>
            <a:ext cx="1461555" cy="9418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 flipV="1">
            <a:off x="574299" y="2891366"/>
            <a:ext cx="500968" cy="116496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H="1" flipV="1">
            <a:off x="1299220" y="2891366"/>
            <a:ext cx="864107" cy="114979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H="1" flipV="1">
            <a:off x="1561687" y="2917322"/>
            <a:ext cx="2192680" cy="11903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95" name="Group"/>
          <p:cNvGrpSpPr/>
          <p:nvPr/>
        </p:nvGrpSpPr>
        <p:grpSpPr>
          <a:xfrm>
            <a:off x="418012" y="3713525"/>
            <a:ext cx="874243" cy="945712"/>
            <a:chOff x="0" y="0"/>
            <a:chExt cx="874242" cy="945710"/>
          </a:xfrm>
        </p:grpSpPr>
        <p:sp>
          <p:nvSpPr>
            <p:cNvPr id="293" name="a,b,c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94" name="5"/>
            <p:cNvSpPr txBox="1"/>
            <p:nvPr/>
          </p:nvSpPr>
          <p:spPr>
            <a:xfrm>
              <a:off x="206434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2069012" y="3713525"/>
            <a:ext cx="874243" cy="945712"/>
            <a:chOff x="0" y="0"/>
            <a:chExt cx="874242" cy="945710"/>
          </a:xfrm>
        </p:grpSpPr>
        <p:sp>
          <p:nvSpPr>
            <p:cNvPr id="296" name="a,b,d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97" name="6"/>
            <p:cNvSpPr txBox="1"/>
            <p:nvPr/>
          </p:nvSpPr>
          <p:spPr>
            <a:xfrm>
              <a:off x="169979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3720012" y="3713525"/>
            <a:ext cx="874243" cy="945712"/>
            <a:chOff x="0" y="0"/>
            <a:chExt cx="874242" cy="945711"/>
          </a:xfrm>
        </p:grpSpPr>
        <p:sp>
          <p:nvSpPr>
            <p:cNvPr id="299" name="a,b,e…"/>
            <p:cNvSpPr/>
            <p:nvPr/>
          </p:nvSpPr>
          <p:spPr>
            <a:xfrm>
              <a:off x="0" y="339356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300" name="7"/>
            <p:cNvSpPr txBox="1"/>
            <p:nvPr/>
          </p:nvSpPr>
          <p:spPr>
            <a:xfrm>
              <a:off x="59784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232263" y="4991991"/>
            <a:ext cx="1185041" cy="1289470"/>
            <a:chOff x="0" y="0"/>
            <a:chExt cx="1185039" cy="1289468"/>
          </a:xfrm>
        </p:grpSpPr>
        <p:sp>
          <p:nvSpPr>
            <p:cNvPr id="302" name="a,b,c,d…"/>
            <p:cNvSpPr/>
            <p:nvPr/>
          </p:nvSpPr>
          <p:spPr>
            <a:xfrm>
              <a:off x="6069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303" name="8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815926" y="4991991"/>
            <a:ext cx="1140400" cy="1289470"/>
            <a:chOff x="0" y="0"/>
            <a:chExt cx="1140399" cy="1289468"/>
          </a:xfrm>
        </p:grpSpPr>
        <p:sp>
          <p:nvSpPr>
            <p:cNvPr id="305" name="a,b,c,e…"/>
            <p:cNvSpPr/>
            <p:nvPr/>
          </p:nvSpPr>
          <p:spPr>
            <a:xfrm>
              <a:off x="1605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(d,a)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306" name="9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3372791" y="4991991"/>
            <a:ext cx="1124341" cy="1289470"/>
            <a:chOff x="0" y="0"/>
            <a:chExt cx="1124339" cy="1289468"/>
          </a:xfrm>
        </p:grpSpPr>
        <p:sp>
          <p:nvSpPr>
            <p:cNvPr id="308" name="a,b,d,c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309" name="10"/>
            <p:cNvSpPr txBox="1"/>
            <p:nvPr/>
          </p:nvSpPr>
          <p:spPr>
            <a:xfrm>
              <a:off x="265698" y="-1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5091524" y="4991991"/>
            <a:ext cx="1124341" cy="1289470"/>
            <a:chOff x="0" y="0"/>
            <a:chExt cx="1124339" cy="1289468"/>
          </a:xfrm>
        </p:grpSpPr>
        <p:sp>
          <p:nvSpPr>
            <p:cNvPr id="311" name="a,b,d,e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(c,a)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312" name="11"/>
            <p:cNvSpPr txBox="1"/>
            <p:nvPr/>
          </p:nvSpPr>
          <p:spPr>
            <a:xfrm>
              <a:off x="644364" y="-1"/>
              <a:ext cx="450303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14" name="Line"/>
          <p:cNvSpPr/>
          <p:nvPr/>
        </p:nvSpPr>
        <p:spPr>
          <a:xfrm flipV="1">
            <a:off x="668866" y="4664547"/>
            <a:ext cx="1" cy="63175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 flipH="1" flipV="1">
            <a:off x="732419" y="4677286"/>
            <a:ext cx="1147337" cy="84615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 flipH="1" flipV="1">
            <a:off x="2871665" y="4655145"/>
            <a:ext cx="2195041" cy="67604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 flipH="1" flipV="1">
            <a:off x="2286370" y="4682925"/>
            <a:ext cx="1179186" cy="62048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8" name="1st tour"/>
          <p:cNvSpPr txBox="1"/>
          <p:nvPr/>
        </p:nvSpPr>
        <p:spPr>
          <a:xfrm>
            <a:off x="278601" y="6298936"/>
            <a:ext cx="100202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1st tour</a:t>
            </a:r>
          </a:p>
        </p:txBody>
      </p:sp>
      <p:sp>
        <p:nvSpPr>
          <p:cNvPr id="319" name="better tour"/>
          <p:cNvSpPr txBox="1"/>
          <p:nvPr/>
        </p:nvSpPr>
        <p:spPr>
          <a:xfrm>
            <a:off x="1627503" y="6298936"/>
            <a:ext cx="1312700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better tour</a:t>
            </a:r>
          </a:p>
        </p:txBody>
      </p:sp>
      <p:sp>
        <p:nvSpPr>
          <p:cNvPr id="320" name="inferior tour"/>
          <p:cNvSpPr txBox="1"/>
          <p:nvPr/>
        </p:nvSpPr>
        <p:spPr>
          <a:xfrm>
            <a:off x="3215173" y="6298936"/>
            <a:ext cx="1439576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inferior tour</a:t>
            </a:r>
          </a:p>
        </p:txBody>
      </p:sp>
      <p:sp>
        <p:nvSpPr>
          <p:cNvPr id="321" name="optimal tour"/>
          <p:cNvSpPr txBox="1"/>
          <p:nvPr/>
        </p:nvSpPr>
        <p:spPr>
          <a:xfrm>
            <a:off x="4912699" y="6298936"/>
            <a:ext cx="1481992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optimal tour</a:t>
            </a:r>
          </a:p>
        </p:txBody>
      </p:sp>
      <p:sp>
        <p:nvSpPr>
          <p:cNvPr id="322" name="lb≥node 11"/>
          <p:cNvSpPr txBox="1"/>
          <p:nvPr/>
        </p:nvSpPr>
        <p:spPr>
          <a:xfrm>
            <a:off x="3969047" y="2903454"/>
            <a:ext cx="1453150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23" name="lb≥node 11"/>
          <p:cNvSpPr txBox="1"/>
          <p:nvPr/>
        </p:nvSpPr>
        <p:spPr>
          <a:xfrm>
            <a:off x="5832406" y="3380770"/>
            <a:ext cx="1453150" cy="39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24" name="a,b,c,d (e,a)…"/>
          <p:cNvSpPr txBox="1"/>
          <p:nvPr/>
        </p:nvSpPr>
        <p:spPr>
          <a:xfrm>
            <a:off x="7416250" y="3621626"/>
            <a:ext cx="2198789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a,b,c,d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(3+8+3+6+6+4+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4+3+3+8)/2=24</a:t>
            </a:r>
          </a:p>
        </p:txBody>
      </p:sp>
      <p:sp>
        <p:nvSpPr>
          <p:cNvPr id="340" name="Connection Line"/>
          <p:cNvSpPr/>
          <p:nvPr/>
        </p:nvSpPr>
        <p:spPr>
          <a:xfrm>
            <a:off x="1430032" y="4129033"/>
            <a:ext cx="5986219" cy="129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023" y="10395"/>
                  <a:pt x="14223" y="3195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26" name="a,b,c,e (d,a)…"/>
          <p:cNvSpPr txBox="1"/>
          <p:nvPr/>
        </p:nvSpPr>
        <p:spPr>
          <a:xfrm>
            <a:off x="7586720" y="4427664"/>
            <a:ext cx="2198790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a,b,c,e (d,a)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(3+5+3+6+6+2+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2+3+3+5)/2=19</a:t>
            </a:r>
          </a:p>
        </p:txBody>
      </p:sp>
      <p:sp>
        <p:nvSpPr>
          <p:cNvPr id="341" name="Connection Line"/>
          <p:cNvSpPr/>
          <p:nvPr/>
        </p:nvSpPr>
        <p:spPr>
          <a:xfrm>
            <a:off x="2968848" y="4640193"/>
            <a:ext cx="4617872" cy="73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20" fill="norm" stroke="1" extrusionOk="0">
                <a:moveTo>
                  <a:pt x="0" y="18820"/>
                </a:moveTo>
                <a:cubicBezTo>
                  <a:pt x="6977" y="3089"/>
                  <a:pt x="14177" y="-2780"/>
                  <a:pt x="21600" y="1212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28" name="a,b,d,c (e,a)…"/>
          <p:cNvSpPr txBox="1"/>
          <p:nvPr/>
        </p:nvSpPr>
        <p:spPr>
          <a:xfrm>
            <a:off x="7586720" y="5208688"/>
            <a:ext cx="2198790" cy="85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a,b,d,c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(3+8+3+7+7+4+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4+2+2+8)/2=24</a:t>
            </a:r>
          </a:p>
        </p:txBody>
      </p:sp>
      <p:sp>
        <p:nvSpPr>
          <p:cNvPr id="342" name="Connection Line"/>
          <p:cNvSpPr/>
          <p:nvPr/>
        </p:nvSpPr>
        <p:spPr>
          <a:xfrm>
            <a:off x="4509838" y="5097910"/>
            <a:ext cx="3076883" cy="3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51" fill="norm" stroke="1" extrusionOk="0">
                <a:moveTo>
                  <a:pt x="0" y="16551"/>
                </a:moveTo>
                <a:cubicBezTo>
                  <a:pt x="7200" y="-2303"/>
                  <a:pt x="14400" y="-5049"/>
                  <a:pt x="21600" y="8313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0" name="a,b,d,e (c,a)…"/>
          <p:cNvSpPr txBox="1"/>
          <p:nvPr/>
        </p:nvSpPr>
        <p:spPr>
          <a:xfrm>
            <a:off x="6810257" y="6063594"/>
            <a:ext cx="2391052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a,b,d,e (c,a)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(3+1+3+7+7+3+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3+2+2+1)/2=16</a:t>
            </a:r>
          </a:p>
        </p:txBody>
      </p:sp>
      <p:sp>
        <p:nvSpPr>
          <p:cNvPr id="331" name="Line"/>
          <p:cNvSpPr/>
          <p:nvPr/>
        </p:nvSpPr>
        <p:spPr>
          <a:xfrm>
            <a:off x="6211940" y="5649813"/>
            <a:ext cx="938977" cy="938977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2" name="(3+1+3+6+6+1+…"/>
          <p:cNvSpPr txBox="1"/>
          <p:nvPr/>
        </p:nvSpPr>
        <p:spPr>
          <a:xfrm>
            <a:off x="-58501" y="2881975"/>
            <a:ext cx="2047663" cy="6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(3+1+3+6+6+1+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3+4+2+3)/2=16</a:t>
            </a:r>
          </a:p>
        </p:txBody>
      </p:sp>
      <p:sp>
        <p:nvSpPr>
          <p:cNvPr id="333" name="(3+1+3+7+1+2+…"/>
          <p:cNvSpPr txBox="1"/>
          <p:nvPr/>
        </p:nvSpPr>
        <p:spPr>
          <a:xfrm>
            <a:off x="1307340" y="3363994"/>
            <a:ext cx="1953026" cy="59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(3+1+3+7+1+2+</a:t>
            </a:r>
          </a:p>
          <a:p>
            <a:pPr algn="ctr">
              <a:lnSpc>
                <a:spcPct val="8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7+3+2+3)/2=16</a:t>
            </a:r>
          </a:p>
        </p:txBody>
      </p:sp>
      <p:sp>
        <p:nvSpPr>
          <p:cNvPr id="334" name="lb=14"/>
          <p:cNvSpPr txBox="1"/>
          <p:nvPr/>
        </p:nvSpPr>
        <p:spPr>
          <a:xfrm>
            <a:off x="3520265" y="1200958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lb=14</a:t>
            </a:r>
          </a:p>
        </p:txBody>
      </p:sp>
      <p:sp>
        <p:nvSpPr>
          <p:cNvPr id="335" name="lb=14"/>
          <p:cNvSpPr txBox="1"/>
          <p:nvPr/>
        </p:nvSpPr>
        <p:spPr>
          <a:xfrm>
            <a:off x="977815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lb=14</a:t>
            </a:r>
          </a:p>
        </p:txBody>
      </p:sp>
      <p:sp>
        <p:nvSpPr>
          <p:cNvPr id="336" name="lb=16"/>
          <p:cNvSpPr txBox="1"/>
          <p:nvPr/>
        </p:nvSpPr>
        <p:spPr>
          <a:xfrm>
            <a:off x="4177955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lb=16</a:t>
            </a:r>
          </a:p>
        </p:txBody>
      </p:sp>
      <p:sp>
        <p:nvSpPr>
          <p:cNvPr id="337" name="lb=19"/>
          <p:cNvSpPr txBox="1"/>
          <p:nvPr/>
        </p:nvSpPr>
        <p:spPr>
          <a:xfrm>
            <a:off x="5987154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29"/>
      <p:bldP build="whole" bldLvl="1" animBg="1" rev="0" advAuto="0" spid="298" grpId="23"/>
      <p:bldP build="whole" bldLvl="1" animBg="1" rev="0" advAuto="0" spid="267" grpId="2"/>
      <p:bldP build="whole" bldLvl="1" animBg="1" rev="0" advAuto="0" spid="319" grpId="38"/>
      <p:bldP build="whole" bldLvl="1" animBg="1" rev="0" advAuto="0" spid="278" grpId="8"/>
      <p:bldP build="whole" bldLvl="1" animBg="1" rev="0" advAuto="0" spid="275" grpId="4"/>
      <p:bldP build="whole" bldLvl="1" animBg="1" rev="0" advAuto="0" spid="310" grpId="39"/>
      <p:bldP build="whole" bldLvl="1" animBg="1" rev="0" advAuto="0" spid="289" grpId="19"/>
      <p:bldP build="whole" bldLvl="1" animBg="1" rev="0" advAuto="0" spid="341" grpId="35"/>
      <p:bldP build="whole" bldLvl="1" animBg="1" rev="0" advAuto="0" spid="324" grpId="32"/>
      <p:bldP build="whole" bldLvl="1" animBg="1" rev="0" advAuto="0" spid="286" grpId="7"/>
      <p:bldP build="whole" bldLvl="1" animBg="1" rev="0" advAuto="0" spid="285" grpId="27"/>
      <p:bldP build="whole" bldLvl="1" animBg="1" rev="0" advAuto="0" spid="335" grpId="6"/>
      <p:bldP build="whole" bldLvl="1" animBg="1" rev="0" advAuto="0" spid="292" grpId="28"/>
      <p:bldP build="whole" bldLvl="1" animBg="1" rev="0" advAuto="0" spid="315" grpId="37"/>
      <p:bldP build="whole" bldLvl="1" animBg="1" rev="0" advAuto="0" spid="320" grpId="43"/>
      <p:bldP build="whole" bldLvl="1" animBg="1" rev="0" advAuto="0" spid="342" grpId="40"/>
      <p:bldP build="whole" bldLvl="1" animBg="1" rev="0" advAuto="0" spid="336" grpId="14"/>
      <p:bldP build="whole" bldLvl="1" animBg="1" rev="0" advAuto="0" spid="331" grpId="45"/>
      <p:bldP build="whole" bldLvl="1" animBg="1" rev="0" advAuto="0" spid="281" grpId="12"/>
      <p:bldP build="whole" bldLvl="1" animBg="1" rev="0" advAuto="0" spid="266" grpId="1"/>
      <p:bldP build="whole" bldLvl="1" animBg="1" rev="0" advAuto="0" spid="272" grpId="17"/>
      <p:bldP build="whole" bldLvl="1" animBg="1" rev="0" advAuto="0" spid="288" grpId="15"/>
      <p:bldP build="whole" bldLvl="1" animBg="1" rev="0" advAuto="0" spid="317" grpId="42"/>
      <p:bldP build="whole" bldLvl="1" animBg="1" rev="0" advAuto="0" spid="330" grpId="46"/>
      <p:bldP build="whole" bldLvl="1" animBg="1" rev="0" advAuto="0" spid="316" grpId="47"/>
      <p:bldP build="whole" bldLvl="1" animBg="1" rev="0" advAuto="0" spid="323" grpId="50"/>
      <p:bldP build="whole" bldLvl="1" animBg="1" rev="0" advAuto="0" spid="321" grpId="48"/>
      <p:bldP build="whole" bldLvl="1" animBg="1" rev="0" advAuto="0" spid="301" grpId="26"/>
      <p:bldP build="whole" bldLvl="1" animBg="1" rev="0" advAuto="0" spid="340" grpId="31"/>
      <p:bldP build="whole" bldLvl="1" animBg="1" rev="0" advAuto="0" spid="287" grpId="9"/>
      <p:bldP build="whole" bldLvl="1" animBg="1" rev="0" advAuto="0" spid="271" grpId="13"/>
      <p:bldP build="whole" bldLvl="1" animBg="1" rev="0" advAuto="0" spid="284" grpId="16"/>
      <p:bldP build="whole" bldLvl="1" animBg="1" rev="0" advAuto="0" spid="269" grpId="10"/>
      <p:bldP build="whole" bldLvl="1" animBg="1" rev="0" advAuto="0" spid="337" grpId="18"/>
      <p:bldP build="whole" bldLvl="1" animBg="1" rev="0" advAuto="0" spid="333" grpId="25"/>
      <p:bldP build="whole" bldLvl="1" animBg="1" rev="0" advAuto="0" spid="270" grpId="11"/>
      <p:bldP build="whole" bldLvl="1" animBg="1" rev="0" advAuto="0" spid="291" grpId="24"/>
      <p:bldP build="whole" bldLvl="1" animBg="1" rev="0" advAuto="0" spid="332" grpId="22"/>
      <p:bldP build="whole" bldLvl="1" animBg="1" rev="0" advAuto="0" spid="334" grpId="3"/>
      <p:bldP build="whole" bldLvl="1" animBg="1" rev="0" advAuto="0" spid="307" grpId="34"/>
      <p:bldP build="whole" bldLvl="1" animBg="1" rev="0" advAuto="0" spid="328" grpId="41"/>
      <p:bldP build="whole" bldLvl="1" animBg="1" rev="0" advAuto="0" spid="318" grpId="33"/>
      <p:bldP build="whole" bldLvl="1" animBg="1" rev="0" advAuto="0" spid="268" grpId="5"/>
      <p:bldP build="whole" bldLvl="1" animBg="1" rev="0" advAuto="0" spid="290" grpId="20"/>
      <p:bldP build="whole" bldLvl="1" animBg="1" rev="0" advAuto="0" spid="313" grpId="44"/>
      <p:bldP build="whole" bldLvl="1" animBg="1" rev="0" advAuto="0" spid="304" grpId="30"/>
      <p:bldP build="whole" bldLvl="1" animBg="1" rev="0" advAuto="0" spid="322" grpId="49"/>
      <p:bldP build="whole" bldLvl="1" animBg="1" rev="0" advAuto="0" spid="295" grpId="21"/>
      <p:bldP build="whole" bldLvl="1" animBg="1" rev="0" advAuto="0" spid="326" grpId="3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345" name="Finding a good bound function is a challenging task…"/>
          <p:cNvSpPr txBox="1"/>
          <p:nvPr>
            <p:ph type="body" idx="1"/>
          </p:nvPr>
        </p:nvSpPr>
        <p:spPr>
          <a:xfrm>
            <a:off x="327621" y="864195"/>
            <a:ext cx="9055612" cy="4901341"/>
          </a:xfrm>
          <a:prstGeom prst="rect">
            <a:avLst/>
          </a:prstGeom>
        </p:spPr>
        <p:txBody>
          <a:bodyPr/>
          <a:lstStyle/>
          <a:p>
            <a:pPr/>
            <a:r>
              <a:t>Finding a good bound function is a challenging task</a:t>
            </a:r>
          </a:p>
          <a:p>
            <a:pPr lvl="1"/>
            <a:r>
              <a:t>May not be always easy to find one</a:t>
            </a:r>
          </a:p>
          <a:p>
            <a:pPr/>
            <a:r>
              <a:t>Bounding function should be easy to compute</a:t>
            </a:r>
          </a:p>
          <a:p>
            <a:pPr/>
            <a:r>
              <a:t>It should not be too simple</a:t>
            </a:r>
          </a:p>
          <a:p>
            <a:pPr lvl="1"/>
            <a:r>
              <a:t>It may fail to prune the many branches of state space tree as soon as possible</a:t>
            </a:r>
          </a:p>
          <a:p>
            <a:pPr/>
            <a:r>
              <a:t>Finding the balance between two requirements (easy to compute, and not too simplistic) </a:t>
            </a:r>
          </a:p>
          <a:p>
            <a:pPr lvl="1"/>
            <a:r>
              <a:t>may require intensive experimentation</a:t>
            </a:r>
          </a:p>
          <a:p>
            <a:pPr lvl="1"/>
            <a:r>
              <a:t>with a wide variety of problem in question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51" name="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  <a:p>
            <a:pPr/>
            <a:r>
              <a:t>Traveling Salesperson Problem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use cases</a:t>
            </a:r>
          </a:p>
        </p:txBody>
      </p:sp>
      <p:sp>
        <p:nvSpPr>
          <p:cNvPr id="54" name="Job 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Assignment problem</a:t>
            </a:r>
          </a:p>
          <a:p>
            <a:pPr/>
            <a:r>
              <a:t>Traveling Salesperson Problem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ct Solutio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Solution Strategies</a:t>
            </a:r>
          </a:p>
        </p:txBody>
      </p:sp>
      <p:sp>
        <p:nvSpPr>
          <p:cNvPr id="60" name="Exhaustive search (brute for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Exhaustive search (brute force)</a:t>
            </a:r>
          </a:p>
          <a:p>
            <a:pPr lvl="1" marL="738187" indent="-342900">
              <a:spcBef>
                <a:spcPts val="1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Search for all possible combinations (exponential time)</a:t>
            </a:r>
          </a:p>
          <a:p>
            <a:pPr lvl="2" marL="1195387" indent="-342900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), O(n!), 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 marL="742950" marR="0">
              <a:spcBef>
                <a:spcPts val="100"/>
              </a:spcBef>
              <a:buClr>
                <a:srgbClr val="A50021"/>
              </a:buClr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Useful only for small instances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Applicable to some problems </a:t>
            </a:r>
          </a:p>
          <a:p>
            <a:pPr lvl="2" marL="1073467" marR="0" indent="-220980">
              <a:spcBef>
                <a:spcPts val="100"/>
              </a:spcBef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problem can be recursively mapped to smaller other problems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state space tree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Eliminates unnecessary cases from consideration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Solutions may still take exponential time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Branch-and-bound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 refines backtracking for optimization problems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66" name="Additional mechanisms in addition to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Additional mechanisms in addition to backtracking</a:t>
            </a:r>
          </a:p>
          <a:p>
            <a:pPr lvl="1">
              <a:spcBef>
                <a:spcPts val="200"/>
              </a:spcBef>
            </a:pPr>
            <a:r>
              <a:t>Provide a bound on the best value of objective function for every node of the state-space tree</a:t>
            </a:r>
          </a:p>
          <a:p>
            <a:pPr lvl="1">
              <a:spcBef>
                <a:spcPts val="200"/>
              </a:spcBef>
            </a:pPr>
            <a:r>
              <a:t>The value of best solution so far</a:t>
            </a:r>
          </a:p>
          <a:p>
            <a:pPr lvl="2">
              <a:spcBef>
                <a:spcPts val="200"/>
              </a:spcBef>
            </a:pPr>
            <a:r>
              <a:t>at the current node of state space tree</a:t>
            </a:r>
          </a:p>
          <a:p>
            <a:pPr>
              <a:spcBef>
                <a:spcPts val="200"/>
              </a:spcBef>
            </a:pPr>
            <a:r>
              <a:t>Approach</a:t>
            </a:r>
          </a:p>
          <a:p>
            <a:pPr lvl="1">
              <a:spcBef>
                <a:spcPts val="200"/>
              </a:spcBef>
            </a:pPr>
            <a:r>
              <a:t>Compare the node’s bound value with the value of best solution seen so far.</a:t>
            </a:r>
          </a:p>
          <a:p>
            <a:pPr lvl="2">
              <a:spcBef>
                <a:spcPts val="200"/>
              </a:spcBef>
            </a:pPr>
            <a:r>
              <a:t>If the bound is not better, terminate the search (prune the solution)</a:t>
            </a:r>
          </a:p>
          <a:p>
            <a:pPr lvl="3">
              <a:spcBef>
                <a:spcPts val="200"/>
              </a:spcBef>
              <a:defRPr sz="2600"/>
            </a:pPr>
            <a:r>
              <a:t>not smaller than the best sol</a:t>
            </a:r>
            <a:r>
              <a:rPr baseline="31999"/>
              <a:t>n</a:t>
            </a:r>
            <a:r>
              <a:t> in a minimization problem</a:t>
            </a:r>
          </a:p>
          <a:p>
            <a:pPr lvl="3" marL="1521958" indent="-212271">
              <a:spcBef>
                <a:spcPts val="200"/>
              </a:spcBef>
            </a:pPr>
            <a:r>
              <a:rPr sz="2600"/>
              <a:t>not greater than the best </a:t>
            </a:r>
            <a:r>
              <a:t>sol</a:t>
            </a:r>
            <a:r>
              <a:rPr baseline="31999"/>
              <a:t>n</a:t>
            </a:r>
            <a:r>
              <a:rPr sz="2600"/>
              <a:t> in a </a:t>
            </a:r>
            <a:r>
              <a:t>maximization problem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72" name="Termination criteria of the search path in state space tree using branch-n-bound alg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Termination criteria of the search path in state space tree using branch-n-bound algo:</a:t>
            </a:r>
          </a:p>
          <a:p>
            <a:pPr lvl="1"/>
            <a:r>
              <a:t>The value of node’s bound is worse than the value of best solution seen so far</a:t>
            </a:r>
          </a:p>
          <a:p>
            <a:pPr lvl="1"/>
            <a:r>
              <a:t>The node represents no feasible solution because of the constraints of the problem are already violated</a:t>
            </a:r>
          </a:p>
          <a:p>
            <a:pPr lvl="1"/>
            <a:r>
              <a:t>The subset of feasible solutions represented by the node consists of a single point </a:t>
            </a:r>
          </a:p>
          <a:p>
            <a:pPr lvl="2"/>
            <a:r>
              <a:t>i.e. reached the end of solution and no more choices</a:t>
            </a:r>
          </a:p>
          <a:p>
            <a:pPr lvl="2"/>
            <a:r>
              <a:t>Compare the value of objective function with that the best solution seen so far</a:t>
            </a:r>
          </a:p>
          <a:p>
            <a:pPr lvl="3"/>
            <a:r>
              <a:t>Update the latter if former is better than latter.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ssignment Problem"/>
          <p:cNvSpPr txBox="1"/>
          <p:nvPr>
            <p:ph type="title"/>
          </p:nvPr>
        </p:nvSpPr>
        <p:spPr>
          <a:xfrm>
            <a:off x="762000" y="60325"/>
            <a:ext cx="6435841" cy="952500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78" name="Consider a problem of assigning n jobs to n people so that cost is minimised.…"/>
          <p:cNvSpPr txBox="1"/>
          <p:nvPr>
            <p:ph type="body" sz="half" idx="1"/>
          </p:nvPr>
        </p:nvSpPr>
        <p:spPr>
          <a:xfrm>
            <a:off x="666288" y="934215"/>
            <a:ext cx="9055611" cy="3058112"/>
          </a:xfrm>
          <a:prstGeom prst="rect">
            <a:avLst/>
          </a:prstGeom>
        </p:spPr>
        <p:txBody>
          <a:bodyPr/>
          <a:lstStyle/>
          <a:p>
            <a:pPr/>
            <a:r>
              <a:t>Consider a problem of assigning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jobs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people so that cost is minimised.</a:t>
            </a:r>
          </a:p>
          <a:p>
            <a:pPr lvl="1"/>
            <a:r>
              <a:t>The cost of each job done by each person is given</a:t>
            </a:r>
          </a:p>
          <a:p>
            <a:pPr lvl="1"/>
            <a:r>
              <a:t>Represented in a matrix.</a:t>
            </a:r>
          </a:p>
          <a:p>
            <a:pPr marL="361156" indent="-321468"/>
            <a:r>
              <a:rPr sz="3000"/>
              <a:t>Consider an example below for  job assignment costs of 4 persons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2" name="Table"/>
          <p:cNvGraphicFramePr/>
          <p:nvPr/>
        </p:nvGraphicFramePr>
        <p:xfrm>
          <a:off x="1645207" y="4089638"/>
          <a:ext cx="4698002" cy="19558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933885"/>
                <a:gridCol w="933885"/>
                <a:gridCol w="933885"/>
                <a:gridCol w="933885"/>
                <a:gridCol w="933885"/>
              </a:tblGrid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  <p:bldP build="whole" bldLvl="1" animBg="1" rev="0" advAuto="0" spid="8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ssignment Problem"/>
          <p:cNvSpPr txBox="1"/>
          <p:nvPr>
            <p:ph type="title"/>
          </p:nvPr>
        </p:nvSpPr>
        <p:spPr>
          <a:xfrm>
            <a:off x="118533" y="94191"/>
            <a:ext cx="6588620" cy="952501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85" name="Problem can be stated as follows…"/>
          <p:cNvSpPr txBox="1"/>
          <p:nvPr>
            <p:ph type="body" idx="1"/>
          </p:nvPr>
        </p:nvSpPr>
        <p:spPr>
          <a:xfrm>
            <a:off x="552194" y="1012616"/>
            <a:ext cx="9237811" cy="5843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 can be stated as follows</a:t>
            </a:r>
          </a:p>
          <a:p>
            <a:pPr lvl="1">
              <a:spcBef>
                <a:spcPts val="200"/>
              </a:spcBef>
            </a:pPr>
            <a:r>
              <a:t>Select one element in each row</a:t>
            </a:r>
          </a:p>
          <a:p>
            <a:pPr lvl="2">
              <a:spcBef>
                <a:spcPts val="200"/>
              </a:spcBef>
              <a:defRPr sz="2700"/>
            </a:pPr>
            <a:r>
              <a:t>such that no two selected elements are in same column</a:t>
            </a:r>
          </a:p>
          <a:p>
            <a:pPr lvl="2">
              <a:spcBef>
                <a:spcPts val="200"/>
              </a:spcBef>
            </a:pPr>
            <a:r>
              <a:t>and, their sum is smallest possible.</a:t>
            </a:r>
          </a:p>
          <a:p>
            <a:pPr>
              <a:spcBef>
                <a:spcPts val="200"/>
              </a:spcBef>
            </a:pPr>
            <a:r>
              <a:t>Solution with branch and bound</a:t>
            </a:r>
          </a:p>
          <a:p>
            <a:pPr lvl="1">
              <a:spcBef>
                <a:spcPts val="200"/>
              </a:spcBef>
            </a:pPr>
            <a:r>
              <a:t>Consider the lowest possible sum</a:t>
            </a:r>
          </a:p>
          <a:p>
            <a:pPr lvl="1">
              <a:spcBef>
                <a:spcPts val="200"/>
              </a:spcBef>
            </a:pPr>
            <a:r>
              <a:t>Take the lowest element in each row.</a:t>
            </a:r>
          </a:p>
          <a:p>
            <a:pPr lvl="1">
              <a:spcBef>
                <a:spcPts val="200"/>
              </a:spcBef>
            </a:pPr>
            <a:r>
              <a:t>This may not be optimal but can act as lower bound</a:t>
            </a:r>
          </a:p>
          <a:p>
            <a:pPr lvl="2">
              <a:spcBef>
                <a:spcPts val="200"/>
              </a:spcBef>
            </a:pPr>
            <a:r>
              <a:t>Two elements may belong to same column</a:t>
            </a:r>
          </a:p>
          <a:p>
            <a:pPr lvl="1">
              <a:spcBef>
                <a:spcPts val="200"/>
              </a:spcBef>
            </a:pPr>
            <a:r>
              <a:t>Smallest possible values for above example</a:t>
            </a:r>
          </a:p>
          <a:p>
            <a:pPr lvl="2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2</a:t>
            </a:r>
            <a:r>
              <a:t>)=2+P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)=3+P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)=1+P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)=4</a:t>
            </a:r>
          </a:p>
          <a:p>
            <a:pPr lvl="2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=2+3+1+4=10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not legitimate though </a:t>
            </a:r>
          </a:p>
          <a:p>
            <a:pPr lvl="3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/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assgined same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)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9" name="Table"/>
          <p:cNvGraphicFramePr/>
          <p:nvPr/>
        </p:nvGraphicFramePr>
        <p:xfrm>
          <a:off x="7349551" y="307657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ssignment Problem"/>
          <p:cNvSpPr txBox="1"/>
          <p:nvPr>
            <p:ph type="title"/>
          </p:nvPr>
        </p:nvSpPr>
        <p:spPr>
          <a:xfrm>
            <a:off x="152400" y="161925"/>
            <a:ext cx="6239339" cy="952500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2" name="Backtracking:…"/>
          <p:cNvSpPr txBox="1"/>
          <p:nvPr>
            <p:ph type="body" idx="1"/>
          </p:nvPr>
        </p:nvSpPr>
        <p:spPr>
          <a:xfrm>
            <a:off x="552194" y="1054710"/>
            <a:ext cx="9055612" cy="5891611"/>
          </a:xfrm>
          <a:prstGeom prst="rect">
            <a:avLst/>
          </a:prstGeom>
        </p:spPr>
        <p:txBody>
          <a:bodyPr/>
          <a:lstStyle/>
          <a:p>
            <a:pPr/>
            <a:r>
              <a:t>Backtracking: </a:t>
            </a:r>
          </a:p>
          <a:p>
            <a:pPr lvl="1"/>
            <a:r>
              <a:t>Generate a child of last promising node</a:t>
            </a:r>
          </a:p>
          <a:p>
            <a:pPr lvl="1"/>
            <a:r>
              <a:t>i.e. last active node (called E-node)</a:t>
            </a:r>
          </a:p>
          <a:p>
            <a:pPr/>
            <a:r>
              <a:t>Branch and Bound approach</a:t>
            </a:r>
          </a:p>
          <a:p>
            <a:pPr lvl="1"/>
            <a:r>
              <a:t>Generate the child of most promising node</a:t>
            </a:r>
          </a:p>
          <a:p>
            <a:pPr lvl="2"/>
            <a:r>
              <a:t>among non-terminated live leaves in current tree</a:t>
            </a:r>
          </a:p>
          <a:p>
            <a:pPr lvl="2"/>
            <a:r>
              <a:t>Achieved by comparing lower bounds of all live nodes</a:t>
            </a:r>
          </a:p>
          <a:p>
            <a:pPr lvl="1"/>
            <a:r>
              <a:t>Intuitively, it is better to consider a node with best bound as most promising</a:t>
            </a:r>
          </a:p>
          <a:p>
            <a:pPr lvl="2"/>
            <a:r>
              <a:t>It may not lead to optimal solution</a:t>
            </a:r>
          </a:p>
          <a:p>
            <a:pPr lvl="2"/>
            <a:r>
              <a:t>It may lie in other branch of the tree.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6" name="Table"/>
          <p:cNvGraphicFramePr/>
          <p:nvPr/>
        </p:nvGraphicFramePr>
        <p:xfrm>
          <a:off x="7518885" y="358457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