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762000" y="1231900"/>
            <a:ext cx="8636000" cy="6388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193087" y="6942137"/>
            <a:ext cx="292101" cy="297248"/>
          </a:xfrm>
          <a:prstGeom prst="rect">
            <a:avLst/>
          </a:prstGeom>
        </p:spPr>
        <p:txBody>
          <a:bodyPr wrap="none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66288" y="938113"/>
            <a:ext cx="9055611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youtube.com/watch?v=yV1d-b_NeK8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   L44: LC Branch and Bound…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L44: LC Branch and Bound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  <a:defRPr sz="3600"/>
            </a:pPr>
            <a:r>
              <a:rPr>
                <a:latin typeface="Arial"/>
                <a:ea typeface="Arial"/>
                <a:cs typeface="Arial"/>
                <a:sym typeface="Arial"/>
              </a:rPr>
              <a:t>0-1 Knapsack Problem</a:t>
            </a:r>
          </a:p>
        </p:txBody>
      </p:sp>
      <p:sp>
        <p:nvSpPr>
          <p:cNvPr id="43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5" name="Dr. Ram P Rustagi…"/>
          <p:cNvSpPr txBox="1"/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(2019-H1)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KSIT/KSSEM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LCBB: 0-1 Knapsack"/>
          <p:cNvSpPr txBox="1"/>
          <p:nvPr>
            <p:ph type="title"/>
          </p:nvPr>
        </p:nvSpPr>
        <p:spPr>
          <a:xfrm>
            <a:off x="67733" y="-125942"/>
            <a:ext cx="5464441" cy="749301"/>
          </a:xfrm>
          <a:prstGeom prst="rect">
            <a:avLst/>
          </a:prstGeom>
        </p:spPr>
        <p:txBody>
          <a:bodyPr/>
          <a:lstStyle/>
          <a:p>
            <a:pPr/>
            <a:r>
              <a:t>LCBB: </a:t>
            </a:r>
            <a:r>
              <a:rPr>
                <a:latin typeface="Arial"/>
                <a:ea typeface="Arial"/>
                <a:cs typeface="Arial"/>
                <a:sym typeface="Arial"/>
              </a:rPr>
              <a:t>0-1</a:t>
            </a:r>
            <a:r>
              <a:t> Knapsack</a:t>
            </a:r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7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9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99" name="ĉ=-38…"/>
          <p:cNvSpPr txBox="1"/>
          <p:nvPr/>
        </p:nvSpPr>
        <p:spPr>
          <a:xfrm>
            <a:off x="5526597" y="851594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graphicFrame>
        <p:nvGraphicFramePr>
          <p:cNvPr id="100" name="Table"/>
          <p:cNvGraphicFramePr/>
          <p:nvPr/>
        </p:nvGraphicFramePr>
        <p:xfrm>
          <a:off x="7086600" y="59266"/>
          <a:ext cx="3027561" cy="107566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599797"/>
                <a:gridCol w="599797"/>
                <a:gridCol w="599797"/>
                <a:gridCol w="599797"/>
                <a:gridCol w="599797"/>
              </a:tblGrid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4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01" name="n=4, m=15"/>
          <p:cNvSpPr txBox="1"/>
          <p:nvPr/>
        </p:nvSpPr>
        <p:spPr>
          <a:xfrm>
            <a:off x="8570912" y="1105536"/>
            <a:ext cx="1515667" cy="478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700"/>
              </a:spcBef>
              <a:defRPr sz="24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n=4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m=15</a:t>
            </a:r>
          </a:p>
        </p:txBody>
      </p:sp>
      <p:grpSp>
        <p:nvGrpSpPr>
          <p:cNvPr id="104" name="Group"/>
          <p:cNvGrpSpPr/>
          <p:nvPr/>
        </p:nvGrpSpPr>
        <p:grpSpPr>
          <a:xfrm>
            <a:off x="4565575" y="555261"/>
            <a:ext cx="1028850" cy="940495"/>
            <a:chOff x="0" y="0"/>
            <a:chExt cx="1028848" cy="940494"/>
          </a:xfrm>
        </p:grpSpPr>
        <p:sp>
          <p:nvSpPr>
            <p:cNvPr id="102" name="1"/>
            <p:cNvSpPr/>
            <p:nvPr/>
          </p:nvSpPr>
          <p:spPr>
            <a:xfrm>
              <a:off x="590624" y="401472"/>
              <a:ext cx="397141" cy="539023"/>
            </a:xfrm>
            <a:prstGeom prst="roundRect">
              <a:avLst>
                <a:gd name="adj" fmla="val 20359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03" name="start"/>
            <p:cNvSpPr txBox="1"/>
            <p:nvPr/>
          </p:nvSpPr>
          <p:spPr>
            <a:xfrm>
              <a:off x="0" y="0"/>
              <a:ext cx="1028849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>
                <a:lnSpc>
                  <a:spcPct val="90000"/>
                </a:lnSpc>
                <a:spcBef>
                  <a:spcPts val="700"/>
                </a:spcBef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start</a:t>
              </a:r>
            </a:p>
          </p:txBody>
        </p:sp>
      </p:grpSp>
      <p:sp>
        <p:nvSpPr>
          <p:cNvPr id="105" name="start node 1:…"/>
          <p:cNvSpPr txBox="1"/>
          <p:nvPr/>
        </p:nvSpPr>
        <p:spPr>
          <a:xfrm>
            <a:off x="552194" y="2894277"/>
            <a:ext cx="9055612" cy="39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82587" indent="-3429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start 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: </a:t>
            </a:r>
          </a:p>
          <a:p>
            <a:pPr lvl="2" marL="0" indent="457200">
              <a:lnSpc>
                <a:spcPct val="90000"/>
              </a:lnSpc>
              <a:spcBef>
                <a:spcPts val="300"/>
              </a:spcBef>
              <a:defRPr sz="27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ĉ(x)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contributes fully,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exceeds knapsack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3" marL="0" indent="685800">
              <a:lnSpc>
                <a:spcPct val="90000"/>
              </a:lnSpc>
              <a:spcBef>
                <a:spcPts val="3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ĉ=-(10+10+12+((15-12)/9)*18))=-38</a:t>
            </a:r>
          </a:p>
          <a:p>
            <a:pPr lvl="2" marL="0" indent="457200">
              <a:lnSpc>
                <a:spcPct val="90000"/>
              </a:lnSpc>
              <a:spcBef>
                <a:spcPts val="300"/>
              </a:spcBef>
              <a:defRPr sz="27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u(x)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contributes fully,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exceeds knapsack</a:t>
            </a:r>
            <a:endParaRPr sz="3000">
              <a:latin typeface="Gill Sans MT"/>
              <a:ea typeface="Gill Sans MT"/>
              <a:cs typeface="Gill Sans MT"/>
              <a:sym typeface="Gill Sans MT"/>
            </a:endParaRPr>
          </a:p>
          <a:p>
            <a:pPr lvl="3" marL="0" indent="685800">
              <a:lnSpc>
                <a:spcPct val="90000"/>
              </a:lnSpc>
              <a:spcBef>
                <a:spcPts val="3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3000"/>
              <a:t>u</a:t>
            </a:r>
            <a:r>
              <a:t>=-(10+10+12+0)=-32]</a:t>
            </a:r>
          </a:p>
          <a:p>
            <a:pPr lvl="2" marL="0" indent="457200">
              <a:lnSpc>
                <a:spcPct val="90000"/>
              </a:lnSpc>
              <a:spcBef>
                <a:spcPts val="3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upper=-32</a:t>
            </a:r>
          </a:p>
          <a:p>
            <a:pPr lvl="1" marL="608647" indent="-21336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sz="27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This node is live node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ĉ≤upper)</a:t>
            </a:r>
            <a:r>
              <a:t>and only node so far, </a:t>
            </a:r>
          </a:p>
          <a:p>
            <a:pPr lvl="1" marL="608647" indent="-21336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sz="27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Explore this node, two children</a:t>
            </a:r>
          </a:p>
          <a:p>
            <a:pPr lvl="2" marL="1065847" indent="-21336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sz="27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 </a:t>
            </a:r>
            <a:r>
              <a:t>(include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),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  <a:r>
              <a:t>(exclude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)</a:t>
            </a:r>
          </a:p>
        </p:txBody>
      </p:sp>
      <p:grpSp>
        <p:nvGrpSpPr>
          <p:cNvPr id="108" name="Group"/>
          <p:cNvGrpSpPr/>
          <p:nvPr/>
        </p:nvGrpSpPr>
        <p:grpSpPr>
          <a:xfrm>
            <a:off x="4260959" y="1356946"/>
            <a:ext cx="912175" cy="812365"/>
            <a:chOff x="0" y="0"/>
            <a:chExt cx="912174" cy="812363"/>
          </a:xfrm>
        </p:grpSpPr>
        <p:sp>
          <p:nvSpPr>
            <p:cNvPr id="106" name="Line"/>
            <p:cNvSpPr/>
            <p:nvPr/>
          </p:nvSpPr>
          <p:spPr>
            <a:xfrm flipV="1">
              <a:off x="224530" y="124719"/>
              <a:ext cx="687645" cy="68764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7" name="x1=1"/>
            <p:cNvSpPr txBox="1"/>
            <p:nvPr/>
          </p:nvSpPr>
          <p:spPr>
            <a:xfrm rot="19020000">
              <a:off x="44980" y="192320"/>
              <a:ext cx="72908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marL="0" indent="0">
                <a:lnSpc>
                  <a:spcPct val="90000"/>
                </a:lnSpc>
                <a:defRPr sz="22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=1</a:t>
              </a:r>
            </a:p>
          </p:txBody>
        </p:sp>
      </p:grpSp>
      <p:grpSp>
        <p:nvGrpSpPr>
          <p:cNvPr id="111" name="Group"/>
          <p:cNvGrpSpPr/>
          <p:nvPr/>
        </p:nvGrpSpPr>
        <p:grpSpPr>
          <a:xfrm>
            <a:off x="5533888" y="1428872"/>
            <a:ext cx="1105887" cy="761491"/>
            <a:chOff x="0" y="0"/>
            <a:chExt cx="1105886" cy="761489"/>
          </a:xfrm>
        </p:grpSpPr>
        <p:sp>
          <p:nvSpPr>
            <p:cNvPr id="109" name="Line"/>
            <p:cNvSpPr/>
            <p:nvPr/>
          </p:nvSpPr>
          <p:spPr>
            <a:xfrm flipH="1" flipV="1">
              <a:off x="0" y="52793"/>
              <a:ext cx="951738" cy="68764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0" name="x1=0"/>
            <p:cNvSpPr txBox="1"/>
            <p:nvPr/>
          </p:nvSpPr>
          <p:spPr>
            <a:xfrm rot="2100000">
              <a:off x="322539" y="171194"/>
              <a:ext cx="72908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marL="0" indent="0">
                <a:lnSpc>
                  <a:spcPct val="90000"/>
                </a:lnSpc>
                <a:defRPr sz="22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=0</a:t>
              </a:r>
            </a:p>
          </p:txBody>
        </p:sp>
      </p:grpSp>
      <p:sp>
        <p:nvSpPr>
          <p:cNvPr id="112" name="2"/>
          <p:cNvSpPr/>
          <p:nvPr/>
        </p:nvSpPr>
        <p:spPr>
          <a:xfrm>
            <a:off x="4148666" y="2167466"/>
            <a:ext cx="397141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13" name="3"/>
          <p:cNvSpPr/>
          <p:nvPr/>
        </p:nvSpPr>
        <p:spPr>
          <a:xfrm>
            <a:off x="6417733" y="2167466"/>
            <a:ext cx="397141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14" name="upper=-32"/>
          <p:cNvSpPr txBox="1"/>
          <p:nvPr/>
        </p:nvSpPr>
        <p:spPr>
          <a:xfrm>
            <a:off x="2525102" y="984944"/>
            <a:ext cx="189767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3" marL="0" indent="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upper=-32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4" grpId="4"/>
      <p:bldP build="whole" bldLvl="1" animBg="1" rev="0" advAuto="0" spid="108" grpId="5"/>
      <p:bldP build="whole" bldLvl="1" animBg="1" rev="0" advAuto="0" spid="104" grpId="1"/>
      <p:bldP build="whole" bldLvl="1" animBg="1" rev="0" advAuto="0" spid="111" grpId="7"/>
      <p:bldP build="whole" bldLvl="1" animBg="1" rev="0" advAuto="0" spid="113" grpId="8"/>
      <p:bldP build="whole" bldLvl="1" animBg="1" rev="0" advAuto="0" spid="99" grpId="3"/>
      <p:bldP build="p" bldLvl="5" animBg="1" rev="0" advAuto="0" spid="105" grpId="2"/>
      <p:bldP build="whole" bldLvl="1" animBg="1" rev="0" advAuto="0" spid="112" grpId="6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LCBB: 0-1 Knapsack"/>
          <p:cNvSpPr txBox="1"/>
          <p:nvPr>
            <p:ph type="title"/>
          </p:nvPr>
        </p:nvSpPr>
        <p:spPr>
          <a:xfrm>
            <a:off x="67733" y="-125942"/>
            <a:ext cx="5464441" cy="749301"/>
          </a:xfrm>
          <a:prstGeom prst="rect">
            <a:avLst/>
          </a:prstGeom>
        </p:spPr>
        <p:txBody>
          <a:bodyPr/>
          <a:lstStyle/>
          <a:p>
            <a:pPr/>
            <a:r>
              <a:t>LCBB: </a:t>
            </a:r>
            <a:r>
              <a:rPr>
                <a:latin typeface="Arial"/>
                <a:ea typeface="Arial"/>
                <a:cs typeface="Arial"/>
                <a:sym typeface="Arial"/>
              </a:rPr>
              <a:t>0-1</a:t>
            </a:r>
            <a:r>
              <a:t> Knapsack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8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11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20" name="ĉ=-38…"/>
          <p:cNvSpPr txBox="1"/>
          <p:nvPr/>
        </p:nvSpPr>
        <p:spPr>
          <a:xfrm>
            <a:off x="5526597" y="851594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graphicFrame>
        <p:nvGraphicFramePr>
          <p:cNvPr id="121" name="Table"/>
          <p:cNvGraphicFramePr/>
          <p:nvPr/>
        </p:nvGraphicFramePr>
        <p:xfrm>
          <a:off x="7086600" y="59266"/>
          <a:ext cx="3027561" cy="107566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599797"/>
                <a:gridCol w="599797"/>
                <a:gridCol w="599797"/>
                <a:gridCol w="599797"/>
                <a:gridCol w="599797"/>
              </a:tblGrid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4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22" name="n=4, m=15"/>
          <p:cNvSpPr txBox="1"/>
          <p:nvPr/>
        </p:nvSpPr>
        <p:spPr>
          <a:xfrm>
            <a:off x="8570912" y="1105536"/>
            <a:ext cx="1515667" cy="478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700"/>
              </a:spcBef>
              <a:defRPr sz="24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n=4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m=15</a:t>
            </a:r>
          </a:p>
        </p:txBody>
      </p:sp>
      <p:grpSp>
        <p:nvGrpSpPr>
          <p:cNvPr id="125" name="Group"/>
          <p:cNvGrpSpPr/>
          <p:nvPr/>
        </p:nvGrpSpPr>
        <p:grpSpPr>
          <a:xfrm>
            <a:off x="4565575" y="555261"/>
            <a:ext cx="1028850" cy="940495"/>
            <a:chOff x="0" y="0"/>
            <a:chExt cx="1028848" cy="940494"/>
          </a:xfrm>
        </p:grpSpPr>
        <p:sp>
          <p:nvSpPr>
            <p:cNvPr id="123" name="1"/>
            <p:cNvSpPr/>
            <p:nvPr/>
          </p:nvSpPr>
          <p:spPr>
            <a:xfrm>
              <a:off x="590624" y="401472"/>
              <a:ext cx="397141" cy="539023"/>
            </a:xfrm>
            <a:prstGeom prst="roundRect">
              <a:avLst>
                <a:gd name="adj" fmla="val 20359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24" name="start"/>
            <p:cNvSpPr txBox="1"/>
            <p:nvPr/>
          </p:nvSpPr>
          <p:spPr>
            <a:xfrm>
              <a:off x="0" y="0"/>
              <a:ext cx="1028849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>
                <a:lnSpc>
                  <a:spcPct val="90000"/>
                </a:lnSpc>
                <a:spcBef>
                  <a:spcPts val="700"/>
                </a:spcBef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start</a:t>
              </a:r>
            </a:p>
          </p:txBody>
        </p:sp>
      </p:grpSp>
      <p:sp>
        <p:nvSpPr>
          <p:cNvPr id="126" name="node 2: x1=1…"/>
          <p:cNvSpPr txBox="1"/>
          <p:nvPr/>
        </p:nvSpPr>
        <p:spPr>
          <a:xfrm>
            <a:off x="552194" y="2517983"/>
            <a:ext cx="9055612" cy="4462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82587" indent="-342900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t>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  <a:p>
            <a:pPr lvl="2" marL="0" indent="457200">
              <a:lnSpc>
                <a:spcPct val="90000"/>
              </a:lnSpc>
              <a:spcBef>
                <a:spcPts val="100"/>
              </a:spcBef>
              <a:defRPr sz="27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ĉ(x)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contributes fully,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exceeds knapsack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3" marL="0" indent="685800">
              <a:lnSpc>
                <a:spcPct val="90000"/>
              </a:lnSpc>
              <a:spcBef>
                <a:spcPts val="1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ĉ=-(10+10+12+((15-12)/9)*18))=-38</a:t>
            </a:r>
          </a:p>
          <a:p>
            <a:pPr lvl="2" marL="0" indent="457200">
              <a:lnSpc>
                <a:spcPct val="90000"/>
              </a:lnSpc>
              <a:spcBef>
                <a:spcPts val="100"/>
              </a:spcBef>
              <a:defRPr sz="27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u(x)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contributes fully,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exceeds knapsack</a:t>
            </a:r>
            <a:endParaRPr sz="3000">
              <a:latin typeface="Gill Sans MT"/>
              <a:ea typeface="Gill Sans MT"/>
              <a:cs typeface="Gill Sans MT"/>
              <a:sym typeface="Gill Sans MT"/>
            </a:endParaRPr>
          </a:p>
          <a:p>
            <a:pPr lvl="3" marL="0" indent="685800">
              <a:lnSpc>
                <a:spcPct val="90000"/>
              </a:lnSpc>
              <a:spcBef>
                <a:spcPts val="1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3000"/>
              <a:t>u</a:t>
            </a:r>
            <a:r>
              <a:t>=-(10+10+12+0)=-32</a:t>
            </a:r>
          </a:p>
          <a:p>
            <a:pPr lvl="3" marL="0" indent="685800">
              <a:lnSpc>
                <a:spcPct val="90000"/>
              </a:lnSpc>
              <a:spcBef>
                <a:spcPts val="100"/>
              </a:spcBef>
              <a:defRPr sz="27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ĉ(x),u(x),upper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don’t change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361156" indent="-321468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rPr sz="3000"/>
              <a:t>node 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sz="3000"/>
              <a:t>: 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 sz="3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=0</a:t>
            </a:r>
            <a:r>
              <a:rPr sz="3000"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sz="2800">
                <a:latin typeface="Gill Sans MT"/>
                <a:ea typeface="Gill Sans MT"/>
                <a:cs typeface="Gill Sans MT"/>
                <a:sym typeface="Gill Sans MT"/>
              </a:rPr>
              <a:t>(partial weight of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 sz="2800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sz="2800">
                <a:latin typeface="Gill Sans MT"/>
                <a:ea typeface="Gill Sans MT"/>
                <a:cs typeface="Gill Sans MT"/>
                <a:sym typeface="Gill Sans MT"/>
              </a:rPr>
              <a:t> becomes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sz="2800">
                <a:latin typeface="Gill Sans MT"/>
                <a:ea typeface="Gill Sans MT"/>
                <a:cs typeface="Gill Sans MT"/>
                <a:sym typeface="Gill Sans MT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3" marL="0" indent="68580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ĉ=-(0+10+12+((15-10)/9)*18))=-32</a:t>
            </a:r>
          </a:p>
          <a:p>
            <a:pPr lvl="3" marL="0" indent="68580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u=-(0+10+12+0)=-22</a:t>
            </a:r>
          </a:p>
          <a:p>
            <a:pPr lvl="3" marL="0" indent="68580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upper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remains </a:t>
            </a:r>
            <a:r>
              <a:t>-32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(doesn’t change)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301905" indent="-262217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Alives nodes are: </a:t>
            </a:r>
            <a:r>
              <a:t>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and </a:t>
            </a:r>
            <a:r>
              <a:t>3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(</a:t>
            </a:r>
            <a:r>
              <a:t>ĉ(x)≤upper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</a:t>
            </a:r>
          </a:p>
        </p:txBody>
      </p:sp>
      <p:grpSp>
        <p:nvGrpSpPr>
          <p:cNvPr id="129" name="Group"/>
          <p:cNvGrpSpPr/>
          <p:nvPr/>
        </p:nvGrpSpPr>
        <p:grpSpPr>
          <a:xfrm>
            <a:off x="4260959" y="1356946"/>
            <a:ext cx="912175" cy="812365"/>
            <a:chOff x="0" y="0"/>
            <a:chExt cx="912174" cy="812363"/>
          </a:xfrm>
        </p:grpSpPr>
        <p:sp>
          <p:nvSpPr>
            <p:cNvPr id="127" name="Line"/>
            <p:cNvSpPr/>
            <p:nvPr/>
          </p:nvSpPr>
          <p:spPr>
            <a:xfrm flipV="1">
              <a:off x="224530" y="124719"/>
              <a:ext cx="687645" cy="68764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28" name="x1=1"/>
            <p:cNvSpPr txBox="1"/>
            <p:nvPr/>
          </p:nvSpPr>
          <p:spPr>
            <a:xfrm rot="19020000">
              <a:off x="44980" y="192320"/>
              <a:ext cx="72908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marL="0" indent="0">
                <a:lnSpc>
                  <a:spcPct val="90000"/>
                </a:lnSpc>
                <a:defRPr sz="22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=1</a:t>
              </a:r>
            </a:p>
          </p:txBody>
        </p:sp>
      </p:grpSp>
      <p:grpSp>
        <p:nvGrpSpPr>
          <p:cNvPr id="132" name="Group"/>
          <p:cNvGrpSpPr/>
          <p:nvPr/>
        </p:nvGrpSpPr>
        <p:grpSpPr>
          <a:xfrm>
            <a:off x="5533888" y="1428872"/>
            <a:ext cx="1105887" cy="761491"/>
            <a:chOff x="0" y="0"/>
            <a:chExt cx="1105886" cy="761489"/>
          </a:xfrm>
        </p:grpSpPr>
        <p:sp>
          <p:nvSpPr>
            <p:cNvPr id="130" name="Line"/>
            <p:cNvSpPr/>
            <p:nvPr/>
          </p:nvSpPr>
          <p:spPr>
            <a:xfrm flipH="1" flipV="1">
              <a:off x="0" y="52793"/>
              <a:ext cx="951738" cy="68764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31" name="x1=0"/>
            <p:cNvSpPr txBox="1"/>
            <p:nvPr/>
          </p:nvSpPr>
          <p:spPr>
            <a:xfrm rot="2100000">
              <a:off x="322539" y="171194"/>
              <a:ext cx="72908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marL="0" indent="0">
                <a:lnSpc>
                  <a:spcPct val="90000"/>
                </a:lnSpc>
                <a:defRPr sz="22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=0</a:t>
              </a:r>
            </a:p>
          </p:txBody>
        </p:sp>
      </p:grpSp>
      <p:sp>
        <p:nvSpPr>
          <p:cNvPr id="133" name="2"/>
          <p:cNvSpPr/>
          <p:nvPr/>
        </p:nvSpPr>
        <p:spPr>
          <a:xfrm>
            <a:off x="4148666" y="2167466"/>
            <a:ext cx="397141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34" name="3"/>
          <p:cNvSpPr/>
          <p:nvPr/>
        </p:nvSpPr>
        <p:spPr>
          <a:xfrm>
            <a:off x="6417733" y="2167466"/>
            <a:ext cx="397141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35" name="ĉ=-38…"/>
          <p:cNvSpPr txBox="1"/>
          <p:nvPr/>
        </p:nvSpPr>
        <p:spPr>
          <a:xfrm>
            <a:off x="3061183" y="1830799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136" name="ĉ=-32…"/>
          <p:cNvSpPr txBox="1"/>
          <p:nvPr/>
        </p:nvSpPr>
        <p:spPr>
          <a:xfrm>
            <a:off x="6837547" y="1830799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u=-22</a:t>
            </a:r>
          </a:p>
        </p:txBody>
      </p:sp>
      <p:sp>
        <p:nvSpPr>
          <p:cNvPr id="137" name="upper=-32"/>
          <p:cNvSpPr txBox="1"/>
          <p:nvPr/>
        </p:nvSpPr>
        <p:spPr>
          <a:xfrm>
            <a:off x="2525102" y="984944"/>
            <a:ext cx="189767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3" marL="0" indent="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upper=-32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6" grpId="1"/>
      <p:bldP build="whole" bldLvl="1" animBg="1" rev="0" advAuto="0" spid="136" grpId="3"/>
      <p:bldP build="whole" bldLvl="1" animBg="1" rev="0" advAuto="0" spid="135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LCBB: 0-1 Knapsack"/>
          <p:cNvSpPr txBox="1"/>
          <p:nvPr>
            <p:ph type="title"/>
          </p:nvPr>
        </p:nvSpPr>
        <p:spPr>
          <a:xfrm>
            <a:off x="67733" y="-125942"/>
            <a:ext cx="5464441" cy="749301"/>
          </a:xfrm>
          <a:prstGeom prst="rect">
            <a:avLst/>
          </a:prstGeom>
        </p:spPr>
        <p:txBody>
          <a:bodyPr/>
          <a:lstStyle/>
          <a:p>
            <a:pPr/>
            <a:r>
              <a:t>LCBB: </a:t>
            </a:r>
            <a:r>
              <a:rPr>
                <a:latin typeface="Arial"/>
                <a:ea typeface="Arial"/>
                <a:cs typeface="Arial"/>
                <a:sym typeface="Arial"/>
              </a:rPr>
              <a:t>0-1</a:t>
            </a:r>
            <a:r>
              <a:t> Knapsack</a:t>
            </a:r>
          </a:p>
        </p:txBody>
      </p:sp>
      <p:sp>
        <p:nvSpPr>
          <p:cNvPr id="1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1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14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43" name="ĉ=-38…"/>
          <p:cNvSpPr txBox="1"/>
          <p:nvPr/>
        </p:nvSpPr>
        <p:spPr>
          <a:xfrm>
            <a:off x="5526597" y="851594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graphicFrame>
        <p:nvGraphicFramePr>
          <p:cNvPr id="144" name="Table"/>
          <p:cNvGraphicFramePr/>
          <p:nvPr/>
        </p:nvGraphicFramePr>
        <p:xfrm>
          <a:off x="7086600" y="59266"/>
          <a:ext cx="3027561" cy="107566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599797"/>
                <a:gridCol w="599797"/>
                <a:gridCol w="599797"/>
                <a:gridCol w="599797"/>
                <a:gridCol w="599797"/>
              </a:tblGrid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4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45" name="n=4, m=15"/>
          <p:cNvSpPr txBox="1"/>
          <p:nvPr/>
        </p:nvSpPr>
        <p:spPr>
          <a:xfrm>
            <a:off x="8570912" y="1105536"/>
            <a:ext cx="1515667" cy="478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700"/>
              </a:spcBef>
              <a:defRPr sz="24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n=4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m=15</a:t>
            </a:r>
          </a:p>
        </p:txBody>
      </p:sp>
      <p:grpSp>
        <p:nvGrpSpPr>
          <p:cNvPr id="148" name="Group"/>
          <p:cNvGrpSpPr/>
          <p:nvPr/>
        </p:nvGrpSpPr>
        <p:grpSpPr>
          <a:xfrm>
            <a:off x="4565575" y="555261"/>
            <a:ext cx="1028850" cy="940495"/>
            <a:chOff x="0" y="0"/>
            <a:chExt cx="1028848" cy="940494"/>
          </a:xfrm>
        </p:grpSpPr>
        <p:sp>
          <p:nvSpPr>
            <p:cNvPr id="146" name="1"/>
            <p:cNvSpPr/>
            <p:nvPr/>
          </p:nvSpPr>
          <p:spPr>
            <a:xfrm>
              <a:off x="590624" y="401472"/>
              <a:ext cx="397141" cy="539023"/>
            </a:xfrm>
            <a:prstGeom prst="roundRect">
              <a:avLst>
                <a:gd name="adj" fmla="val 20359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47" name="start"/>
            <p:cNvSpPr txBox="1"/>
            <p:nvPr/>
          </p:nvSpPr>
          <p:spPr>
            <a:xfrm>
              <a:off x="0" y="0"/>
              <a:ext cx="1028849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>
                <a:lnSpc>
                  <a:spcPct val="90000"/>
                </a:lnSpc>
                <a:spcBef>
                  <a:spcPts val="700"/>
                </a:spcBef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start</a:t>
              </a:r>
            </a:p>
          </p:txBody>
        </p:sp>
      </p:grpSp>
      <p:sp>
        <p:nvSpPr>
          <p:cNvPr id="149" name="Least Cost (-38) among live nodes is for node 2.…"/>
          <p:cNvSpPr txBox="1"/>
          <p:nvPr/>
        </p:nvSpPr>
        <p:spPr>
          <a:xfrm>
            <a:off x="473150" y="3882517"/>
            <a:ext cx="9213700" cy="29896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82587" indent="-342899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900">
                <a:latin typeface="+mn-lt"/>
                <a:ea typeface="+mn-ea"/>
                <a:cs typeface="+mn-cs"/>
                <a:sym typeface="Gill Sans"/>
              </a:defRPr>
            </a:pPr>
            <a:r>
              <a:t>Least Cost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(-38)</a:t>
            </a:r>
            <a:r>
              <a:t> among live nodes is for 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t>.</a:t>
            </a:r>
          </a:p>
          <a:p>
            <a:pPr marL="382587" indent="-342899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900">
                <a:latin typeface="+mn-lt"/>
                <a:ea typeface="+mn-ea"/>
                <a:cs typeface="+mn-cs"/>
                <a:sym typeface="Gill Sans"/>
              </a:defRPr>
            </a:pPr>
            <a:r>
              <a:t>Explore 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t>.</a:t>
            </a:r>
          </a:p>
          <a:p>
            <a:pPr lvl="1" marL="738187" indent="-342900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9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(node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),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(node 5)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382587" indent="-342899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9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Node 4: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lnSpc>
                <a:spcPct val="90000"/>
              </a:lnSpc>
              <a:spcBef>
                <a:spcPts val="100"/>
              </a:spcBef>
              <a:defRPr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ĉ=-(10+10+12+((15-12)/9)*18))=-38</a:t>
            </a:r>
          </a:p>
          <a:p>
            <a:pPr lvl="2" marL="0" indent="457200">
              <a:lnSpc>
                <a:spcPct val="90000"/>
              </a:lnSpc>
              <a:spcBef>
                <a:spcPts val="1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u=-(10+10+12+0)=-32</a:t>
            </a:r>
          </a:p>
          <a:p>
            <a:pPr lvl="2" marL="0" indent="457200">
              <a:lnSpc>
                <a:spcPct val="90000"/>
              </a:lnSpc>
              <a:spcBef>
                <a:spcPts val="1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upper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remains same and doesn’t change</a:t>
            </a:r>
          </a:p>
        </p:txBody>
      </p:sp>
      <p:sp>
        <p:nvSpPr>
          <p:cNvPr id="150" name="Line"/>
          <p:cNvSpPr/>
          <p:nvPr/>
        </p:nvSpPr>
        <p:spPr>
          <a:xfrm flipV="1">
            <a:off x="4485489" y="1481666"/>
            <a:ext cx="687645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1" name="x1=1"/>
          <p:cNvSpPr txBox="1"/>
          <p:nvPr/>
        </p:nvSpPr>
        <p:spPr>
          <a:xfrm rot="19020000">
            <a:off x="4305939" y="1549267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152" name="Line"/>
          <p:cNvSpPr/>
          <p:nvPr/>
        </p:nvSpPr>
        <p:spPr>
          <a:xfrm flipH="1" flipV="1">
            <a:off x="5533888" y="1481666"/>
            <a:ext cx="951738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3" name="x1=0"/>
          <p:cNvSpPr txBox="1"/>
          <p:nvPr/>
        </p:nvSpPr>
        <p:spPr>
          <a:xfrm rot="2100000">
            <a:off x="5856428" y="1600067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154" name="2"/>
          <p:cNvSpPr/>
          <p:nvPr/>
        </p:nvSpPr>
        <p:spPr>
          <a:xfrm>
            <a:off x="4148666" y="2167466"/>
            <a:ext cx="397141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55" name="3"/>
          <p:cNvSpPr/>
          <p:nvPr/>
        </p:nvSpPr>
        <p:spPr>
          <a:xfrm>
            <a:off x="6417733" y="2167466"/>
            <a:ext cx="397141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56" name="ĉ=-38…"/>
          <p:cNvSpPr txBox="1"/>
          <p:nvPr/>
        </p:nvSpPr>
        <p:spPr>
          <a:xfrm>
            <a:off x="3061183" y="1830799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157" name="ĉ=-32…"/>
          <p:cNvSpPr txBox="1"/>
          <p:nvPr/>
        </p:nvSpPr>
        <p:spPr>
          <a:xfrm>
            <a:off x="6837547" y="1830799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u=-22</a:t>
            </a:r>
          </a:p>
        </p:txBody>
      </p:sp>
      <p:sp>
        <p:nvSpPr>
          <p:cNvPr id="158" name="upper=-32"/>
          <p:cNvSpPr txBox="1"/>
          <p:nvPr/>
        </p:nvSpPr>
        <p:spPr>
          <a:xfrm>
            <a:off x="2525102" y="984944"/>
            <a:ext cx="189767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3" marL="0" indent="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upper=-32</a:t>
            </a:r>
          </a:p>
        </p:txBody>
      </p:sp>
      <p:sp>
        <p:nvSpPr>
          <p:cNvPr id="159" name="4"/>
          <p:cNvSpPr/>
          <p:nvPr/>
        </p:nvSpPr>
        <p:spPr>
          <a:xfrm>
            <a:off x="3187700" y="3393839"/>
            <a:ext cx="397140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60" name="5"/>
          <p:cNvSpPr/>
          <p:nvPr/>
        </p:nvSpPr>
        <p:spPr>
          <a:xfrm>
            <a:off x="5274733" y="3389958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grpSp>
        <p:nvGrpSpPr>
          <p:cNvPr id="163" name="Group"/>
          <p:cNvGrpSpPr/>
          <p:nvPr/>
        </p:nvGrpSpPr>
        <p:grpSpPr>
          <a:xfrm>
            <a:off x="3320633" y="2614930"/>
            <a:ext cx="901510" cy="803743"/>
            <a:chOff x="0" y="0"/>
            <a:chExt cx="901508" cy="803741"/>
          </a:xfrm>
        </p:grpSpPr>
        <p:sp>
          <p:nvSpPr>
            <p:cNvPr id="161" name="Line"/>
            <p:cNvSpPr/>
            <p:nvPr/>
          </p:nvSpPr>
          <p:spPr>
            <a:xfrm flipV="1">
              <a:off x="213865" y="105804"/>
              <a:ext cx="687644" cy="6876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62" name="x2=1"/>
            <p:cNvSpPr txBox="1"/>
            <p:nvPr/>
          </p:nvSpPr>
          <p:spPr>
            <a:xfrm rot="19020000">
              <a:off x="44980" y="192320"/>
              <a:ext cx="72908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marL="0" indent="0">
                <a:lnSpc>
                  <a:spcPct val="90000"/>
                </a:lnSpc>
                <a:defRPr sz="22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=1</a:t>
              </a:r>
            </a:p>
          </p:txBody>
        </p:sp>
      </p:grpSp>
      <p:grpSp>
        <p:nvGrpSpPr>
          <p:cNvPr id="166" name="Group"/>
          <p:cNvGrpSpPr/>
          <p:nvPr/>
        </p:nvGrpSpPr>
        <p:grpSpPr>
          <a:xfrm>
            <a:off x="4513655" y="2507727"/>
            <a:ext cx="985152" cy="875252"/>
            <a:chOff x="0" y="0"/>
            <a:chExt cx="985151" cy="875250"/>
          </a:xfrm>
        </p:grpSpPr>
        <p:sp>
          <p:nvSpPr>
            <p:cNvPr id="164" name="Line"/>
            <p:cNvSpPr/>
            <p:nvPr/>
          </p:nvSpPr>
          <p:spPr>
            <a:xfrm flipH="1" flipV="1">
              <a:off x="0" y="187607"/>
              <a:ext cx="951738" cy="6876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65" name="x2=0"/>
            <p:cNvSpPr txBox="1"/>
            <p:nvPr/>
          </p:nvSpPr>
          <p:spPr>
            <a:xfrm rot="2100000">
              <a:off x="201805" y="171194"/>
              <a:ext cx="72908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marL="0" indent="0">
                <a:lnSpc>
                  <a:spcPct val="90000"/>
                </a:lnSpc>
                <a:defRPr sz="22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=0</a:t>
              </a:r>
            </a:p>
          </p:txBody>
        </p:sp>
      </p:grpSp>
      <p:sp>
        <p:nvSpPr>
          <p:cNvPr id="167" name="ĉ=-38…"/>
          <p:cNvSpPr txBox="1"/>
          <p:nvPr/>
        </p:nvSpPr>
        <p:spPr>
          <a:xfrm>
            <a:off x="2007882" y="3041532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3" grpId="2"/>
      <p:bldP build="whole" bldLvl="1" animBg="1" rev="0" advAuto="0" spid="160" grpId="5"/>
      <p:bldP build="p" bldLvl="5" animBg="1" rev="0" advAuto="0" spid="149" grpId="1"/>
      <p:bldP build="whole" bldLvl="1" animBg="1" rev="0" advAuto="0" spid="166" grpId="4"/>
      <p:bldP build="whole" bldLvl="1" animBg="1" rev="0" advAuto="0" spid="167" grpId="6"/>
      <p:bldP build="whole" bldLvl="1" animBg="1" rev="0" advAuto="0" spid="159" grpId="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LCBB: 0-1 Knapsack"/>
          <p:cNvSpPr txBox="1"/>
          <p:nvPr>
            <p:ph type="title"/>
          </p:nvPr>
        </p:nvSpPr>
        <p:spPr>
          <a:xfrm>
            <a:off x="67733" y="-125942"/>
            <a:ext cx="5464441" cy="749301"/>
          </a:xfrm>
          <a:prstGeom prst="rect">
            <a:avLst/>
          </a:prstGeom>
        </p:spPr>
        <p:txBody>
          <a:bodyPr/>
          <a:lstStyle/>
          <a:p>
            <a:pPr/>
            <a:r>
              <a:t>LCBB: </a:t>
            </a:r>
            <a:r>
              <a:rPr>
                <a:latin typeface="Arial"/>
                <a:ea typeface="Arial"/>
                <a:cs typeface="Arial"/>
                <a:sym typeface="Arial"/>
              </a:rPr>
              <a:t>0-1</a:t>
            </a:r>
            <a:r>
              <a:t> Knapsack</a:t>
            </a:r>
          </a:p>
        </p:txBody>
      </p:sp>
      <p:sp>
        <p:nvSpPr>
          <p:cNvPr id="1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1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17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73" name="ĉ=-38…"/>
          <p:cNvSpPr txBox="1"/>
          <p:nvPr/>
        </p:nvSpPr>
        <p:spPr>
          <a:xfrm>
            <a:off x="5526597" y="851594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graphicFrame>
        <p:nvGraphicFramePr>
          <p:cNvPr id="174" name="Table"/>
          <p:cNvGraphicFramePr/>
          <p:nvPr/>
        </p:nvGraphicFramePr>
        <p:xfrm>
          <a:off x="7086600" y="59266"/>
          <a:ext cx="3027561" cy="107566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599797"/>
                <a:gridCol w="599797"/>
                <a:gridCol w="599797"/>
                <a:gridCol w="599797"/>
                <a:gridCol w="599797"/>
              </a:tblGrid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4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75" name="n=4, m=15"/>
          <p:cNvSpPr txBox="1"/>
          <p:nvPr/>
        </p:nvSpPr>
        <p:spPr>
          <a:xfrm>
            <a:off x="8570912" y="1105536"/>
            <a:ext cx="1515667" cy="478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700"/>
              </a:spcBef>
              <a:defRPr sz="24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n=4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m=15</a:t>
            </a:r>
          </a:p>
        </p:txBody>
      </p:sp>
      <p:grpSp>
        <p:nvGrpSpPr>
          <p:cNvPr id="178" name="Group"/>
          <p:cNvGrpSpPr/>
          <p:nvPr/>
        </p:nvGrpSpPr>
        <p:grpSpPr>
          <a:xfrm>
            <a:off x="4565575" y="555261"/>
            <a:ext cx="1028850" cy="940495"/>
            <a:chOff x="0" y="0"/>
            <a:chExt cx="1028848" cy="940494"/>
          </a:xfrm>
        </p:grpSpPr>
        <p:sp>
          <p:nvSpPr>
            <p:cNvPr id="176" name="1"/>
            <p:cNvSpPr/>
            <p:nvPr/>
          </p:nvSpPr>
          <p:spPr>
            <a:xfrm>
              <a:off x="590624" y="401472"/>
              <a:ext cx="397141" cy="539023"/>
            </a:xfrm>
            <a:prstGeom prst="roundRect">
              <a:avLst>
                <a:gd name="adj" fmla="val 20359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77" name="start"/>
            <p:cNvSpPr txBox="1"/>
            <p:nvPr/>
          </p:nvSpPr>
          <p:spPr>
            <a:xfrm>
              <a:off x="0" y="0"/>
              <a:ext cx="1028849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>
                <a:lnSpc>
                  <a:spcPct val="90000"/>
                </a:lnSpc>
                <a:spcBef>
                  <a:spcPts val="700"/>
                </a:spcBef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start</a:t>
              </a:r>
            </a:p>
          </p:txBody>
        </p:sp>
      </p:grpSp>
      <p:sp>
        <p:nvSpPr>
          <p:cNvPr id="179" name="Node 5 (partial weight of w4 changes)…"/>
          <p:cNvSpPr txBox="1"/>
          <p:nvPr/>
        </p:nvSpPr>
        <p:spPr>
          <a:xfrm>
            <a:off x="473150" y="3882517"/>
            <a:ext cx="7527908" cy="29896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82587" indent="-342899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9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(partial weight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changes)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lnSpc>
                <a:spcPct val="90000"/>
              </a:lnSpc>
              <a:spcBef>
                <a:spcPts val="1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ĉ=-(10+0+12+((15-8)/9)*18))=-36</a:t>
            </a:r>
          </a:p>
          <a:p>
            <a:pPr lvl="2" marL="0" indent="457200">
              <a:lnSpc>
                <a:spcPct val="90000"/>
              </a:lnSpc>
              <a:spcBef>
                <a:spcPts val="1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u=-(10+0+12+0)=-22</a:t>
            </a:r>
          </a:p>
          <a:p>
            <a:pPr lvl="2" marL="0" indent="457200">
              <a:lnSpc>
                <a:spcPct val="90000"/>
              </a:lnSpc>
              <a:spcBef>
                <a:spcPts val="1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upper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remains same and doesn’t change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382587" indent="-342899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9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Lives nodes now: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3, 4, 5 (c(x)≤upper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382587" indent="-342899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9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Least Cost node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. Explore it 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738187" indent="-342900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9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(node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),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(node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</a:t>
            </a:r>
          </a:p>
        </p:txBody>
      </p:sp>
      <p:sp>
        <p:nvSpPr>
          <p:cNvPr id="180" name="Line"/>
          <p:cNvSpPr/>
          <p:nvPr/>
        </p:nvSpPr>
        <p:spPr>
          <a:xfrm flipV="1">
            <a:off x="4485489" y="1481666"/>
            <a:ext cx="687645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81" name="x1=1"/>
          <p:cNvSpPr txBox="1"/>
          <p:nvPr/>
        </p:nvSpPr>
        <p:spPr>
          <a:xfrm rot="19020000">
            <a:off x="4305939" y="1549267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182" name="Line"/>
          <p:cNvSpPr/>
          <p:nvPr/>
        </p:nvSpPr>
        <p:spPr>
          <a:xfrm flipH="1" flipV="1">
            <a:off x="5533888" y="1481666"/>
            <a:ext cx="951738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83" name="x1=0"/>
          <p:cNvSpPr txBox="1"/>
          <p:nvPr/>
        </p:nvSpPr>
        <p:spPr>
          <a:xfrm rot="2100000">
            <a:off x="5856428" y="1600067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184" name="2"/>
          <p:cNvSpPr/>
          <p:nvPr/>
        </p:nvSpPr>
        <p:spPr>
          <a:xfrm>
            <a:off x="4148666" y="2167466"/>
            <a:ext cx="397141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85" name="3"/>
          <p:cNvSpPr/>
          <p:nvPr/>
        </p:nvSpPr>
        <p:spPr>
          <a:xfrm>
            <a:off x="6417733" y="2167466"/>
            <a:ext cx="397141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86" name="ĉ=-38…"/>
          <p:cNvSpPr txBox="1"/>
          <p:nvPr/>
        </p:nvSpPr>
        <p:spPr>
          <a:xfrm>
            <a:off x="3061183" y="1830799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187" name="ĉ=-32…"/>
          <p:cNvSpPr txBox="1"/>
          <p:nvPr/>
        </p:nvSpPr>
        <p:spPr>
          <a:xfrm>
            <a:off x="6837547" y="1830799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u=-22</a:t>
            </a:r>
          </a:p>
        </p:txBody>
      </p:sp>
      <p:sp>
        <p:nvSpPr>
          <p:cNvPr id="188" name="upper=-32"/>
          <p:cNvSpPr txBox="1"/>
          <p:nvPr/>
        </p:nvSpPr>
        <p:spPr>
          <a:xfrm>
            <a:off x="2525102" y="984944"/>
            <a:ext cx="189767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3" marL="0" indent="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upper=-32</a:t>
            </a:r>
          </a:p>
        </p:txBody>
      </p:sp>
      <p:sp>
        <p:nvSpPr>
          <p:cNvPr id="189" name="4"/>
          <p:cNvSpPr/>
          <p:nvPr/>
        </p:nvSpPr>
        <p:spPr>
          <a:xfrm>
            <a:off x="3187700" y="3393839"/>
            <a:ext cx="397140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90" name="5"/>
          <p:cNvSpPr/>
          <p:nvPr/>
        </p:nvSpPr>
        <p:spPr>
          <a:xfrm>
            <a:off x="5274733" y="3389958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91" name="Line"/>
          <p:cNvSpPr/>
          <p:nvPr/>
        </p:nvSpPr>
        <p:spPr>
          <a:xfrm flipV="1">
            <a:off x="3534498" y="2720734"/>
            <a:ext cx="687645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92" name="Line"/>
          <p:cNvSpPr/>
          <p:nvPr/>
        </p:nvSpPr>
        <p:spPr>
          <a:xfrm flipH="1" flipV="1">
            <a:off x="4513655" y="2695334"/>
            <a:ext cx="951738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93" name="x2=1"/>
          <p:cNvSpPr txBox="1"/>
          <p:nvPr/>
        </p:nvSpPr>
        <p:spPr>
          <a:xfrm rot="19020000">
            <a:off x="3365614" y="2807251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194" name="x2=0"/>
          <p:cNvSpPr txBox="1"/>
          <p:nvPr/>
        </p:nvSpPr>
        <p:spPr>
          <a:xfrm rot="2100000">
            <a:off x="4715460" y="2678922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195" name="ĉ=-38…"/>
          <p:cNvSpPr txBox="1"/>
          <p:nvPr/>
        </p:nvSpPr>
        <p:spPr>
          <a:xfrm>
            <a:off x="2007882" y="3041532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196" name="ĉ=-36…"/>
          <p:cNvSpPr txBox="1"/>
          <p:nvPr/>
        </p:nvSpPr>
        <p:spPr>
          <a:xfrm>
            <a:off x="5747542" y="3041532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ĉ=-36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u=-22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9" grpId="1"/>
      <p:bldP build="whole" bldLvl="1" animBg="1" rev="0" advAuto="0" spid="196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LCBB: 0-1 Knapsack"/>
          <p:cNvSpPr txBox="1"/>
          <p:nvPr>
            <p:ph type="title"/>
          </p:nvPr>
        </p:nvSpPr>
        <p:spPr>
          <a:xfrm>
            <a:off x="67733" y="-125942"/>
            <a:ext cx="5464441" cy="749301"/>
          </a:xfrm>
          <a:prstGeom prst="rect">
            <a:avLst/>
          </a:prstGeom>
        </p:spPr>
        <p:txBody>
          <a:bodyPr/>
          <a:lstStyle/>
          <a:p>
            <a:pPr/>
            <a:r>
              <a:t>LCBB: </a:t>
            </a:r>
            <a:r>
              <a:rPr>
                <a:latin typeface="Arial"/>
                <a:ea typeface="Arial"/>
                <a:cs typeface="Arial"/>
                <a:sym typeface="Arial"/>
              </a:rPr>
              <a:t>0-1</a:t>
            </a:r>
            <a:r>
              <a:t> Knapsack</a:t>
            </a:r>
          </a:p>
        </p:txBody>
      </p:sp>
      <p:sp>
        <p:nvSpPr>
          <p:cNvPr id="1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0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20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02" name="ĉ=-38…"/>
          <p:cNvSpPr txBox="1"/>
          <p:nvPr/>
        </p:nvSpPr>
        <p:spPr>
          <a:xfrm>
            <a:off x="5526597" y="851594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graphicFrame>
        <p:nvGraphicFramePr>
          <p:cNvPr id="203" name="Table"/>
          <p:cNvGraphicFramePr/>
          <p:nvPr/>
        </p:nvGraphicFramePr>
        <p:xfrm>
          <a:off x="7086600" y="59266"/>
          <a:ext cx="3027561" cy="107566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599797"/>
                <a:gridCol w="599797"/>
                <a:gridCol w="599797"/>
                <a:gridCol w="599797"/>
                <a:gridCol w="599797"/>
              </a:tblGrid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4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04" name="n=4, m=15"/>
          <p:cNvSpPr txBox="1"/>
          <p:nvPr/>
        </p:nvSpPr>
        <p:spPr>
          <a:xfrm>
            <a:off x="8570912" y="1105536"/>
            <a:ext cx="1515667" cy="478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700"/>
              </a:spcBef>
              <a:defRPr sz="24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n=4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m=15</a:t>
            </a:r>
          </a:p>
        </p:txBody>
      </p:sp>
      <p:grpSp>
        <p:nvGrpSpPr>
          <p:cNvPr id="207" name="Group"/>
          <p:cNvGrpSpPr/>
          <p:nvPr/>
        </p:nvGrpSpPr>
        <p:grpSpPr>
          <a:xfrm>
            <a:off x="4565575" y="555261"/>
            <a:ext cx="1028850" cy="940495"/>
            <a:chOff x="0" y="0"/>
            <a:chExt cx="1028848" cy="940494"/>
          </a:xfrm>
        </p:grpSpPr>
        <p:sp>
          <p:nvSpPr>
            <p:cNvPr id="205" name="1"/>
            <p:cNvSpPr/>
            <p:nvPr/>
          </p:nvSpPr>
          <p:spPr>
            <a:xfrm>
              <a:off x="590624" y="401472"/>
              <a:ext cx="397141" cy="539023"/>
            </a:xfrm>
            <a:prstGeom prst="roundRect">
              <a:avLst>
                <a:gd name="adj" fmla="val 20359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06" name="start"/>
            <p:cNvSpPr txBox="1"/>
            <p:nvPr/>
          </p:nvSpPr>
          <p:spPr>
            <a:xfrm>
              <a:off x="0" y="0"/>
              <a:ext cx="1028849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>
                <a:lnSpc>
                  <a:spcPct val="90000"/>
                </a:lnSpc>
                <a:spcBef>
                  <a:spcPts val="700"/>
                </a:spcBef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start</a:t>
              </a:r>
            </a:p>
          </p:txBody>
        </p:sp>
      </p:grpSp>
      <p:sp>
        <p:nvSpPr>
          <p:cNvPr id="208" name="Node 6 (x3=1)…"/>
          <p:cNvSpPr txBox="1"/>
          <p:nvPr/>
        </p:nvSpPr>
        <p:spPr>
          <a:xfrm>
            <a:off x="380987" y="5220692"/>
            <a:ext cx="7278208" cy="167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>
              <a:lnSpc>
                <a:spcPct val="90000"/>
              </a:lnSpc>
              <a:spcBef>
                <a:spcPts val="100"/>
              </a:spcBef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6 (x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ĉ=-(10+10+12+((15-12)/9)*18))=-38</a:t>
            </a:r>
          </a:p>
          <a:p>
            <a:pPr lvl="2" marL="0" indent="45720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u=-(10+10+12+0)=-32</a:t>
            </a:r>
          </a:p>
          <a:p>
            <a:pPr lvl="2" marL="0" indent="45720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upper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remains same and doesn’t change</a:t>
            </a:r>
          </a:p>
        </p:txBody>
      </p:sp>
      <p:sp>
        <p:nvSpPr>
          <p:cNvPr id="209" name="Line"/>
          <p:cNvSpPr/>
          <p:nvPr/>
        </p:nvSpPr>
        <p:spPr>
          <a:xfrm flipV="1">
            <a:off x="4485489" y="1481666"/>
            <a:ext cx="687645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10" name="x1=1"/>
          <p:cNvSpPr txBox="1"/>
          <p:nvPr/>
        </p:nvSpPr>
        <p:spPr>
          <a:xfrm rot="19020000">
            <a:off x="4305939" y="1549267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211" name="Line"/>
          <p:cNvSpPr/>
          <p:nvPr/>
        </p:nvSpPr>
        <p:spPr>
          <a:xfrm flipH="1" flipV="1">
            <a:off x="5533888" y="1481666"/>
            <a:ext cx="951738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12" name="x1=0"/>
          <p:cNvSpPr txBox="1"/>
          <p:nvPr/>
        </p:nvSpPr>
        <p:spPr>
          <a:xfrm rot="2100000">
            <a:off x="5856428" y="1600067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213" name="2"/>
          <p:cNvSpPr/>
          <p:nvPr/>
        </p:nvSpPr>
        <p:spPr>
          <a:xfrm>
            <a:off x="4148666" y="2167466"/>
            <a:ext cx="397141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14" name="3"/>
          <p:cNvSpPr/>
          <p:nvPr/>
        </p:nvSpPr>
        <p:spPr>
          <a:xfrm>
            <a:off x="6417733" y="2167466"/>
            <a:ext cx="397141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15" name="ĉ=-38…"/>
          <p:cNvSpPr txBox="1"/>
          <p:nvPr/>
        </p:nvSpPr>
        <p:spPr>
          <a:xfrm>
            <a:off x="3061183" y="1830799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216" name="ĉ=-32…"/>
          <p:cNvSpPr txBox="1"/>
          <p:nvPr/>
        </p:nvSpPr>
        <p:spPr>
          <a:xfrm>
            <a:off x="6837547" y="1830799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u=-22</a:t>
            </a:r>
          </a:p>
        </p:txBody>
      </p:sp>
      <p:sp>
        <p:nvSpPr>
          <p:cNvPr id="217" name="upper=-32"/>
          <p:cNvSpPr txBox="1"/>
          <p:nvPr/>
        </p:nvSpPr>
        <p:spPr>
          <a:xfrm>
            <a:off x="2525102" y="984944"/>
            <a:ext cx="189767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3" marL="0" indent="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upper=-32</a:t>
            </a:r>
          </a:p>
        </p:txBody>
      </p:sp>
      <p:sp>
        <p:nvSpPr>
          <p:cNvPr id="218" name="4"/>
          <p:cNvSpPr/>
          <p:nvPr/>
        </p:nvSpPr>
        <p:spPr>
          <a:xfrm>
            <a:off x="3187700" y="3393839"/>
            <a:ext cx="397140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19" name="5"/>
          <p:cNvSpPr/>
          <p:nvPr/>
        </p:nvSpPr>
        <p:spPr>
          <a:xfrm>
            <a:off x="5274733" y="3389958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20" name="Line"/>
          <p:cNvSpPr/>
          <p:nvPr/>
        </p:nvSpPr>
        <p:spPr>
          <a:xfrm flipV="1">
            <a:off x="3534498" y="2720734"/>
            <a:ext cx="687645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21" name="Line"/>
          <p:cNvSpPr/>
          <p:nvPr/>
        </p:nvSpPr>
        <p:spPr>
          <a:xfrm flipH="1" flipV="1">
            <a:off x="4513655" y="2695334"/>
            <a:ext cx="951738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22" name="x2=1"/>
          <p:cNvSpPr txBox="1"/>
          <p:nvPr/>
        </p:nvSpPr>
        <p:spPr>
          <a:xfrm rot="19020000">
            <a:off x="3365614" y="2807251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223" name="x2=0"/>
          <p:cNvSpPr txBox="1"/>
          <p:nvPr/>
        </p:nvSpPr>
        <p:spPr>
          <a:xfrm rot="2100000">
            <a:off x="4715460" y="2678922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224" name="ĉ=-38…"/>
          <p:cNvSpPr txBox="1"/>
          <p:nvPr/>
        </p:nvSpPr>
        <p:spPr>
          <a:xfrm>
            <a:off x="2007882" y="3041532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225" name="ĉ=-36…"/>
          <p:cNvSpPr txBox="1"/>
          <p:nvPr/>
        </p:nvSpPr>
        <p:spPr>
          <a:xfrm>
            <a:off x="5747542" y="3041532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ĉ=-36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u=-22</a:t>
            </a:r>
          </a:p>
        </p:txBody>
      </p:sp>
      <p:sp>
        <p:nvSpPr>
          <p:cNvPr id="226" name="6"/>
          <p:cNvSpPr/>
          <p:nvPr/>
        </p:nvSpPr>
        <p:spPr>
          <a:xfrm>
            <a:off x="2192866" y="4599377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27" name="7"/>
          <p:cNvSpPr/>
          <p:nvPr/>
        </p:nvSpPr>
        <p:spPr>
          <a:xfrm>
            <a:off x="4402666" y="4599377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228" name="Line"/>
          <p:cNvSpPr/>
          <p:nvPr/>
        </p:nvSpPr>
        <p:spPr>
          <a:xfrm flipH="1" flipV="1">
            <a:off x="3544222" y="3906068"/>
            <a:ext cx="951738" cy="68764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29" name="Line"/>
          <p:cNvSpPr/>
          <p:nvPr/>
        </p:nvSpPr>
        <p:spPr>
          <a:xfrm flipV="1">
            <a:off x="2519631" y="3906068"/>
            <a:ext cx="687644" cy="68764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0" name="x3=1"/>
          <p:cNvSpPr txBox="1"/>
          <p:nvPr/>
        </p:nvSpPr>
        <p:spPr>
          <a:xfrm rot="19020000">
            <a:off x="2371913" y="3950251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231" name="x3=0"/>
          <p:cNvSpPr txBox="1"/>
          <p:nvPr/>
        </p:nvSpPr>
        <p:spPr>
          <a:xfrm rot="2100000">
            <a:off x="3757032" y="3872608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232" name="ĉ=-38…"/>
          <p:cNvSpPr txBox="1"/>
          <p:nvPr/>
        </p:nvSpPr>
        <p:spPr>
          <a:xfrm>
            <a:off x="1029982" y="4249889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8" grpId="1"/>
      <p:bldP build="whole" bldLvl="1" animBg="1" rev="0" advAuto="0" spid="232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LCBB: 0-1 Knapsack"/>
          <p:cNvSpPr txBox="1"/>
          <p:nvPr>
            <p:ph type="title"/>
          </p:nvPr>
        </p:nvSpPr>
        <p:spPr>
          <a:xfrm>
            <a:off x="67733" y="-125942"/>
            <a:ext cx="5464441" cy="749301"/>
          </a:xfrm>
          <a:prstGeom prst="rect">
            <a:avLst/>
          </a:prstGeom>
        </p:spPr>
        <p:txBody>
          <a:bodyPr/>
          <a:lstStyle/>
          <a:p>
            <a:pPr/>
            <a:r>
              <a:t>LCBB: </a:t>
            </a:r>
            <a:r>
              <a:rPr>
                <a:latin typeface="Arial"/>
                <a:ea typeface="Arial"/>
                <a:cs typeface="Arial"/>
                <a:sym typeface="Arial"/>
              </a:rPr>
              <a:t>0-1</a:t>
            </a:r>
            <a:r>
              <a:t> Knapsack</a:t>
            </a:r>
          </a:p>
        </p:txBody>
      </p:sp>
      <p:sp>
        <p:nvSpPr>
          <p:cNvPr id="2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6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23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38" name="ĉ=-38…"/>
          <p:cNvSpPr txBox="1"/>
          <p:nvPr/>
        </p:nvSpPr>
        <p:spPr>
          <a:xfrm>
            <a:off x="5526597" y="851594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graphicFrame>
        <p:nvGraphicFramePr>
          <p:cNvPr id="239" name="Table"/>
          <p:cNvGraphicFramePr/>
          <p:nvPr/>
        </p:nvGraphicFramePr>
        <p:xfrm>
          <a:off x="7086600" y="59266"/>
          <a:ext cx="3027561" cy="107566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599797"/>
                <a:gridCol w="599797"/>
                <a:gridCol w="599797"/>
                <a:gridCol w="599797"/>
                <a:gridCol w="599797"/>
              </a:tblGrid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4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40" name="n=4, m=15"/>
          <p:cNvSpPr txBox="1"/>
          <p:nvPr/>
        </p:nvSpPr>
        <p:spPr>
          <a:xfrm>
            <a:off x="8570912" y="1105536"/>
            <a:ext cx="1515667" cy="478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700"/>
              </a:spcBef>
              <a:defRPr sz="24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n=4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m=15</a:t>
            </a:r>
          </a:p>
        </p:txBody>
      </p:sp>
      <p:grpSp>
        <p:nvGrpSpPr>
          <p:cNvPr id="243" name="Group"/>
          <p:cNvGrpSpPr/>
          <p:nvPr/>
        </p:nvGrpSpPr>
        <p:grpSpPr>
          <a:xfrm>
            <a:off x="4565575" y="555261"/>
            <a:ext cx="1028850" cy="940495"/>
            <a:chOff x="0" y="0"/>
            <a:chExt cx="1028848" cy="940494"/>
          </a:xfrm>
        </p:grpSpPr>
        <p:sp>
          <p:nvSpPr>
            <p:cNvPr id="241" name="1"/>
            <p:cNvSpPr/>
            <p:nvPr/>
          </p:nvSpPr>
          <p:spPr>
            <a:xfrm>
              <a:off x="590624" y="401472"/>
              <a:ext cx="397141" cy="539023"/>
            </a:xfrm>
            <a:prstGeom prst="roundRect">
              <a:avLst>
                <a:gd name="adj" fmla="val 20359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42" name="start"/>
            <p:cNvSpPr txBox="1"/>
            <p:nvPr/>
          </p:nvSpPr>
          <p:spPr>
            <a:xfrm>
              <a:off x="0" y="0"/>
              <a:ext cx="1028849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>
                <a:lnSpc>
                  <a:spcPct val="90000"/>
                </a:lnSpc>
                <a:spcBef>
                  <a:spcPts val="700"/>
                </a:spcBef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start</a:t>
              </a:r>
            </a:p>
          </p:txBody>
        </p:sp>
      </p:grpSp>
      <p:sp>
        <p:nvSpPr>
          <p:cNvPr id="244" name="Node 7 (x3=0)…"/>
          <p:cNvSpPr txBox="1"/>
          <p:nvPr/>
        </p:nvSpPr>
        <p:spPr>
          <a:xfrm>
            <a:off x="380987" y="5220692"/>
            <a:ext cx="7278208" cy="167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>
              <a:lnSpc>
                <a:spcPct val="90000"/>
              </a:lnSpc>
              <a:spcBef>
                <a:spcPts val="100"/>
              </a:spcBef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7 (x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ĉ=-(10+10+0+18))=-38</a:t>
            </a:r>
          </a:p>
          <a:p>
            <a:pPr lvl="2" marL="0" indent="45720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u=-(10+10+0+18)=-38</a:t>
            </a:r>
          </a:p>
          <a:p>
            <a:pPr lvl="2" marL="0" indent="45720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upper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becomes less  and hence changes to </a:t>
            </a:r>
            <a:r>
              <a:t>-38</a:t>
            </a:r>
          </a:p>
        </p:txBody>
      </p:sp>
      <p:sp>
        <p:nvSpPr>
          <p:cNvPr id="245" name="Line"/>
          <p:cNvSpPr/>
          <p:nvPr/>
        </p:nvSpPr>
        <p:spPr>
          <a:xfrm flipV="1">
            <a:off x="4485489" y="1481666"/>
            <a:ext cx="687645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6" name="x1=1"/>
          <p:cNvSpPr txBox="1"/>
          <p:nvPr/>
        </p:nvSpPr>
        <p:spPr>
          <a:xfrm rot="19020000">
            <a:off x="4305939" y="1549267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247" name="Line"/>
          <p:cNvSpPr/>
          <p:nvPr/>
        </p:nvSpPr>
        <p:spPr>
          <a:xfrm flipH="1" flipV="1">
            <a:off x="5533888" y="1481666"/>
            <a:ext cx="951738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8" name="x1=0"/>
          <p:cNvSpPr txBox="1"/>
          <p:nvPr/>
        </p:nvSpPr>
        <p:spPr>
          <a:xfrm rot="2100000">
            <a:off x="5856428" y="1600067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249" name="2"/>
          <p:cNvSpPr/>
          <p:nvPr/>
        </p:nvSpPr>
        <p:spPr>
          <a:xfrm>
            <a:off x="4148666" y="2167466"/>
            <a:ext cx="397141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50" name="3"/>
          <p:cNvSpPr/>
          <p:nvPr/>
        </p:nvSpPr>
        <p:spPr>
          <a:xfrm>
            <a:off x="6417733" y="2167466"/>
            <a:ext cx="397141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51" name="ĉ=-38…"/>
          <p:cNvSpPr txBox="1"/>
          <p:nvPr/>
        </p:nvSpPr>
        <p:spPr>
          <a:xfrm>
            <a:off x="3061183" y="1830799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252" name="ĉ=-32…"/>
          <p:cNvSpPr txBox="1"/>
          <p:nvPr/>
        </p:nvSpPr>
        <p:spPr>
          <a:xfrm>
            <a:off x="6837547" y="1830799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u=-22</a:t>
            </a:r>
          </a:p>
        </p:txBody>
      </p:sp>
      <p:sp>
        <p:nvSpPr>
          <p:cNvPr id="253" name="upper=-32"/>
          <p:cNvSpPr txBox="1"/>
          <p:nvPr/>
        </p:nvSpPr>
        <p:spPr>
          <a:xfrm>
            <a:off x="2525102" y="984944"/>
            <a:ext cx="189767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3" marL="0" indent="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upper=-32</a:t>
            </a:r>
          </a:p>
        </p:txBody>
      </p:sp>
      <p:sp>
        <p:nvSpPr>
          <p:cNvPr id="254" name="4"/>
          <p:cNvSpPr/>
          <p:nvPr/>
        </p:nvSpPr>
        <p:spPr>
          <a:xfrm>
            <a:off x="3187700" y="3393839"/>
            <a:ext cx="397140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55" name="5"/>
          <p:cNvSpPr/>
          <p:nvPr/>
        </p:nvSpPr>
        <p:spPr>
          <a:xfrm>
            <a:off x="5274733" y="3389958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56" name="Line"/>
          <p:cNvSpPr/>
          <p:nvPr/>
        </p:nvSpPr>
        <p:spPr>
          <a:xfrm flipV="1">
            <a:off x="3534498" y="2720734"/>
            <a:ext cx="687645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7" name="Line"/>
          <p:cNvSpPr/>
          <p:nvPr/>
        </p:nvSpPr>
        <p:spPr>
          <a:xfrm flipH="1" flipV="1">
            <a:off x="4513655" y="2695334"/>
            <a:ext cx="951738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8" name="x2=1"/>
          <p:cNvSpPr txBox="1"/>
          <p:nvPr/>
        </p:nvSpPr>
        <p:spPr>
          <a:xfrm rot="19020000">
            <a:off x="3365614" y="2807251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259" name="x2=0"/>
          <p:cNvSpPr txBox="1"/>
          <p:nvPr/>
        </p:nvSpPr>
        <p:spPr>
          <a:xfrm rot="2100000">
            <a:off x="4715460" y="2678922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260" name="ĉ=-38…"/>
          <p:cNvSpPr txBox="1"/>
          <p:nvPr/>
        </p:nvSpPr>
        <p:spPr>
          <a:xfrm>
            <a:off x="2007882" y="3041532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261" name="ĉ=-36…"/>
          <p:cNvSpPr txBox="1"/>
          <p:nvPr/>
        </p:nvSpPr>
        <p:spPr>
          <a:xfrm>
            <a:off x="5747542" y="3041532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ĉ=-36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u=-22</a:t>
            </a:r>
          </a:p>
        </p:txBody>
      </p:sp>
      <p:sp>
        <p:nvSpPr>
          <p:cNvPr id="262" name="6"/>
          <p:cNvSpPr/>
          <p:nvPr/>
        </p:nvSpPr>
        <p:spPr>
          <a:xfrm>
            <a:off x="2192866" y="4599377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63" name="7"/>
          <p:cNvSpPr/>
          <p:nvPr/>
        </p:nvSpPr>
        <p:spPr>
          <a:xfrm>
            <a:off x="4402666" y="4599377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264" name="Line"/>
          <p:cNvSpPr/>
          <p:nvPr/>
        </p:nvSpPr>
        <p:spPr>
          <a:xfrm flipH="1" flipV="1">
            <a:off x="3544222" y="3906068"/>
            <a:ext cx="951738" cy="68764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65" name="Line"/>
          <p:cNvSpPr/>
          <p:nvPr/>
        </p:nvSpPr>
        <p:spPr>
          <a:xfrm flipV="1">
            <a:off x="2519631" y="3906068"/>
            <a:ext cx="687644" cy="68764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66" name="x3=1"/>
          <p:cNvSpPr txBox="1"/>
          <p:nvPr/>
        </p:nvSpPr>
        <p:spPr>
          <a:xfrm rot="19020000">
            <a:off x="2371913" y="3950251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267" name="x3=0"/>
          <p:cNvSpPr txBox="1"/>
          <p:nvPr/>
        </p:nvSpPr>
        <p:spPr>
          <a:xfrm rot="2100000">
            <a:off x="3757032" y="3872608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268" name="ĉ=-38…"/>
          <p:cNvSpPr txBox="1"/>
          <p:nvPr/>
        </p:nvSpPr>
        <p:spPr>
          <a:xfrm>
            <a:off x="1029982" y="4249889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269" name="ĉ=-38…"/>
          <p:cNvSpPr txBox="1"/>
          <p:nvPr/>
        </p:nvSpPr>
        <p:spPr>
          <a:xfrm>
            <a:off x="4774699" y="4231109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u=-38</a:t>
            </a:r>
          </a:p>
        </p:txBody>
      </p:sp>
      <p:sp>
        <p:nvSpPr>
          <p:cNvPr id="270" name="upper=-38"/>
          <p:cNvSpPr txBox="1"/>
          <p:nvPr/>
        </p:nvSpPr>
        <p:spPr>
          <a:xfrm>
            <a:off x="2525102" y="1377844"/>
            <a:ext cx="189767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3" marL="0" indent="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upper=-38</a:t>
            </a:r>
          </a:p>
        </p:txBody>
      </p:sp>
      <p:sp>
        <p:nvSpPr>
          <p:cNvPr id="271" name="Line"/>
          <p:cNvSpPr/>
          <p:nvPr/>
        </p:nvSpPr>
        <p:spPr>
          <a:xfrm>
            <a:off x="3813358" y="1226244"/>
            <a:ext cx="616429" cy="1"/>
          </a:xfrm>
          <a:prstGeom prst="line">
            <a:avLst/>
          </a:prstGeom>
          <a:ln w="38100">
            <a:solidFill>
              <a:schemeClr val="accent5"/>
            </a:solidFill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44" grpId="1"/>
      <p:bldP build="whole" bldLvl="1" animBg="1" rev="0" advAuto="0" spid="271" grpId="3"/>
      <p:bldP build="whole" bldLvl="1" animBg="1" rev="0" advAuto="0" spid="269" grpId="2"/>
      <p:bldP build="whole" bldLvl="1" animBg="1" rev="0" advAuto="0" spid="270" grpId="4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LCBB: 0-1 Knapsack"/>
          <p:cNvSpPr txBox="1"/>
          <p:nvPr>
            <p:ph type="title"/>
          </p:nvPr>
        </p:nvSpPr>
        <p:spPr>
          <a:xfrm>
            <a:off x="67733" y="-125942"/>
            <a:ext cx="5464441" cy="749301"/>
          </a:xfrm>
          <a:prstGeom prst="rect">
            <a:avLst/>
          </a:prstGeom>
        </p:spPr>
        <p:txBody>
          <a:bodyPr/>
          <a:lstStyle/>
          <a:p>
            <a:pPr/>
            <a:r>
              <a:t>LCBB: </a:t>
            </a:r>
            <a:r>
              <a:rPr>
                <a:latin typeface="Arial"/>
                <a:ea typeface="Arial"/>
                <a:cs typeface="Arial"/>
                <a:sym typeface="Arial"/>
              </a:rPr>
              <a:t>0-1</a:t>
            </a:r>
            <a:r>
              <a:t> Knapsack</a:t>
            </a:r>
          </a:p>
        </p:txBody>
      </p:sp>
      <p:sp>
        <p:nvSpPr>
          <p:cNvPr id="2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5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27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77" name="ĉ=-38…"/>
          <p:cNvSpPr txBox="1"/>
          <p:nvPr/>
        </p:nvSpPr>
        <p:spPr>
          <a:xfrm>
            <a:off x="5526597" y="851594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graphicFrame>
        <p:nvGraphicFramePr>
          <p:cNvPr id="278" name="Table"/>
          <p:cNvGraphicFramePr/>
          <p:nvPr/>
        </p:nvGraphicFramePr>
        <p:xfrm>
          <a:off x="7086600" y="59266"/>
          <a:ext cx="3027561" cy="107566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599797"/>
                <a:gridCol w="599797"/>
                <a:gridCol w="599797"/>
                <a:gridCol w="599797"/>
                <a:gridCol w="599797"/>
              </a:tblGrid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4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79" name="n=4, m=15"/>
          <p:cNvSpPr txBox="1"/>
          <p:nvPr/>
        </p:nvSpPr>
        <p:spPr>
          <a:xfrm>
            <a:off x="8570912" y="1105536"/>
            <a:ext cx="1515667" cy="478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700"/>
              </a:spcBef>
              <a:defRPr sz="24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n=4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m=15</a:t>
            </a:r>
          </a:p>
        </p:txBody>
      </p:sp>
      <p:grpSp>
        <p:nvGrpSpPr>
          <p:cNvPr id="282" name="Group"/>
          <p:cNvGrpSpPr/>
          <p:nvPr/>
        </p:nvGrpSpPr>
        <p:grpSpPr>
          <a:xfrm>
            <a:off x="4565575" y="555261"/>
            <a:ext cx="1028850" cy="940495"/>
            <a:chOff x="0" y="0"/>
            <a:chExt cx="1028848" cy="940494"/>
          </a:xfrm>
        </p:grpSpPr>
        <p:sp>
          <p:nvSpPr>
            <p:cNvPr id="280" name="1"/>
            <p:cNvSpPr/>
            <p:nvPr/>
          </p:nvSpPr>
          <p:spPr>
            <a:xfrm>
              <a:off x="590624" y="401472"/>
              <a:ext cx="397141" cy="539023"/>
            </a:xfrm>
            <a:prstGeom prst="roundRect">
              <a:avLst>
                <a:gd name="adj" fmla="val 20359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81" name="start"/>
            <p:cNvSpPr txBox="1"/>
            <p:nvPr/>
          </p:nvSpPr>
          <p:spPr>
            <a:xfrm>
              <a:off x="0" y="0"/>
              <a:ext cx="1028849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>
                <a:lnSpc>
                  <a:spcPct val="90000"/>
                </a:lnSpc>
                <a:spcBef>
                  <a:spcPts val="700"/>
                </a:spcBef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start</a:t>
              </a:r>
            </a:p>
          </p:txBody>
        </p:sp>
      </p:grpSp>
      <p:sp>
        <p:nvSpPr>
          <p:cNvPr id="283" name="Live node are 6 and 7. (ĉ(6)≤-38,ĉ(7)≤-38)…"/>
          <p:cNvSpPr txBox="1"/>
          <p:nvPr/>
        </p:nvSpPr>
        <p:spPr>
          <a:xfrm>
            <a:off x="380987" y="5220692"/>
            <a:ext cx="9217074" cy="167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01905" indent="-262217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t>Live n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ode are 6 and 7.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ĉ(6)≤-38,ĉ(7)≤-38)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01905" indent="-262217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Nodes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are killed,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ĉ(3)&gt;upper,ĉ(5)&gt;upper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01905" indent="-262217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Least Cost live node: can be taken either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t> 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t>, both are equal</a:t>
            </a:r>
          </a:p>
          <a:p>
            <a:pPr marL="301905" indent="-262217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Take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t> as least cost node.</a:t>
            </a:r>
          </a:p>
        </p:txBody>
      </p:sp>
      <p:sp>
        <p:nvSpPr>
          <p:cNvPr id="284" name="Line"/>
          <p:cNvSpPr/>
          <p:nvPr/>
        </p:nvSpPr>
        <p:spPr>
          <a:xfrm flipV="1">
            <a:off x="4485489" y="1481666"/>
            <a:ext cx="687645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85" name="x1=1"/>
          <p:cNvSpPr txBox="1"/>
          <p:nvPr/>
        </p:nvSpPr>
        <p:spPr>
          <a:xfrm rot="19020000">
            <a:off x="4305939" y="1549267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286" name="Line"/>
          <p:cNvSpPr/>
          <p:nvPr/>
        </p:nvSpPr>
        <p:spPr>
          <a:xfrm flipH="1" flipV="1">
            <a:off x="5533888" y="1481666"/>
            <a:ext cx="951738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87" name="x1=0"/>
          <p:cNvSpPr txBox="1"/>
          <p:nvPr/>
        </p:nvSpPr>
        <p:spPr>
          <a:xfrm rot="2100000">
            <a:off x="5856428" y="1600067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288" name="2"/>
          <p:cNvSpPr/>
          <p:nvPr/>
        </p:nvSpPr>
        <p:spPr>
          <a:xfrm>
            <a:off x="4148666" y="2167466"/>
            <a:ext cx="397141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89" name="3"/>
          <p:cNvSpPr/>
          <p:nvPr/>
        </p:nvSpPr>
        <p:spPr>
          <a:xfrm>
            <a:off x="6417733" y="2167466"/>
            <a:ext cx="397141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90" name="ĉ=-38…"/>
          <p:cNvSpPr txBox="1"/>
          <p:nvPr/>
        </p:nvSpPr>
        <p:spPr>
          <a:xfrm>
            <a:off x="3061183" y="1830799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291" name="ĉ=-32…"/>
          <p:cNvSpPr txBox="1"/>
          <p:nvPr/>
        </p:nvSpPr>
        <p:spPr>
          <a:xfrm>
            <a:off x="6837547" y="1830799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u=-22</a:t>
            </a:r>
          </a:p>
        </p:txBody>
      </p:sp>
      <p:sp>
        <p:nvSpPr>
          <p:cNvPr id="292" name="4"/>
          <p:cNvSpPr/>
          <p:nvPr/>
        </p:nvSpPr>
        <p:spPr>
          <a:xfrm>
            <a:off x="3187700" y="3393839"/>
            <a:ext cx="397140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93" name="5"/>
          <p:cNvSpPr/>
          <p:nvPr/>
        </p:nvSpPr>
        <p:spPr>
          <a:xfrm>
            <a:off x="5274733" y="3389958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94" name="Line"/>
          <p:cNvSpPr/>
          <p:nvPr/>
        </p:nvSpPr>
        <p:spPr>
          <a:xfrm flipV="1">
            <a:off x="3534498" y="2720734"/>
            <a:ext cx="687645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95" name="Line"/>
          <p:cNvSpPr/>
          <p:nvPr/>
        </p:nvSpPr>
        <p:spPr>
          <a:xfrm flipH="1" flipV="1">
            <a:off x="4513655" y="2695334"/>
            <a:ext cx="951738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96" name="x2=1"/>
          <p:cNvSpPr txBox="1"/>
          <p:nvPr/>
        </p:nvSpPr>
        <p:spPr>
          <a:xfrm rot="19020000">
            <a:off x="3365614" y="2807251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297" name="x2=0"/>
          <p:cNvSpPr txBox="1"/>
          <p:nvPr/>
        </p:nvSpPr>
        <p:spPr>
          <a:xfrm rot="2100000">
            <a:off x="4715460" y="2678922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298" name="ĉ=-38…"/>
          <p:cNvSpPr txBox="1"/>
          <p:nvPr/>
        </p:nvSpPr>
        <p:spPr>
          <a:xfrm>
            <a:off x="2007882" y="3041532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299" name="ĉ=-36…"/>
          <p:cNvSpPr txBox="1"/>
          <p:nvPr/>
        </p:nvSpPr>
        <p:spPr>
          <a:xfrm>
            <a:off x="5747542" y="3041532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ĉ=-36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u=-22</a:t>
            </a:r>
          </a:p>
        </p:txBody>
      </p:sp>
      <p:sp>
        <p:nvSpPr>
          <p:cNvPr id="300" name="6"/>
          <p:cNvSpPr/>
          <p:nvPr/>
        </p:nvSpPr>
        <p:spPr>
          <a:xfrm>
            <a:off x="2192866" y="4599377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01" name="7"/>
          <p:cNvSpPr/>
          <p:nvPr/>
        </p:nvSpPr>
        <p:spPr>
          <a:xfrm>
            <a:off x="4402666" y="4599377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302" name="Line"/>
          <p:cNvSpPr/>
          <p:nvPr/>
        </p:nvSpPr>
        <p:spPr>
          <a:xfrm flipH="1" flipV="1">
            <a:off x="3544222" y="3906068"/>
            <a:ext cx="951738" cy="68764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3" name="Line"/>
          <p:cNvSpPr/>
          <p:nvPr/>
        </p:nvSpPr>
        <p:spPr>
          <a:xfrm flipV="1">
            <a:off x="2519631" y="3906068"/>
            <a:ext cx="687644" cy="68764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4" name="x3=1"/>
          <p:cNvSpPr txBox="1"/>
          <p:nvPr/>
        </p:nvSpPr>
        <p:spPr>
          <a:xfrm rot="19020000">
            <a:off x="2371913" y="3950251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305" name="x3=0"/>
          <p:cNvSpPr txBox="1"/>
          <p:nvPr/>
        </p:nvSpPr>
        <p:spPr>
          <a:xfrm rot="2100000">
            <a:off x="3757032" y="3872608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306" name="ĉ=-38…"/>
          <p:cNvSpPr txBox="1"/>
          <p:nvPr/>
        </p:nvSpPr>
        <p:spPr>
          <a:xfrm>
            <a:off x="1029982" y="4249889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307" name="ĉ=-38…"/>
          <p:cNvSpPr txBox="1"/>
          <p:nvPr/>
        </p:nvSpPr>
        <p:spPr>
          <a:xfrm>
            <a:off x="4774699" y="4231109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u=-38</a:t>
            </a:r>
          </a:p>
        </p:txBody>
      </p:sp>
      <p:sp>
        <p:nvSpPr>
          <p:cNvPr id="308" name="upper=-38"/>
          <p:cNvSpPr txBox="1"/>
          <p:nvPr/>
        </p:nvSpPr>
        <p:spPr>
          <a:xfrm>
            <a:off x="2781318" y="1053294"/>
            <a:ext cx="1897672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3" marL="0" indent="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upper=-38</a:t>
            </a:r>
          </a:p>
        </p:txBody>
      </p:sp>
      <p:sp>
        <p:nvSpPr>
          <p:cNvPr id="309" name="X"/>
          <p:cNvSpPr txBox="1"/>
          <p:nvPr/>
        </p:nvSpPr>
        <p:spPr>
          <a:xfrm>
            <a:off x="5151953" y="3197527"/>
            <a:ext cx="64270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310" name="X"/>
          <p:cNvSpPr txBox="1"/>
          <p:nvPr/>
        </p:nvSpPr>
        <p:spPr>
          <a:xfrm>
            <a:off x="6294953" y="1928977"/>
            <a:ext cx="64270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0" grpId="2"/>
      <p:bldP build="whole" bldLvl="1" animBg="1" rev="0" advAuto="0" spid="309" grpId="3"/>
      <p:bldP build="p" bldLvl="5" animBg="1" rev="0" advAuto="0" spid="28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LCBB: 0-1 Knapsack"/>
          <p:cNvSpPr txBox="1"/>
          <p:nvPr>
            <p:ph type="title"/>
          </p:nvPr>
        </p:nvSpPr>
        <p:spPr>
          <a:xfrm>
            <a:off x="67733" y="-125942"/>
            <a:ext cx="5464441" cy="749301"/>
          </a:xfrm>
          <a:prstGeom prst="rect">
            <a:avLst/>
          </a:prstGeom>
        </p:spPr>
        <p:txBody>
          <a:bodyPr/>
          <a:lstStyle/>
          <a:p>
            <a:pPr/>
            <a:r>
              <a:t>LCBB: </a:t>
            </a:r>
            <a:r>
              <a:rPr>
                <a:latin typeface="Arial"/>
                <a:ea typeface="Arial"/>
                <a:cs typeface="Arial"/>
                <a:sym typeface="Arial"/>
              </a:rPr>
              <a:t>0-1</a:t>
            </a:r>
            <a:r>
              <a:t> Knapsack</a:t>
            </a:r>
          </a:p>
        </p:txBody>
      </p:sp>
      <p:sp>
        <p:nvSpPr>
          <p:cNvPr id="3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4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31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316" name="ĉ=-38…"/>
          <p:cNvSpPr txBox="1"/>
          <p:nvPr/>
        </p:nvSpPr>
        <p:spPr>
          <a:xfrm>
            <a:off x="5526597" y="851594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graphicFrame>
        <p:nvGraphicFramePr>
          <p:cNvPr id="317" name="Table"/>
          <p:cNvGraphicFramePr/>
          <p:nvPr/>
        </p:nvGraphicFramePr>
        <p:xfrm>
          <a:off x="7086600" y="59266"/>
          <a:ext cx="3027561" cy="107566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599797"/>
                <a:gridCol w="599797"/>
                <a:gridCol w="599797"/>
                <a:gridCol w="599797"/>
                <a:gridCol w="599797"/>
              </a:tblGrid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4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18" name="n=4, m=15"/>
          <p:cNvSpPr txBox="1"/>
          <p:nvPr/>
        </p:nvSpPr>
        <p:spPr>
          <a:xfrm>
            <a:off x="8570912" y="1105536"/>
            <a:ext cx="1515667" cy="478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700"/>
              </a:spcBef>
              <a:defRPr sz="24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n=4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m=15</a:t>
            </a:r>
          </a:p>
        </p:txBody>
      </p:sp>
      <p:grpSp>
        <p:nvGrpSpPr>
          <p:cNvPr id="321" name="Group"/>
          <p:cNvGrpSpPr/>
          <p:nvPr/>
        </p:nvGrpSpPr>
        <p:grpSpPr>
          <a:xfrm>
            <a:off x="4565575" y="555261"/>
            <a:ext cx="1028850" cy="940495"/>
            <a:chOff x="0" y="0"/>
            <a:chExt cx="1028848" cy="940494"/>
          </a:xfrm>
        </p:grpSpPr>
        <p:sp>
          <p:nvSpPr>
            <p:cNvPr id="319" name="1"/>
            <p:cNvSpPr/>
            <p:nvPr/>
          </p:nvSpPr>
          <p:spPr>
            <a:xfrm>
              <a:off x="590624" y="401472"/>
              <a:ext cx="397141" cy="539023"/>
            </a:xfrm>
            <a:prstGeom prst="roundRect">
              <a:avLst>
                <a:gd name="adj" fmla="val 20359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20" name="start"/>
            <p:cNvSpPr txBox="1"/>
            <p:nvPr/>
          </p:nvSpPr>
          <p:spPr>
            <a:xfrm>
              <a:off x="0" y="0"/>
              <a:ext cx="1028849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>
                <a:lnSpc>
                  <a:spcPct val="90000"/>
                </a:lnSpc>
                <a:spcBef>
                  <a:spcPts val="700"/>
                </a:spcBef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start</a:t>
              </a:r>
            </a:p>
          </p:txBody>
        </p:sp>
      </p:grpSp>
      <p:sp>
        <p:nvSpPr>
          <p:cNvPr id="322" name="Nodes 6…"/>
          <p:cNvSpPr txBox="1"/>
          <p:nvPr/>
        </p:nvSpPr>
        <p:spPr>
          <a:xfrm>
            <a:off x="5986217" y="3681191"/>
            <a:ext cx="4245884" cy="315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01905" indent="-262217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Nodes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lnSpc>
                <a:spcPct val="90000"/>
              </a:lnSpc>
              <a:spcBef>
                <a:spcPts val="100"/>
              </a:spcBef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makes knapsack weight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 can’t consider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lnSpc>
                <a:spcPct val="90000"/>
              </a:lnSpc>
              <a:spcBef>
                <a:spcPts val="100"/>
              </a:spcBef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  <a:r>
              <a:t>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decreases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ĉ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-32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lnSpc>
                <a:spcPct val="90000"/>
              </a:lnSpc>
              <a:spcBef>
                <a:spcPts val="100"/>
              </a:spcBef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Thus, kill the node 6.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301905" indent="-262217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Explore node 7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lnSpc>
                <a:spcPct val="90000"/>
              </a:lnSpc>
              <a:spcBef>
                <a:spcPts val="100"/>
              </a:spcBef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(node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),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lnSpc>
                <a:spcPct val="90000"/>
              </a:lnSpc>
              <a:spcBef>
                <a:spcPts val="100"/>
              </a:spcBef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(node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</a:t>
            </a:r>
          </a:p>
        </p:txBody>
      </p:sp>
      <p:sp>
        <p:nvSpPr>
          <p:cNvPr id="323" name="Line"/>
          <p:cNvSpPr/>
          <p:nvPr/>
        </p:nvSpPr>
        <p:spPr>
          <a:xfrm flipV="1">
            <a:off x="4485489" y="1481666"/>
            <a:ext cx="687645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24" name="x1=1"/>
          <p:cNvSpPr txBox="1"/>
          <p:nvPr/>
        </p:nvSpPr>
        <p:spPr>
          <a:xfrm rot="19020000">
            <a:off x="4305939" y="1549267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325" name="Line"/>
          <p:cNvSpPr/>
          <p:nvPr/>
        </p:nvSpPr>
        <p:spPr>
          <a:xfrm flipH="1" flipV="1">
            <a:off x="5533888" y="1481666"/>
            <a:ext cx="951738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26" name="x1=0"/>
          <p:cNvSpPr txBox="1"/>
          <p:nvPr/>
        </p:nvSpPr>
        <p:spPr>
          <a:xfrm rot="2100000">
            <a:off x="5856428" y="1600067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327" name="2"/>
          <p:cNvSpPr/>
          <p:nvPr/>
        </p:nvSpPr>
        <p:spPr>
          <a:xfrm>
            <a:off x="4148666" y="2167466"/>
            <a:ext cx="397141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28" name="3"/>
          <p:cNvSpPr/>
          <p:nvPr/>
        </p:nvSpPr>
        <p:spPr>
          <a:xfrm>
            <a:off x="6417733" y="2167466"/>
            <a:ext cx="397141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29" name="ĉ=-38…"/>
          <p:cNvSpPr txBox="1"/>
          <p:nvPr/>
        </p:nvSpPr>
        <p:spPr>
          <a:xfrm>
            <a:off x="3061183" y="1830799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330" name="ĉ=-32…"/>
          <p:cNvSpPr txBox="1"/>
          <p:nvPr/>
        </p:nvSpPr>
        <p:spPr>
          <a:xfrm>
            <a:off x="6837547" y="1830799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u=-22</a:t>
            </a:r>
          </a:p>
        </p:txBody>
      </p:sp>
      <p:sp>
        <p:nvSpPr>
          <p:cNvPr id="331" name="4"/>
          <p:cNvSpPr/>
          <p:nvPr/>
        </p:nvSpPr>
        <p:spPr>
          <a:xfrm>
            <a:off x="3187700" y="3393839"/>
            <a:ext cx="397140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32" name="5"/>
          <p:cNvSpPr/>
          <p:nvPr/>
        </p:nvSpPr>
        <p:spPr>
          <a:xfrm>
            <a:off x="5274733" y="3389958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33" name="Line"/>
          <p:cNvSpPr/>
          <p:nvPr/>
        </p:nvSpPr>
        <p:spPr>
          <a:xfrm flipV="1">
            <a:off x="3534498" y="2720734"/>
            <a:ext cx="687645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34" name="Line"/>
          <p:cNvSpPr/>
          <p:nvPr/>
        </p:nvSpPr>
        <p:spPr>
          <a:xfrm flipH="1" flipV="1">
            <a:off x="4513655" y="2695334"/>
            <a:ext cx="951738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35" name="x2=1"/>
          <p:cNvSpPr txBox="1"/>
          <p:nvPr/>
        </p:nvSpPr>
        <p:spPr>
          <a:xfrm rot="19020000">
            <a:off x="3365614" y="2807251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336" name="x2=0"/>
          <p:cNvSpPr txBox="1"/>
          <p:nvPr/>
        </p:nvSpPr>
        <p:spPr>
          <a:xfrm rot="2100000">
            <a:off x="4715460" y="2678922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337" name="ĉ=-38…"/>
          <p:cNvSpPr txBox="1"/>
          <p:nvPr/>
        </p:nvSpPr>
        <p:spPr>
          <a:xfrm>
            <a:off x="2007882" y="3041532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338" name="ĉ=-36…"/>
          <p:cNvSpPr txBox="1"/>
          <p:nvPr/>
        </p:nvSpPr>
        <p:spPr>
          <a:xfrm>
            <a:off x="5747542" y="3041532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ĉ=-36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u=-22</a:t>
            </a:r>
          </a:p>
        </p:txBody>
      </p:sp>
      <p:sp>
        <p:nvSpPr>
          <p:cNvPr id="339" name="6"/>
          <p:cNvSpPr/>
          <p:nvPr/>
        </p:nvSpPr>
        <p:spPr>
          <a:xfrm>
            <a:off x="2192866" y="4599377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40" name="7"/>
          <p:cNvSpPr/>
          <p:nvPr/>
        </p:nvSpPr>
        <p:spPr>
          <a:xfrm>
            <a:off x="4402666" y="4599377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341" name="Line"/>
          <p:cNvSpPr/>
          <p:nvPr/>
        </p:nvSpPr>
        <p:spPr>
          <a:xfrm flipH="1" flipV="1">
            <a:off x="3544222" y="3906068"/>
            <a:ext cx="951738" cy="68764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42" name="Line"/>
          <p:cNvSpPr/>
          <p:nvPr/>
        </p:nvSpPr>
        <p:spPr>
          <a:xfrm flipV="1">
            <a:off x="2519631" y="3906068"/>
            <a:ext cx="687644" cy="68764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43" name="x3=1"/>
          <p:cNvSpPr txBox="1"/>
          <p:nvPr/>
        </p:nvSpPr>
        <p:spPr>
          <a:xfrm rot="19020000">
            <a:off x="2371913" y="3950251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344" name="x3=0"/>
          <p:cNvSpPr txBox="1"/>
          <p:nvPr/>
        </p:nvSpPr>
        <p:spPr>
          <a:xfrm rot="2100000">
            <a:off x="3757032" y="3872608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345" name="ĉ=-38…"/>
          <p:cNvSpPr txBox="1"/>
          <p:nvPr/>
        </p:nvSpPr>
        <p:spPr>
          <a:xfrm>
            <a:off x="1029982" y="4249889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346" name="ĉ=-38…"/>
          <p:cNvSpPr txBox="1"/>
          <p:nvPr/>
        </p:nvSpPr>
        <p:spPr>
          <a:xfrm>
            <a:off x="4774699" y="4231109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u=-38</a:t>
            </a:r>
          </a:p>
        </p:txBody>
      </p:sp>
      <p:sp>
        <p:nvSpPr>
          <p:cNvPr id="347" name="upper=-38"/>
          <p:cNvSpPr txBox="1"/>
          <p:nvPr/>
        </p:nvSpPr>
        <p:spPr>
          <a:xfrm>
            <a:off x="2781318" y="1053294"/>
            <a:ext cx="1897672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3" marL="0" indent="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upper=-38</a:t>
            </a:r>
          </a:p>
        </p:txBody>
      </p:sp>
      <p:sp>
        <p:nvSpPr>
          <p:cNvPr id="348" name="X"/>
          <p:cNvSpPr txBox="1"/>
          <p:nvPr/>
        </p:nvSpPr>
        <p:spPr>
          <a:xfrm>
            <a:off x="2070086" y="4360888"/>
            <a:ext cx="64270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349" name="9"/>
          <p:cNvSpPr/>
          <p:nvPr/>
        </p:nvSpPr>
        <p:spPr>
          <a:xfrm>
            <a:off x="5410200" y="5805546"/>
            <a:ext cx="397140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350" name="8"/>
          <p:cNvSpPr/>
          <p:nvPr/>
        </p:nvSpPr>
        <p:spPr>
          <a:xfrm>
            <a:off x="3442684" y="5796645"/>
            <a:ext cx="397140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</a:t>
            </a:r>
          </a:p>
        </p:txBody>
      </p:sp>
      <p:grpSp>
        <p:nvGrpSpPr>
          <p:cNvPr id="353" name="Group"/>
          <p:cNvGrpSpPr/>
          <p:nvPr/>
        </p:nvGrpSpPr>
        <p:grpSpPr>
          <a:xfrm>
            <a:off x="3481500" y="5008759"/>
            <a:ext cx="958613" cy="803742"/>
            <a:chOff x="0" y="0"/>
            <a:chExt cx="958612" cy="803741"/>
          </a:xfrm>
        </p:grpSpPr>
        <p:sp>
          <p:nvSpPr>
            <p:cNvPr id="351" name="Line"/>
            <p:cNvSpPr/>
            <p:nvPr/>
          </p:nvSpPr>
          <p:spPr>
            <a:xfrm flipV="1">
              <a:off x="270968" y="99575"/>
              <a:ext cx="687645" cy="68764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52" name="x4=1"/>
            <p:cNvSpPr txBox="1"/>
            <p:nvPr/>
          </p:nvSpPr>
          <p:spPr>
            <a:xfrm rot="19020000">
              <a:off x="44980" y="192320"/>
              <a:ext cx="72908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marL="0" indent="0">
                <a:lnSpc>
                  <a:spcPct val="90000"/>
                </a:lnSpc>
                <a:defRPr sz="22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=1</a:t>
              </a:r>
            </a:p>
          </p:txBody>
        </p:sp>
      </p:grpSp>
      <p:grpSp>
        <p:nvGrpSpPr>
          <p:cNvPr id="356" name="Group"/>
          <p:cNvGrpSpPr/>
          <p:nvPr/>
        </p:nvGrpSpPr>
        <p:grpSpPr>
          <a:xfrm>
            <a:off x="4738022" y="4996613"/>
            <a:ext cx="1035555" cy="801933"/>
            <a:chOff x="0" y="0"/>
            <a:chExt cx="1035554" cy="801931"/>
          </a:xfrm>
        </p:grpSpPr>
        <p:sp>
          <p:nvSpPr>
            <p:cNvPr id="354" name="Line"/>
            <p:cNvSpPr/>
            <p:nvPr/>
          </p:nvSpPr>
          <p:spPr>
            <a:xfrm flipH="1" flipV="1">
              <a:off x="0" y="114288"/>
              <a:ext cx="951738" cy="6876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55" name="x4=0"/>
            <p:cNvSpPr txBox="1"/>
            <p:nvPr/>
          </p:nvSpPr>
          <p:spPr>
            <a:xfrm rot="2100000">
              <a:off x="252207" y="171194"/>
              <a:ext cx="72908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marL="0" indent="0">
                <a:lnSpc>
                  <a:spcPct val="90000"/>
                </a:lnSpc>
                <a:defRPr sz="22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=0</a:t>
              </a:r>
            </a:p>
          </p:txBody>
        </p:sp>
      </p:grpSp>
      <p:sp>
        <p:nvSpPr>
          <p:cNvPr id="357" name="X"/>
          <p:cNvSpPr txBox="1"/>
          <p:nvPr/>
        </p:nvSpPr>
        <p:spPr>
          <a:xfrm>
            <a:off x="5151953" y="3197527"/>
            <a:ext cx="64270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358" name="X"/>
          <p:cNvSpPr txBox="1"/>
          <p:nvPr/>
        </p:nvSpPr>
        <p:spPr>
          <a:xfrm>
            <a:off x="6294953" y="1928977"/>
            <a:ext cx="64270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22" grpId="1"/>
      <p:bldP build="whole" bldLvl="1" animBg="1" rev="0" advAuto="0" spid="353" grpId="3"/>
      <p:bldP build="whole" bldLvl="1" animBg="1" rev="0" advAuto="0" spid="348" grpId="2"/>
      <p:bldP build="whole" bldLvl="1" animBg="1" rev="0" advAuto="0" spid="350" grpId="4"/>
      <p:bldP build="whole" bldLvl="1" animBg="1" rev="0" advAuto="0" spid="349" grpId="6"/>
      <p:bldP build="whole" bldLvl="1" animBg="1" rev="0" advAuto="0" spid="356" grpId="5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LCBB: 0-1 Knapsack"/>
          <p:cNvSpPr txBox="1"/>
          <p:nvPr>
            <p:ph type="title"/>
          </p:nvPr>
        </p:nvSpPr>
        <p:spPr>
          <a:xfrm>
            <a:off x="67733" y="-125942"/>
            <a:ext cx="5464441" cy="749301"/>
          </a:xfrm>
          <a:prstGeom prst="rect">
            <a:avLst/>
          </a:prstGeom>
        </p:spPr>
        <p:txBody>
          <a:bodyPr/>
          <a:lstStyle/>
          <a:p>
            <a:pPr/>
            <a:r>
              <a:t>LCBB: </a:t>
            </a:r>
            <a:r>
              <a:rPr>
                <a:latin typeface="Arial"/>
                <a:ea typeface="Arial"/>
                <a:cs typeface="Arial"/>
                <a:sym typeface="Arial"/>
              </a:rPr>
              <a:t>0-1</a:t>
            </a:r>
            <a:r>
              <a:t> Knapsack</a:t>
            </a:r>
          </a:p>
        </p:txBody>
      </p:sp>
      <p:sp>
        <p:nvSpPr>
          <p:cNvPr id="3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2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36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364" name="ĉ=-38…"/>
          <p:cNvSpPr txBox="1"/>
          <p:nvPr/>
        </p:nvSpPr>
        <p:spPr>
          <a:xfrm>
            <a:off x="5526597" y="851594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graphicFrame>
        <p:nvGraphicFramePr>
          <p:cNvPr id="365" name="Table"/>
          <p:cNvGraphicFramePr/>
          <p:nvPr/>
        </p:nvGraphicFramePr>
        <p:xfrm>
          <a:off x="7086600" y="59266"/>
          <a:ext cx="3027561" cy="107566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599797"/>
                <a:gridCol w="599797"/>
                <a:gridCol w="599797"/>
                <a:gridCol w="599797"/>
                <a:gridCol w="599797"/>
              </a:tblGrid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4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66" name="n=4, m=15"/>
          <p:cNvSpPr txBox="1"/>
          <p:nvPr/>
        </p:nvSpPr>
        <p:spPr>
          <a:xfrm>
            <a:off x="8570912" y="1105536"/>
            <a:ext cx="1515667" cy="478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700"/>
              </a:spcBef>
              <a:defRPr sz="24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n=4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m=15</a:t>
            </a:r>
          </a:p>
        </p:txBody>
      </p:sp>
      <p:grpSp>
        <p:nvGrpSpPr>
          <p:cNvPr id="369" name="Group"/>
          <p:cNvGrpSpPr/>
          <p:nvPr/>
        </p:nvGrpSpPr>
        <p:grpSpPr>
          <a:xfrm>
            <a:off x="4565575" y="555261"/>
            <a:ext cx="1028850" cy="940495"/>
            <a:chOff x="0" y="0"/>
            <a:chExt cx="1028848" cy="940494"/>
          </a:xfrm>
        </p:grpSpPr>
        <p:sp>
          <p:nvSpPr>
            <p:cNvPr id="367" name="1"/>
            <p:cNvSpPr/>
            <p:nvPr/>
          </p:nvSpPr>
          <p:spPr>
            <a:xfrm>
              <a:off x="590624" y="401472"/>
              <a:ext cx="397141" cy="539023"/>
            </a:xfrm>
            <a:prstGeom prst="roundRect">
              <a:avLst>
                <a:gd name="adj" fmla="val 20359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68" name="start"/>
            <p:cNvSpPr txBox="1"/>
            <p:nvPr/>
          </p:nvSpPr>
          <p:spPr>
            <a:xfrm>
              <a:off x="0" y="0"/>
              <a:ext cx="1028849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>
                <a:lnSpc>
                  <a:spcPct val="90000"/>
                </a:lnSpc>
                <a:spcBef>
                  <a:spcPts val="700"/>
                </a:spcBef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start</a:t>
              </a:r>
            </a:p>
          </p:txBody>
        </p:sp>
      </p:grpSp>
      <p:sp>
        <p:nvSpPr>
          <p:cNvPr id="370" name="Node 8…"/>
          <p:cNvSpPr txBox="1"/>
          <p:nvPr/>
        </p:nvSpPr>
        <p:spPr>
          <a:xfrm>
            <a:off x="5986217" y="3681191"/>
            <a:ext cx="4245884" cy="315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01905" indent="-262217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0" indent="228600">
              <a:lnSpc>
                <a:spcPct val="90000"/>
              </a:lnSpc>
              <a:spcBef>
                <a:spcPts val="100"/>
              </a:spcBef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</a:t>
            </a: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-(10+10+0+18)=-38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lnSpc>
                <a:spcPct val="90000"/>
              </a:lnSpc>
              <a:spcBef>
                <a:spcPts val="100"/>
              </a:spcBef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u=-(10+10+0+18)=-38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lnSpc>
                <a:spcPct val="90000"/>
              </a:lnSpc>
              <a:spcBef>
                <a:spcPts val="100"/>
              </a:spcBef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upper </a:t>
            </a:r>
            <a:r>
              <a:rPr sz="2200">
                <a:latin typeface="Gill Sans MT"/>
                <a:ea typeface="Gill Sans MT"/>
                <a:cs typeface="Gill Sans MT"/>
                <a:sym typeface="Gill Sans MT"/>
              </a:rPr>
              <a:t>does not change</a:t>
            </a:r>
            <a:endParaRPr sz="2200">
              <a:latin typeface="Gill Sans MT"/>
              <a:ea typeface="Gill Sans MT"/>
              <a:cs typeface="Gill Sans MT"/>
              <a:sym typeface="Gill Sans MT"/>
            </a:endParaRPr>
          </a:p>
          <a:p>
            <a:pPr marL="301905" indent="-262217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0" indent="228600">
              <a:lnSpc>
                <a:spcPct val="90000"/>
              </a:lnSpc>
              <a:spcBef>
                <a:spcPts val="100"/>
              </a:spcBef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</a:t>
            </a: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-(10+10+0+0)=-20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lnSpc>
                <a:spcPct val="90000"/>
              </a:lnSpc>
              <a:spcBef>
                <a:spcPts val="100"/>
              </a:spcBef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u=-(10+10+0+0)=-20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lnSpc>
                <a:spcPct val="90000"/>
              </a:lnSpc>
              <a:spcBef>
                <a:spcPts val="100"/>
              </a:spcBef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upper </a:t>
            </a:r>
            <a:r>
              <a:rPr sz="2200">
                <a:latin typeface="Gill Sans MT"/>
                <a:ea typeface="Gill Sans MT"/>
                <a:cs typeface="Gill Sans MT"/>
                <a:sym typeface="Gill Sans MT"/>
              </a:rPr>
              <a:t>does not change</a:t>
            </a:r>
          </a:p>
        </p:txBody>
      </p:sp>
      <p:sp>
        <p:nvSpPr>
          <p:cNvPr id="371" name="Line"/>
          <p:cNvSpPr/>
          <p:nvPr/>
        </p:nvSpPr>
        <p:spPr>
          <a:xfrm flipV="1">
            <a:off x="4485489" y="1481666"/>
            <a:ext cx="687645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72" name="x1=1"/>
          <p:cNvSpPr txBox="1"/>
          <p:nvPr/>
        </p:nvSpPr>
        <p:spPr>
          <a:xfrm rot="19020000">
            <a:off x="4305939" y="1549267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373" name="Line"/>
          <p:cNvSpPr/>
          <p:nvPr/>
        </p:nvSpPr>
        <p:spPr>
          <a:xfrm flipH="1" flipV="1">
            <a:off x="5533888" y="1481666"/>
            <a:ext cx="951738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74" name="x1=0"/>
          <p:cNvSpPr txBox="1"/>
          <p:nvPr/>
        </p:nvSpPr>
        <p:spPr>
          <a:xfrm rot="2100000">
            <a:off x="5856428" y="1600067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375" name="2"/>
          <p:cNvSpPr/>
          <p:nvPr/>
        </p:nvSpPr>
        <p:spPr>
          <a:xfrm>
            <a:off x="4148666" y="2167466"/>
            <a:ext cx="397141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76" name="3"/>
          <p:cNvSpPr/>
          <p:nvPr/>
        </p:nvSpPr>
        <p:spPr>
          <a:xfrm>
            <a:off x="6417733" y="2167466"/>
            <a:ext cx="397141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77" name="ĉ=-38…"/>
          <p:cNvSpPr txBox="1"/>
          <p:nvPr/>
        </p:nvSpPr>
        <p:spPr>
          <a:xfrm>
            <a:off x="3061183" y="1830799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378" name="ĉ=-32…"/>
          <p:cNvSpPr txBox="1"/>
          <p:nvPr/>
        </p:nvSpPr>
        <p:spPr>
          <a:xfrm>
            <a:off x="6837547" y="1830799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u=-22</a:t>
            </a:r>
          </a:p>
        </p:txBody>
      </p:sp>
      <p:sp>
        <p:nvSpPr>
          <p:cNvPr id="379" name="4"/>
          <p:cNvSpPr/>
          <p:nvPr/>
        </p:nvSpPr>
        <p:spPr>
          <a:xfrm>
            <a:off x="3187700" y="3393839"/>
            <a:ext cx="397140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80" name="5"/>
          <p:cNvSpPr/>
          <p:nvPr/>
        </p:nvSpPr>
        <p:spPr>
          <a:xfrm>
            <a:off x="5274733" y="3389958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81" name="Line"/>
          <p:cNvSpPr/>
          <p:nvPr/>
        </p:nvSpPr>
        <p:spPr>
          <a:xfrm flipV="1">
            <a:off x="3534498" y="2720734"/>
            <a:ext cx="687645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82" name="Line"/>
          <p:cNvSpPr/>
          <p:nvPr/>
        </p:nvSpPr>
        <p:spPr>
          <a:xfrm flipH="1" flipV="1">
            <a:off x="4513655" y="2695334"/>
            <a:ext cx="951738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83" name="x2=1"/>
          <p:cNvSpPr txBox="1"/>
          <p:nvPr/>
        </p:nvSpPr>
        <p:spPr>
          <a:xfrm rot="19020000">
            <a:off x="3365614" y="2807251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384" name="x2=0"/>
          <p:cNvSpPr txBox="1"/>
          <p:nvPr/>
        </p:nvSpPr>
        <p:spPr>
          <a:xfrm rot="2100000">
            <a:off x="4715460" y="2678922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385" name="ĉ=-38…"/>
          <p:cNvSpPr txBox="1"/>
          <p:nvPr/>
        </p:nvSpPr>
        <p:spPr>
          <a:xfrm>
            <a:off x="2007882" y="3041532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386" name="ĉ=-36…"/>
          <p:cNvSpPr txBox="1"/>
          <p:nvPr/>
        </p:nvSpPr>
        <p:spPr>
          <a:xfrm>
            <a:off x="5747542" y="3041532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ĉ=-36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u=-22</a:t>
            </a:r>
          </a:p>
        </p:txBody>
      </p:sp>
      <p:sp>
        <p:nvSpPr>
          <p:cNvPr id="387" name="6"/>
          <p:cNvSpPr/>
          <p:nvPr/>
        </p:nvSpPr>
        <p:spPr>
          <a:xfrm>
            <a:off x="2192866" y="4599377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88" name="7"/>
          <p:cNvSpPr/>
          <p:nvPr/>
        </p:nvSpPr>
        <p:spPr>
          <a:xfrm>
            <a:off x="4402666" y="4599377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389" name="Line"/>
          <p:cNvSpPr/>
          <p:nvPr/>
        </p:nvSpPr>
        <p:spPr>
          <a:xfrm flipH="1" flipV="1">
            <a:off x="3544222" y="3906068"/>
            <a:ext cx="951738" cy="68764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90" name="Line"/>
          <p:cNvSpPr/>
          <p:nvPr/>
        </p:nvSpPr>
        <p:spPr>
          <a:xfrm flipV="1">
            <a:off x="2519631" y="3906068"/>
            <a:ext cx="687644" cy="68764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91" name="x3=1"/>
          <p:cNvSpPr txBox="1"/>
          <p:nvPr/>
        </p:nvSpPr>
        <p:spPr>
          <a:xfrm rot="19020000">
            <a:off x="2371913" y="3950251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392" name="x3=0"/>
          <p:cNvSpPr txBox="1"/>
          <p:nvPr/>
        </p:nvSpPr>
        <p:spPr>
          <a:xfrm rot="2100000">
            <a:off x="3757032" y="3872608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393" name="ĉ=-38…"/>
          <p:cNvSpPr txBox="1"/>
          <p:nvPr/>
        </p:nvSpPr>
        <p:spPr>
          <a:xfrm>
            <a:off x="1029982" y="4249889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394" name="ĉ=-38…"/>
          <p:cNvSpPr txBox="1"/>
          <p:nvPr/>
        </p:nvSpPr>
        <p:spPr>
          <a:xfrm>
            <a:off x="4774699" y="4231109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u=-38</a:t>
            </a:r>
          </a:p>
        </p:txBody>
      </p:sp>
      <p:sp>
        <p:nvSpPr>
          <p:cNvPr id="395" name="upper=-38"/>
          <p:cNvSpPr txBox="1"/>
          <p:nvPr/>
        </p:nvSpPr>
        <p:spPr>
          <a:xfrm>
            <a:off x="2781318" y="1053294"/>
            <a:ext cx="1897672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3" marL="0" indent="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upper=-38</a:t>
            </a:r>
          </a:p>
        </p:txBody>
      </p:sp>
      <p:sp>
        <p:nvSpPr>
          <p:cNvPr id="396" name="X"/>
          <p:cNvSpPr txBox="1"/>
          <p:nvPr/>
        </p:nvSpPr>
        <p:spPr>
          <a:xfrm>
            <a:off x="2070086" y="4360888"/>
            <a:ext cx="64270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397" name="9"/>
          <p:cNvSpPr/>
          <p:nvPr/>
        </p:nvSpPr>
        <p:spPr>
          <a:xfrm>
            <a:off x="5410200" y="5805546"/>
            <a:ext cx="397140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398" name="8"/>
          <p:cNvSpPr/>
          <p:nvPr/>
        </p:nvSpPr>
        <p:spPr>
          <a:xfrm>
            <a:off x="3442684" y="5796645"/>
            <a:ext cx="397140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</a:t>
            </a:r>
          </a:p>
        </p:txBody>
      </p:sp>
      <p:grpSp>
        <p:nvGrpSpPr>
          <p:cNvPr id="401" name="Group"/>
          <p:cNvGrpSpPr/>
          <p:nvPr/>
        </p:nvGrpSpPr>
        <p:grpSpPr>
          <a:xfrm>
            <a:off x="3481500" y="5008759"/>
            <a:ext cx="958613" cy="803742"/>
            <a:chOff x="0" y="0"/>
            <a:chExt cx="958612" cy="803741"/>
          </a:xfrm>
        </p:grpSpPr>
        <p:sp>
          <p:nvSpPr>
            <p:cNvPr id="399" name="Line"/>
            <p:cNvSpPr/>
            <p:nvPr/>
          </p:nvSpPr>
          <p:spPr>
            <a:xfrm flipV="1">
              <a:off x="270968" y="99575"/>
              <a:ext cx="687645" cy="68764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00" name="x4=1"/>
            <p:cNvSpPr txBox="1"/>
            <p:nvPr/>
          </p:nvSpPr>
          <p:spPr>
            <a:xfrm rot="19020000">
              <a:off x="44980" y="192320"/>
              <a:ext cx="72908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marL="0" indent="0">
                <a:lnSpc>
                  <a:spcPct val="90000"/>
                </a:lnSpc>
                <a:defRPr sz="22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=1</a:t>
              </a:r>
            </a:p>
          </p:txBody>
        </p:sp>
      </p:grpSp>
      <p:grpSp>
        <p:nvGrpSpPr>
          <p:cNvPr id="404" name="Group"/>
          <p:cNvGrpSpPr/>
          <p:nvPr/>
        </p:nvGrpSpPr>
        <p:grpSpPr>
          <a:xfrm>
            <a:off x="4738022" y="4996613"/>
            <a:ext cx="1035555" cy="801933"/>
            <a:chOff x="0" y="0"/>
            <a:chExt cx="1035554" cy="801931"/>
          </a:xfrm>
        </p:grpSpPr>
        <p:sp>
          <p:nvSpPr>
            <p:cNvPr id="402" name="Line"/>
            <p:cNvSpPr/>
            <p:nvPr/>
          </p:nvSpPr>
          <p:spPr>
            <a:xfrm flipH="1" flipV="1">
              <a:off x="0" y="114288"/>
              <a:ext cx="951738" cy="6876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03" name="x4=0"/>
            <p:cNvSpPr txBox="1"/>
            <p:nvPr/>
          </p:nvSpPr>
          <p:spPr>
            <a:xfrm rot="2100000">
              <a:off x="252207" y="171194"/>
              <a:ext cx="72908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marL="0" indent="0">
                <a:lnSpc>
                  <a:spcPct val="90000"/>
                </a:lnSpc>
                <a:defRPr sz="22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=0</a:t>
              </a:r>
            </a:p>
          </p:txBody>
        </p:sp>
      </p:grpSp>
      <p:sp>
        <p:nvSpPr>
          <p:cNvPr id="405" name="ĉ=-38…"/>
          <p:cNvSpPr txBox="1"/>
          <p:nvPr/>
        </p:nvSpPr>
        <p:spPr>
          <a:xfrm>
            <a:off x="2308253" y="5682842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u=-38</a:t>
            </a:r>
          </a:p>
        </p:txBody>
      </p:sp>
      <p:sp>
        <p:nvSpPr>
          <p:cNvPr id="406" name="ĉ=-20…"/>
          <p:cNvSpPr txBox="1"/>
          <p:nvPr/>
        </p:nvSpPr>
        <p:spPr>
          <a:xfrm>
            <a:off x="4269753" y="5682842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ĉ=-20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u=-20</a:t>
            </a:r>
          </a:p>
        </p:txBody>
      </p:sp>
      <p:sp>
        <p:nvSpPr>
          <p:cNvPr id="407" name="X"/>
          <p:cNvSpPr txBox="1"/>
          <p:nvPr/>
        </p:nvSpPr>
        <p:spPr>
          <a:xfrm>
            <a:off x="6294953" y="1928977"/>
            <a:ext cx="64270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08" name="X"/>
          <p:cNvSpPr txBox="1"/>
          <p:nvPr/>
        </p:nvSpPr>
        <p:spPr>
          <a:xfrm>
            <a:off x="5151953" y="3197527"/>
            <a:ext cx="64270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05" grpId="2"/>
      <p:bldP build="whole" bldLvl="1" animBg="1" rev="0" advAuto="0" spid="406" grpId="3"/>
      <p:bldP build="p" bldLvl="5" animBg="1" rev="0" advAuto="0" spid="370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LCBB: 0-1 Knapsack"/>
          <p:cNvSpPr txBox="1"/>
          <p:nvPr>
            <p:ph type="title"/>
          </p:nvPr>
        </p:nvSpPr>
        <p:spPr>
          <a:xfrm>
            <a:off x="67733" y="-125942"/>
            <a:ext cx="5464441" cy="749301"/>
          </a:xfrm>
          <a:prstGeom prst="rect">
            <a:avLst/>
          </a:prstGeom>
        </p:spPr>
        <p:txBody>
          <a:bodyPr/>
          <a:lstStyle/>
          <a:p>
            <a:pPr/>
            <a:r>
              <a:t>LCBB: </a:t>
            </a:r>
            <a:r>
              <a:rPr>
                <a:latin typeface="Arial"/>
                <a:ea typeface="Arial"/>
                <a:cs typeface="Arial"/>
                <a:sym typeface="Arial"/>
              </a:rPr>
              <a:t>0-1</a:t>
            </a:r>
            <a:r>
              <a:t> Knapsack</a:t>
            </a:r>
          </a:p>
        </p:txBody>
      </p:sp>
      <p:sp>
        <p:nvSpPr>
          <p:cNvPr id="4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2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41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14" name="ĉ=-38…"/>
          <p:cNvSpPr txBox="1"/>
          <p:nvPr/>
        </p:nvSpPr>
        <p:spPr>
          <a:xfrm>
            <a:off x="5526597" y="851594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graphicFrame>
        <p:nvGraphicFramePr>
          <p:cNvPr id="415" name="Table"/>
          <p:cNvGraphicFramePr/>
          <p:nvPr/>
        </p:nvGraphicFramePr>
        <p:xfrm>
          <a:off x="7086600" y="59266"/>
          <a:ext cx="3027561" cy="107566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599797"/>
                <a:gridCol w="599797"/>
                <a:gridCol w="599797"/>
                <a:gridCol w="599797"/>
                <a:gridCol w="599797"/>
              </a:tblGrid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4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490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16" name="n=4, m=15"/>
          <p:cNvSpPr txBox="1"/>
          <p:nvPr/>
        </p:nvSpPr>
        <p:spPr>
          <a:xfrm>
            <a:off x="8570912" y="1105536"/>
            <a:ext cx="1515667" cy="478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700"/>
              </a:spcBef>
              <a:defRPr sz="24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n=4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m=15</a:t>
            </a:r>
          </a:p>
        </p:txBody>
      </p:sp>
      <p:grpSp>
        <p:nvGrpSpPr>
          <p:cNvPr id="419" name="Group"/>
          <p:cNvGrpSpPr/>
          <p:nvPr/>
        </p:nvGrpSpPr>
        <p:grpSpPr>
          <a:xfrm>
            <a:off x="4565575" y="555261"/>
            <a:ext cx="1028850" cy="940495"/>
            <a:chOff x="0" y="0"/>
            <a:chExt cx="1028848" cy="940494"/>
          </a:xfrm>
        </p:grpSpPr>
        <p:sp>
          <p:nvSpPr>
            <p:cNvPr id="417" name="1"/>
            <p:cNvSpPr/>
            <p:nvPr/>
          </p:nvSpPr>
          <p:spPr>
            <a:xfrm>
              <a:off x="590624" y="401472"/>
              <a:ext cx="397141" cy="539023"/>
            </a:xfrm>
            <a:prstGeom prst="roundRect">
              <a:avLst>
                <a:gd name="adj" fmla="val 20359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18" name="start"/>
            <p:cNvSpPr txBox="1"/>
            <p:nvPr/>
          </p:nvSpPr>
          <p:spPr>
            <a:xfrm>
              <a:off x="0" y="0"/>
              <a:ext cx="1028849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>
                <a:lnSpc>
                  <a:spcPct val="90000"/>
                </a:lnSpc>
                <a:spcBef>
                  <a:spcPts val="700"/>
                </a:spcBef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start</a:t>
              </a:r>
            </a:p>
          </p:txBody>
        </p:sp>
      </p:grpSp>
      <p:sp>
        <p:nvSpPr>
          <p:cNvPr id="420" name="Live Nodes 8, 9…"/>
          <p:cNvSpPr txBox="1"/>
          <p:nvPr/>
        </p:nvSpPr>
        <p:spPr>
          <a:xfrm>
            <a:off x="5986217" y="3681191"/>
            <a:ext cx="4245884" cy="315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01905" indent="-262217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t>Live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Nodes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8, 9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301905" indent="-262217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Reached the leaf nodes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301905" indent="-262217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Least Cost: 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301905" indent="-262217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Thus, answer node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627459" indent="-232171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Knapsack value=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38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627459" indent="-232171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Tuple=(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1,1,0,1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</a:t>
            </a:r>
          </a:p>
        </p:txBody>
      </p:sp>
      <p:sp>
        <p:nvSpPr>
          <p:cNvPr id="421" name="Line"/>
          <p:cNvSpPr/>
          <p:nvPr/>
        </p:nvSpPr>
        <p:spPr>
          <a:xfrm flipV="1">
            <a:off x="4485489" y="1481666"/>
            <a:ext cx="687645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2" name="x1=1"/>
          <p:cNvSpPr txBox="1"/>
          <p:nvPr/>
        </p:nvSpPr>
        <p:spPr>
          <a:xfrm rot="19020000">
            <a:off x="4305939" y="1549267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423" name="Line"/>
          <p:cNvSpPr/>
          <p:nvPr/>
        </p:nvSpPr>
        <p:spPr>
          <a:xfrm flipH="1" flipV="1">
            <a:off x="5533888" y="1481666"/>
            <a:ext cx="951738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4" name="x1=0"/>
          <p:cNvSpPr txBox="1"/>
          <p:nvPr/>
        </p:nvSpPr>
        <p:spPr>
          <a:xfrm rot="2100000">
            <a:off x="5856428" y="1600067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425" name="2"/>
          <p:cNvSpPr/>
          <p:nvPr/>
        </p:nvSpPr>
        <p:spPr>
          <a:xfrm>
            <a:off x="4148666" y="2167466"/>
            <a:ext cx="397141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26" name="3"/>
          <p:cNvSpPr/>
          <p:nvPr/>
        </p:nvSpPr>
        <p:spPr>
          <a:xfrm>
            <a:off x="6417733" y="2167466"/>
            <a:ext cx="397141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27" name="ĉ=-38…"/>
          <p:cNvSpPr txBox="1"/>
          <p:nvPr/>
        </p:nvSpPr>
        <p:spPr>
          <a:xfrm>
            <a:off x="3061183" y="1830799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428" name="ĉ=-32…"/>
          <p:cNvSpPr txBox="1"/>
          <p:nvPr/>
        </p:nvSpPr>
        <p:spPr>
          <a:xfrm>
            <a:off x="6837547" y="1830799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u=-22</a:t>
            </a:r>
          </a:p>
        </p:txBody>
      </p:sp>
      <p:sp>
        <p:nvSpPr>
          <p:cNvPr id="429" name="4"/>
          <p:cNvSpPr/>
          <p:nvPr/>
        </p:nvSpPr>
        <p:spPr>
          <a:xfrm>
            <a:off x="3187700" y="3393839"/>
            <a:ext cx="397140" cy="539024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30" name="5"/>
          <p:cNvSpPr/>
          <p:nvPr/>
        </p:nvSpPr>
        <p:spPr>
          <a:xfrm>
            <a:off x="5274733" y="3389958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31" name="Line"/>
          <p:cNvSpPr/>
          <p:nvPr/>
        </p:nvSpPr>
        <p:spPr>
          <a:xfrm flipV="1">
            <a:off x="3534498" y="2720734"/>
            <a:ext cx="687645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32" name="Line"/>
          <p:cNvSpPr/>
          <p:nvPr/>
        </p:nvSpPr>
        <p:spPr>
          <a:xfrm flipH="1" flipV="1">
            <a:off x="4513655" y="2695334"/>
            <a:ext cx="951738" cy="6876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33" name="x2=1"/>
          <p:cNvSpPr txBox="1"/>
          <p:nvPr/>
        </p:nvSpPr>
        <p:spPr>
          <a:xfrm rot="19020000">
            <a:off x="3365614" y="2807251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434" name="x2=0"/>
          <p:cNvSpPr txBox="1"/>
          <p:nvPr/>
        </p:nvSpPr>
        <p:spPr>
          <a:xfrm rot="2100000">
            <a:off x="4715460" y="2678922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435" name="ĉ=-38…"/>
          <p:cNvSpPr txBox="1"/>
          <p:nvPr/>
        </p:nvSpPr>
        <p:spPr>
          <a:xfrm>
            <a:off x="2007882" y="3041532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436" name="ĉ=-36…"/>
          <p:cNvSpPr txBox="1"/>
          <p:nvPr/>
        </p:nvSpPr>
        <p:spPr>
          <a:xfrm>
            <a:off x="5747542" y="3041532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ĉ=-36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u=-22</a:t>
            </a:r>
          </a:p>
        </p:txBody>
      </p:sp>
      <p:sp>
        <p:nvSpPr>
          <p:cNvPr id="437" name="6"/>
          <p:cNvSpPr/>
          <p:nvPr/>
        </p:nvSpPr>
        <p:spPr>
          <a:xfrm>
            <a:off x="2192866" y="4599377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38" name="7"/>
          <p:cNvSpPr/>
          <p:nvPr/>
        </p:nvSpPr>
        <p:spPr>
          <a:xfrm>
            <a:off x="4402666" y="4599377"/>
            <a:ext cx="397141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39" name="Line"/>
          <p:cNvSpPr/>
          <p:nvPr/>
        </p:nvSpPr>
        <p:spPr>
          <a:xfrm flipH="1" flipV="1">
            <a:off x="3544222" y="3906068"/>
            <a:ext cx="951738" cy="68764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40" name="Line"/>
          <p:cNvSpPr/>
          <p:nvPr/>
        </p:nvSpPr>
        <p:spPr>
          <a:xfrm flipV="1">
            <a:off x="2519631" y="3906068"/>
            <a:ext cx="687644" cy="68764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41" name="x3=1"/>
          <p:cNvSpPr txBox="1"/>
          <p:nvPr/>
        </p:nvSpPr>
        <p:spPr>
          <a:xfrm rot="19020000">
            <a:off x="2371913" y="3950251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</a:p>
        </p:txBody>
      </p:sp>
      <p:sp>
        <p:nvSpPr>
          <p:cNvPr id="442" name="x3=0"/>
          <p:cNvSpPr txBox="1"/>
          <p:nvPr/>
        </p:nvSpPr>
        <p:spPr>
          <a:xfrm rot="2100000">
            <a:off x="3757032" y="3872608"/>
            <a:ext cx="729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</a:p>
        </p:txBody>
      </p:sp>
      <p:sp>
        <p:nvSpPr>
          <p:cNvPr id="443" name="ĉ=-38…"/>
          <p:cNvSpPr txBox="1"/>
          <p:nvPr/>
        </p:nvSpPr>
        <p:spPr>
          <a:xfrm>
            <a:off x="1029982" y="4249889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u=-32</a:t>
            </a:r>
          </a:p>
        </p:txBody>
      </p:sp>
      <p:sp>
        <p:nvSpPr>
          <p:cNvPr id="444" name="ĉ=-38…"/>
          <p:cNvSpPr txBox="1"/>
          <p:nvPr/>
        </p:nvSpPr>
        <p:spPr>
          <a:xfrm>
            <a:off x="4774699" y="4231109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u=-38</a:t>
            </a:r>
          </a:p>
        </p:txBody>
      </p:sp>
      <p:sp>
        <p:nvSpPr>
          <p:cNvPr id="445" name="upper=-38"/>
          <p:cNvSpPr txBox="1"/>
          <p:nvPr/>
        </p:nvSpPr>
        <p:spPr>
          <a:xfrm>
            <a:off x="2781318" y="1053294"/>
            <a:ext cx="1897672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3" marL="0" indent="0">
              <a:lnSpc>
                <a:spcPct val="90000"/>
              </a:lnSpc>
              <a:spcBef>
                <a:spcPts val="1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upper=-38</a:t>
            </a:r>
          </a:p>
        </p:txBody>
      </p:sp>
      <p:sp>
        <p:nvSpPr>
          <p:cNvPr id="446" name="X"/>
          <p:cNvSpPr txBox="1"/>
          <p:nvPr/>
        </p:nvSpPr>
        <p:spPr>
          <a:xfrm>
            <a:off x="2070086" y="4360888"/>
            <a:ext cx="64270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47" name="9"/>
          <p:cNvSpPr/>
          <p:nvPr/>
        </p:nvSpPr>
        <p:spPr>
          <a:xfrm>
            <a:off x="5410200" y="5805546"/>
            <a:ext cx="397140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448" name="8"/>
          <p:cNvSpPr/>
          <p:nvPr/>
        </p:nvSpPr>
        <p:spPr>
          <a:xfrm>
            <a:off x="3442684" y="5796645"/>
            <a:ext cx="397140" cy="539023"/>
          </a:xfrm>
          <a:prstGeom prst="roundRect">
            <a:avLst>
              <a:gd name="adj" fmla="val 20359"/>
            </a:avLst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</a:t>
            </a:r>
          </a:p>
        </p:txBody>
      </p:sp>
      <p:grpSp>
        <p:nvGrpSpPr>
          <p:cNvPr id="451" name="Group"/>
          <p:cNvGrpSpPr/>
          <p:nvPr/>
        </p:nvGrpSpPr>
        <p:grpSpPr>
          <a:xfrm>
            <a:off x="3481500" y="5008759"/>
            <a:ext cx="958613" cy="803742"/>
            <a:chOff x="0" y="0"/>
            <a:chExt cx="958612" cy="803741"/>
          </a:xfrm>
        </p:grpSpPr>
        <p:sp>
          <p:nvSpPr>
            <p:cNvPr id="449" name="Line"/>
            <p:cNvSpPr/>
            <p:nvPr/>
          </p:nvSpPr>
          <p:spPr>
            <a:xfrm flipV="1">
              <a:off x="270968" y="99575"/>
              <a:ext cx="687645" cy="68764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50" name="x4=1"/>
            <p:cNvSpPr txBox="1"/>
            <p:nvPr/>
          </p:nvSpPr>
          <p:spPr>
            <a:xfrm rot="19020000">
              <a:off x="44980" y="192320"/>
              <a:ext cx="72908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marL="0" indent="0">
                <a:lnSpc>
                  <a:spcPct val="90000"/>
                </a:lnSpc>
                <a:defRPr sz="22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=1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738022" y="4996613"/>
            <a:ext cx="1035555" cy="801933"/>
            <a:chOff x="0" y="0"/>
            <a:chExt cx="1035554" cy="801931"/>
          </a:xfrm>
        </p:grpSpPr>
        <p:sp>
          <p:nvSpPr>
            <p:cNvPr id="452" name="Line"/>
            <p:cNvSpPr/>
            <p:nvPr/>
          </p:nvSpPr>
          <p:spPr>
            <a:xfrm flipH="1" flipV="1">
              <a:off x="0" y="114288"/>
              <a:ext cx="951738" cy="6876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53" name="x4=0"/>
            <p:cNvSpPr txBox="1"/>
            <p:nvPr/>
          </p:nvSpPr>
          <p:spPr>
            <a:xfrm rot="2100000">
              <a:off x="252207" y="171194"/>
              <a:ext cx="72908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marL="0" indent="0">
                <a:lnSpc>
                  <a:spcPct val="90000"/>
                </a:lnSpc>
                <a:defRPr sz="22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aseline="-5999"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=0</a:t>
              </a:r>
            </a:p>
          </p:txBody>
        </p:sp>
      </p:grpSp>
      <p:sp>
        <p:nvSpPr>
          <p:cNvPr id="455" name="ĉ=-38…"/>
          <p:cNvSpPr txBox="1"/>
          <p:nvPr/>
        </p:nvSpPr>
        <p:spPr>
          <a:xfrm>
            <a:off x="2308253" y="5682842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ĉ=-38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u=-38</a:t>
            </a:r>
          </a:p>
        </p:txBody>
      </p:sp>
      <p:sp>
        <p:nvSpPr>
          <p:cNvPr id="456" name="ĉ=-20…"/>
          <p:cNvSpPr txBox="1"/>
          <p:nvPr/>
        </p:nvSpPr>
        <p:spPr>
          <a:xfrm>
            <a:off x="4269753" y="5682842"/>
            <a:ext cx="116014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ĉ=-20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0">
              <a:lnSpc>
                <a:spcPct val="70000"/>
              </a:lnSpc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u=-20</a:t>
            </a:r>
          </a:p>
        </p:txBody>
      </p:sp>
      <p:sp>
        <p:nvSpPr>
          <p:cNvPr id="457" name="X"/>
          <p:cNvSpPr txBox="1"/>
          <p:nvPr/>
        </p:nvSpPr>
        <p:spPr>
          <a:xfrm>
            <a:off x="6294953" y="1928977"/>
            <a:ext cx="64270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58" name="X"/>
          <p:cNvSpPr txBox="1"/>
          <p:nvPr/>
        </p:nvSpPr>
        <p:spPr>
          <a:xfrm>
            <a:off x="5151953" y="3197527"/>
            <a:ext cx="64270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2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48" name="Text book 2: Horowitz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/>
            <a:r>
              <a:t>Text book 2: Horowitz</a:t>
            </a:r>
          </a:p>
          <a:p>
            <a:pPr lvl="1"/>
            <a:r>
              <a:t>Sec </a:t>
            </a:r>
            <a:r>
              <a:rPr b="1" u="sng">
                <a:latin typeface="Courier New"/>
                <a:ea typeface="Courier New"/>
                <a:cs typeface="Courier New"/>
                <a:sym typeface="Courier New"/>
              </a:rPr>
              <a:t>8.2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/>
            <a:r>
              <a:t>Text book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Levitin</a:t>
            </a:r>
          </a:p>
          <a:p>
            <a:pPr lvl="1"/>
            <a:r>
              <a:t>Sec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12.1,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12.2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/>
            <a:r>
              <a:t>R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Introduction to Algorithms</a:t>
            </a:r>
          </a:p>
          <a:p>
            <a:pPr lvl="2"/>
            <a:r>
              <a:t>Cormen et al.</a:t>
            </a:r>
          </a:p>
          <a:p>
            <a:pPr/>
            <a:r>
              <a:t>Youtube link for lecture recording</a:t>
            </a:r>
          </a:p>
          <a:p>
            <a:pPr lvl="1"/>
            <a:r>
              <a:t>https://www.youtube.com/watch?v=j556E7LgvbI</a:t>
            </a:r>
          </a:p>
          <a:p>
            <a:pPr/>
            <a:r>
              <a:t>Youtube (other)</a:t>
            </a:r>
          </a:p>
          <a:p>
            <a:pPr lvl="1"/>
            <a:r>
              <a:rPr u="sng">
                <a:hlinkClick r:id="rId2" invalidUrl="" action="" tgtFrame="" tooltip="" history="1" highlightClick="0" endSnd="0"/>
              </a:rPr>
              <a:t>https://www.youtube.com/watch?v=yV1d-b_NeK8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0-1 Knapsack Implemen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Courier New"/>
                <a:ea typeface="Courier New"/>
                <a:cs typeface="Courier New"/>
                <a:sym typeface="Courier New"/>
              </a:rPr>
              <a:t>0-1</a:t>
            </a:r>
            <a:r>
              <a:t> Knapsack Implementation</a:t>
            </a:r>
          </a:p>
        </p:txBody>
      </p:sp>
      <p:sp>
        <p:nvSpPr>
          <p:cNvPr id="461" name="State space tree is a binary tree with depth n+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1156" indent="-321468">
              <a:spcBef>
                <a:spcPts val="1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State space tree is a binary tree with depth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n+1</a:t>
            </a:r>
          </a:p>
          <a:p>
            <a:pPr lvl="1" marL="663178" indent="-267890">
              <a:spcBef>
                <a:spcPts val="100"/>
              </a:spcBef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Define two functions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Bound</a:t>
            </a:r>
            <a:r>
              <a:t>(),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UBound</a:t>
            </a:r>
            <a:r>
              <a:t>() as shown in next slide, </a:t>
            </a:r>
          </a:p>
          <a:p>
            <a:pPr lvl="2">
              <a:spcBef>
                <a:spcPts val="1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Bound()</a:t>
            </a:r>
            <a:r>
              <a:t> is used to compute cost</a:t>
            </a:r>
          </a:p>
          <a:p>
            <a:pPr lvl="2">
              <a:spcBef>
                <a:spcPts val="1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Bound()</a:t>
            </a:r>
            <a:r>
              <a:t> is used to compute upper value 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</a:p>
          <a:p>
            <a:pPr lvl="3" marL="0" indent="685800">
              <a:spcBef>
                <a:spcPts val="10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u(x)=UBound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(-Σ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1≤i&lt;j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i,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Σ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1≤i&lt;j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j-1,m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3" marL="0" indent="685800">
              <a:spcBef>
                <a:spcPts val="10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c(x)≥Bound(Σ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1≤i&lt;j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Σ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1≤i&lt;j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 j-1)</a:t>
            </a:r>
          </a:p>
        </p:txBody>
      </p:sp>
      <p:sp>
        <p:nvSpPr>
          <p:cNvPr id="4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3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46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61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Bound(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Courier New"/>
                <a:ea typeface="Courier New"/>
                <a:cs typeface="Courier New"/>
                <a:sym typeface="Courier New"/>
              </a:rPr>
              <a:t>Bound</a:t>
            </a:r>
            <a:r>
              <a:t>()</a:t>
            </a:r>
          </a:p>
        </p:txBody>
      </p:sp>
      <p:sp>
        <p:nvSpPr>
          <p:cNvPr id="467" name="Proc Bound(float cv, float cw, int k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Proc Bound(float cv, float cw, int k)</a:t>
            </a:r>
          </a:p>
          <a:p>
            <a:pPr marL="0" indent="0">
              <a:spcBef>
                <a:spcPts val="2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provides an upper bound (partial knapsack) on best solution obtainable (by expanding any 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t> at level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k+1</a:t>
            </a:r>
            <a:r>
              <a:t>)</a:t>
            </a:r>
          </a:p>
          <a:p>
            <a:pPr marL="0" indent="0">
              <a:spcBef>
                <a:spcPts val="2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includes the partial value of node which exceeds knapsack</a:t>
            </a:r>
          </a:p>
          <a:p>
            <a:pPr marL="0" indent="0">
              <a:spcBef>
                <a:spcPts val="2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cp</a:t>
            </a:r>
            <a:r>
              <a:t>: current total value,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cw</a:t>
            </a:r>
            <a:r>
              <a:t>: current total weight</a:t>
            </a:r>
          </a:p>
          <a:p>
            <a:pPr marL="0" indent="0">
              <a:spcBef>
                <a:spcPts val="2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is the index of last removed item of knapsack</a:t>
            </a:r>
          </a:p>
          <a:p>
            <a:pPr lvl="2" marL="0" indent="4572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float</a:t>
            </a:r>
            <a:r>
              <a:t> b=cp; </a:t>
            </a: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float</a:t>
            </a:r>
            <a:r>
              <a:t> c=cw;</a:t>
            </a:r>
          </a:p>
          <a:p>
            <a:pPr lvl="2" marL="0" indent="4572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for </a:t>
            </a:r>
            <a:r>
              <a:t>i←k+1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to </a:t>
            </a:r>
            <a:r>
              <a:t>n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do </a:t>
            </a:r>
            <a:r>
              <a:t>………………………………………………B1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4" marL="0" indent="9144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if </a:t>
            </a:r>
            <a:r>
              <a:t>(c+w</a:t>
            </a:r>
            <a:r>
              <a:rPr baseline="-5999"/>
              <a:t>i</a:t>
            </a:r>
            <a:r>
              <a:t>&lt;m)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then  </a:t>
            </a:r>
            <a:r>
              <a:t>…………………………………………B2</a:t>
            </a:r>
          </a:p>
          <a:p>
            <a:pPr lvl="5" marL="0" indent="1143000">
              <a:spcBef>
                <a:spcPts val="2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c=c+w</a:t>
            </a:r>
            <a:r>
              <a:rPr baseline="-5999"/>
              <a:t>i       </a:t>
            </a:r>
            <a:r>
              <a:t> …………………………………………B2</a:t>
            </a:r>
          </a:p>
          <a:p>
            <a:pPr lvl="6" marL="0" indent="1371600">
              <a:spcBef>
                <a:spcPts val="2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 = b - v</a:t>
            </a:r>
            <a:r>
              <a:rPr baseline="-5999"/>
              <a:t>i </a:t>
            </a:r>
            <a:r>
              <a:t>……………………………………………B4</a:t>
            </a:r>
          </a:p>
          <a:p>
            <a:pPr lvl="4" marL="0" indent="9144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else</a:t>
            </a:r>
          </a:p>
          <a:p>
            <a:pPr lvl="6" marL="0" indent="1371600">
              <a:spcBef>
                <a:spcPts val="2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return </a:t>
            </a:r>
            <a:r>
              <a:t>(b-(m-c)/w</a:t>
            </a:r>
            <a:r>
              <a:rPr baseline="-5999"/>
              <a:t>i</a:t>
            </a:r>
            <a:r>
              <a:t>)*v</a:t>
            </a:r>
            <a:r>
              <a:rPr baseline="-5999"/>
              <a:t>i</a:t>
            </a:r>
            <a:r>
              <a:t> …………………B5</a:t>
            </a:r>
          </a:p>
          <a:p>
            <a:pPr lvl="2" marL="0" indent="4572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return  </a:t>
            </a:r>
            <a:r>
              <a:t>b       ………………………………………………B6</a:t>
            </a:r>
          </a:p>
        </p:txBody>
      </p:sp>
      <p:sp>
        <p:nvSpPr>
          <p:cNvPr id="4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9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47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67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UBound(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Courier New"/>
                <a:ea typeface="Courier New"/>
                <a:cs typeface="Courier New"/>
                <a:sym typeface="Courier New"/>
              </a:rPr>
              <a:t>UBound</a:t>
            </a:r>
            <a:r>
              <a:t>()</a:t>
            </a:r>
          </a:p>
        </p:txBody>
      </p:sp>
      <p:sp>
        <p:nvSpPr>
          <p:cNvPr id="473" name="Proc UBound(float cv, float cw, int k,float m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None/>
              <a:defRPr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Proc UBound(float cv, float cw, int k,float m)</a:t>
            </a:r>
          </a:p>
          <a:p>
            <a:pPr marL="0" indent="0">
              <a:spcBef>
                <a:spcPts val="2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provides an upper bound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0-1 </a:t>
            </a:r>
            <a:r>
              <a:t>knapsack) on best solution obtainable by expanding any 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t> at level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k+1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2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does not include the cost last node that exceeds knapsack</a:t>
            </a:r>
          </a:p>
          <a:p>
            <a:pPr marL="0" indent="0">
              <a:spcBef>
                <a:spcPts val="2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cp</a:t>
            </a:r>
            <a:r>
              <a:t>: current total value,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cw</a:t>
            </a:r>
            <a:r>
              <a:t>: current total weight</a:t>
            </a:r>
          </a:p>
          <a:p>
            <a:pPr marL="0" indent="0">
              <a:spcBef>
                <a:spcPts val="2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is the index of last removed item of knapsack</a:t>
            </a:r>
          </a:p>
          <a:p>
            <a:pPr lvl="2" marL="0" indent="4572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float</a:t>
            </a:r>
            <a:r>
              <a:t> b=cp; </a:t>
            </a:r>
          </a:p>
          <a:p>
            <a:pPr lvl="2" marL="0" indent="4572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float</a:t>
            </a:r>
            <a:r>
              <a:t> c=cw;</a:t>
            </a:r>
          </a:p>
          <a:p>
            <a:pPr lvl="2" marL="0" indent="4572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for </a:t>
            </a:r>
            <a:r>
              <a:t>i←k+1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to </a:t>
            </a:r>
            <a:r>
              <a:t>n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do    </a:t>
            </a:r>
            <a:r>
              <a:t>………………………………………………U1</a:t>
            </a:r>
          </a:p>
          <a:p>
            <a:pPr lvl="4" marL="0" indent="9144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if </a:t>
            </a:r>
            <a:r>
              <a:t>(c+w</a:t>
            </a:r>
            <a:r>
              <a:rPr baseline="-5999"/>
              <a:t>i</a:t>
            </a:r>
            <a:r>
              <a:t>≤m)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then </a:t>
            </a:r>
            <a:r>
              <a:t>………………………………………………U2</a:t>
            </a:r>
          </a:p>
          <a:p>
            <a:pPr lvl="6" marL="0" indent="1371600">
              <a:spcBef>
                <a:spcPts val="2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 = c+w</a:t>
            </a:r>
            <a:r>
              <a:rPr baseline="-5999"/>
              <a:t>i</a:t>
            </a:r>
            <a:r>
              <a:t> ……………………………………………………U3</a:t>
            </a:r>
          </a:p>
          <a:p>
            <a:pPr lvl="6" marL="0" indent="1371600">
              <a:spcBef>
                <a:spcPts val="2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 = b-v</a:t>
            </a:r>
            <a:r>
              <a:rPr baseline="-5999"/>
              <a:t>i</a:t>
            </a:r>
            <a:r>
              <a:t> ……………………………………………………U4</a:t>
            </a:r>
          </a:p>
          <a:p>
            <a:pPr lvl="2" marL="0" indent="4572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return  </a:t>
            </a:r>
            <a:r>
              <a:t>b       ……………………………………………………U5</a:t>
            </a:r>
          </a:p>
        </p:txBody>
      </p:sp>
      <p:sp>
        <p:nvSpPr>
          <p:cNvPr id="4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5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47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4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4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4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73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ummary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Summary: </a:t>
            </a:r>
          </a:p>
        </p:txBody>
      </p:sp>
      <p:sp>
        <p:nvSpPr>
          <p:cNvPr id="479" name="Least Cost Branch and Bound fo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Least Cost Branch and Bound for </a:t>
            </a:r>
          </a:p>
          <a:p>
            <a:pPr lvl="1"/>
            <a:r>
              <a:rPr>
                <a:latin typeface="Courier New"/>
                <a:ea typeface="Courier New"/>
                <a:cs typeface="Courier New"/>
                <a:sym typeface="Courier New"/>
              </a:rPr>
              <a:t>0-1</a:t>
            </a:r>
            <a:r>
              <a:t> Knapsack problem</a:t>
            </a:r>
          </a:p>
          <a:p>
            <a:pPr/>
            <a:r>
              <a:t>Next to explore</a:t>
            </a:r>
          </a:p>
          <a:p>
            <a:pPr lvl="1"/>
            <a:r>
              <a:t>FIFO Branch and Bound</a:t>
            </a:r>
          </a:p>
        </p:txBody>
      </p:sp>
      <p:sp>
        <p:nvSpPr>
          <p:cNvPr id="4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81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48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7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B Search: State Space Tree"/>
          <p:cNvSpPr txBox="1"/>
          <p:nvPr>
            <p:ph type="title"/>
          </p:nvPr>
        </p:nvSpPr>
        <p:spPr>
          <a:xfrm>
            <a:off x="762000" y="-41275"/>
            <a:ext cx="8636000" cy="961796"/>
          </a:xfrm>
          <a:prstGeom prst="rect">
            <a:avLst/>
          </a:prstGeom>
        </p:spPr>
        <p:txBody>
          <a:bodyPr/>
          <a:lstStyle/>
          <a:p>
            <a:pPr/>
            <a:r>
              <a:t>BB Search: State Space Tree</a:t>
            </a:r>
          </a:p>
        </p:txBody>
      </p:sp>
      <p:sp>
        <p:nvSpPr>
          <p:cNvPr id="54" name="Algo BBSearch(node t) // search tree with root at t.…"/>
          <p:cNvSpPr txBox="1"/>
          <p:nvPr>
            <p:ph type="body" idx="1"/>
          </p:nvPr>
        </p:nvSpPr>
        <p:spPr>
          <a:xfrm>
            <a:off x="552194" y="864195"/>
            <a:ext cx="9055612" cy="589161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sz="2800" u="sng">
                <a:latin typeface="Gill Sans MT"/>
                <a:ea typeface="Gill Sans MT"/>
                <a:cs typeface="Gill Sans MT"/>
                <a:sym typeface="Gill Sans MT"/>
              </a:rPr>
              <a:t>Algo </a:t>
            </a:r>
            <a:r>
              <a:rPr sz="2800"/>
              <a:t>BBSearch(node t)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// search tree with root at </a:t>
            </a:r>
            <a:r>
              <a:t>t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.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if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t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is an answer node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spcBef>
                <a:spcPts val="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output </a:t>
            </a:r>
            <a:r>
              <a:t>t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and </a:t>
            </a: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return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E←t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// make t an E-node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Initialize the list </a:t>
            </a:r>
            <a:r>
              <a:t>L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of live nodes to empty list.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0" indent="0">
              <a:spcBef>
                <a:spcPts val="0"/>
              </a:spcBef>
              <a:buSzTx/>
              <a:buNone/>
              <a:defRPr i="1" sz="2800" u="sng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do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spcBef>
                <a:spcPts val="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for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each child </a:t>
            </a:r>
            <a:r>
              <a:t>x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of </a:t>
            </a:r>
            <a:r>
              <a:t>E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4" marL="0" indent="914400">
              <a:spcBef>
                <a:spcPts val="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if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x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is an answer node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6" marL="0" indent="1371600">
              <a:spcBef>
                <a:spcPts val="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output the path from </a:t>
            </a:r>
            <a:r>
              <a:t>x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to </a:t>
            </a:r>
            <a:r>
              <a:t>E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and </a:t>
            </a: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return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4" marL="0" indent="914400">
              <a:spcBef>
                <a:spcPts val="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Add(x)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to list </a:t>
            </a:r>
            <a:r>
              <a:t>L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of live nodes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4" marL="0" indent="914400">
              <a:spcBef>
                <a:spcPts val="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parent(x)←E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spcBef>
                <a:spcPts val="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if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L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is empty // there are no more live nodes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4" marL="0" indent="914400">
              <a:spcBef>
                <a:spcPts val="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output “No answer nodes” and </a:t>
            </a: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return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spcBef>
                <a:spcPts val="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E←Next(L)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// take the next live node from to search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while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True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5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BB Search: State Space 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BB Search: State Space Tree</a:t>
            </a:r>
          </a:p>
        </p:txBody>
      </p:sp>
      <p:sp>
        <p:nvSpPr>
          <p:cNvPr id="60" name="Three possible implementation of search spac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</a:pPr>
            <a:r>
              <a:t>Three possible implementation of search space</a:t>
            </a:r>
          </a:p>
          <a:p>
            <a:pPr lvl="1">
              <a:spcBef>
                <a:spcPts val="200"/>
              </a:spcBef>
            </a:pPr>
            <a:r>
              <a:t>Depends upon how the list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t> is implemented</a:t>
            </a:r>
          </a:p>
          <a:p>
            <a:pPr lvl="1">
              <a:spcBef>
                <a:spcPts val="200"/>
              </a:spcBef>
            </a:pPr>
            <a:r>
              <a:t>and how the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Next(L)</a:t>
            </a:r>
            <a:r>
              <a:t> is taken out</a:t>
            </a:r>
          </a:p>
          <a:p>
            <a:pPr>
              <a:spcBef>
                <a:spcPts val="200"/>
              </a:spcBef>
            </a:pPr>
            <a:r>
              <a:t>L is Queue i.e. FIFO (First In First Out)</a:t>
            </a:r>
          </a:p>
          <a:p>
            <a:pPr lvl="1">
              <a:spcBef>
                <a:spcPts val="200"/>
              </a:spcBef>
            </a:pPr>
            <a:r>
              <a:t>E-nodes are removed in the order they are added</a:t>
            </a:r>
          </a:p>
          <a:p>
            <a:pPr lvl="1">
              <a:spcBef>
                <a:spcPts val="200"/>
              </a:spcBef>
            </a:pPr>
            <a:r>
              <a:t>Also called BFS (Breadth First search)</a:t>
            </a:r>
          </a:p>
          <a:p>
            <a:pPr>
              <a:spcBef>
                <a:spcPts val="200"/>
              </a:spcBef>
            </a:pPr>
            <a:r>
              <a:t>L is Stack i.e. LIFO (Last in First Out)</a:t>
            </a:r>
          </a:p>
          <a:p>
            <a:pPr lvl="1">
              <a:spcBef>
                <a:spcPts val="200"/>
              </a:spcBef>
            </a:pPr>
            <a:r>
              <a:t>E-nodes are removed in the reverse order it is added</a:t>
            </a:r>
          </a:p>
          <a:p>
            <a:pPr lvl="1">
              <a:spcBef>
                <a:spcPts val="200"/>
              </a:spcBef>
            </a:pPr>
            <a:r>
              <a:t>Also called D-search (Depth First search)</a:t>
            </a:r>
          </a:p>
          <a:p>
            <a:pPr>
              <a:spcBef>
                <a:spcPts val="200"/>
              </a:spcBef>
            </a:pPr>
            <a:r>
              <a:t>L is Heap (can be min or max heap)</a:t>
            </a:r>
          </a:p>
          <a:p>
            <a:pPr lvl="1">
              <a:spcBef>
                <a:spcPts val="200"/>
              </a:spcBef>
            </a:pPr>
            <a:r>
              <a:t>E-nodes are removed as min (or max) value</a:t>
            </a:r>
          </a:p>
          <a:p>
            <a:pPr lvl="1">
              <a:spcBef>
                <a:spcPts val="200"/>
              </a:spcBef>
            </a:pPr>
            <a:r>
              <a:t>Called Least Cost (LC) Search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6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0-1 Knapsack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Courier New"/>
                <a:ea typeface="Courier New"/>
                <a:cs typeface="Courier New"/>
                <a:sym typeface="Courier New"/>
              </a:rPr>
              <a:t>0-1</a:t>
            </a:r>
            <a:r>
              <a:t> Knapsack Problem</a:t>
            </a:r>
          </a:p>
        </p:txBody>
      </p:sp>
      <p:sp>
        <p:nvSpPr>
          <p:cNvPr id="66" name="Knapsack problem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</a:pPr>
            <a:r>
              <a:t>Knapsack problem:</a:t>
            </a:r>
          </a:p>
          <a:p>
            <a:pPr lvl="1">
              <a:spcBef>
                <a:spcPts val="300"/>
              </a:spcBef>
            </a:pPr>
            <a:r>
              <a:t>Given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items of known weights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, and</a:t>
            </a:r>
          </a:p>
          <a:p>
            <a:pPr lvl="1">
              <a:spcBef>
                <a:spcPts val="300"/>
              </a:spcBef>
            </a:pPr>
            <a:r>
              <a:t>Values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 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and knapsack capacity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</a:p>
          <a:p>
            <a:pPr lvl="1">
              <a:spcBef>
                <a:spcPts val="300"/>
              </a:spcBef>
            </a:pPr>
            <a:r>
              <a:t>Find the most valuable subset of items that fit into the knapsack.</a:t>
            </a:r>
          </a:p>
          <a:p>
            <a:pPr lvl="2">
              <a:spcBef>
                <a:spcPts val="300"/>
              </a:spcBef>
            </a:pPr>
            <a:r>
              <a:t>i.e.maximize the value of knapsack</a:t>
            </a:r>
          </a:p>
          <a:p>
            <a:pPr lvl="2">
              <a:spcBef>
                <a:spcPts val="300"/>
              </a:spcBef>
            </a:pPr>
            <a:r>
              <a:t>An item has to be included in full</a:t>
            </a:r>
          </a:p>
          <a:p>
            <a:pPr lvl="7" marL="0" indent="1600200">
              <a:spcBef>
                <a:spcPts val="300"/>
              </a:spcBef>
              <a:buSzTx/>
              <a:buNone/>
              <a:defRPr sz="2800"/>
            </a:pPr>
            <a:r>
              <a:t>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0-1</a:t>
            </a:r>
            <a:r>
              <a:t> knapsack problem)</a:t>
            </a:r>
          </a:p>
          <a:p>
            <a:pPr lvl="1">
              <a:spcBef>
                <a:spcPts val="300"/>
              </a:spcBef>
            </a:pPr>
            <a:r>
              <a:t>Note: All the weights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’s and knapsack capacity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t> are integers, but values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’s can be real numbers.</a:t>
            </a:r>
          </a:p>
          <a:p>
            <a:pPr>
              <a:spcBef>
                <a:spcPts val="30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0-1</a:t>
            </a:r>
            <a:r>
              <a:t> knapsack is a maximization problem</a:t>
            </a:r>
          </a:p>
          <a:p>
            <a:pPr lvl="1">
              <a:spcBef>
                <a:spcPts val="300"/>
              </a:spcBef>
            </a:pPr>
            <a:r>
              <a:t>Branch and Bound solves minimization problem. </a:t>
            </a:r>
          </a:p>
          <a:p>
            <a:pPr lvl="1">
              <a:spcBef>
                <a:spcPts val="300"/>
              </a:spcBef>
            </a:pPr>
            <a:r>
              <a:t>So convert knapsack to minimization problem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8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6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0-1 Knapsack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Courier New"/>
                <a:ea typeface="Courier New"/>
                <a:cs typeface="Courier New"/>
                <a:sym typeface="Courier New"/>
              </a:rPr>
              <a:t>0-1</a:t>
            </a:r>
            <a:r>
              <a:t> Knapsack Problem</a:t>
            </a:r>
          </a:p>
        </p:txBody>
      </p:sp>
      <p:sp>
        <p:nvSpPr>
          <p:cNvPr id="72" name="0-1 Knapsack problem (maximization problem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10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0-1 </a:t>
            </a:r>
            <a:r>
              <a:t>Knapsack problem (maximization problem)</a:t>
            </a:r>
          </a:p>
          <a:p>
            <a:pPr lvl="1">
              <a:spcBef>
                <a:spcPts val="100"/>
              </a:spcBef>
            </a:pPr>
            <a:r>
              <a:t>maximize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Σ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1≤i≤n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i,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spcBef>
                <a:spcPts val="100"/>
              </a:spcBef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subject to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Σ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1≤i≤n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≤ 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spcBef>
                <a:spcPts val="10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-5999"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1≤i≤n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1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Problems of  TSP and Job Assignment were minimization problem solved using Branch-n-Bound</a:t>
            </a:r>
          </a:p>
          <a:p>
            <a:pPr>
              <a:spcBef>
                <a:spcPts val="1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Convert knapsack maximization to minimization</a:t>
            </a:r>
          </a:p>
          <a:p>
            <a:pPr lvl="3" marL="0" indent="685800">
              <a:spcBef>
                <a:spcPts val="100"/>
              </a:spcBef>
              <a:buSzTx/>
              <a:buNone/>
              <a:defRPr sz="3000"/>
            </a:pPr>
            <a:r>
              <a:t>minimize 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-Σ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1≤i≤n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i,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(call it cost)</a:t>
            </a:r>
            <a:endParaRPr baseline="-5999">
              <a:latin typeface="Courier New"/>
              <a:ea typeface="Courier New"/>
              <a:cs typeface="Courier New"/>
              <a:sym typeface="Courier New"/>
            </a:endParaRPr>
          </a:p>
          <a:p>
            <a:pPr lvl="3">
              <a:spcBef>
                <a:spcPts val="1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it maximizes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Σ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1≤i≤n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t>(values)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3" marL="0" indent="685800">
              <a:spcBef>
                <a:spcPts val="100"/>
              </a:spcBef>
              <a:buSzTx/>
              <a:buNone/>
              <a:defRPr sz="3000"/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subject to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Σ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1≤i≤n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≤ m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(knapsack constraint)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61156" indent="-321468">
              <a:spcBef>
                <a:spcPts val="1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State space tree formation</a:t>
            </a:r>
          </a:p>
          <a:p>
            <a:pPr lvl="1">
              <a:spcBef>
                <a:spcPts val="1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Using fixed tuple size, one variable for each weight</a:t>
            </a:r>
          </a:p>
          <a:p>
            <a:pPr lvl="1">
              <a:spcBef>
                <a:spcPts val="1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Using variable tuple size, uses the index of weight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4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7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0-1 Knapsack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Courier New"/>
                <a:ea typeface="Courier New"/>
                <a:cs typeface="Courier New"/>
                <a:sym typeface="Courier New"/>
              </a:rPr>
              <a:t>0-1</a:t>
            </a:r>
            <a:r>
              <a:t> Knapsack Problem</a:t>
            </a:r>
          </a:p>
        </p:txBody>
      </p:sp>
      <p:sp>
        <p:nvSpPr>
          <p:cNvPr id="78" name="State space tree form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1156" indent="-321468">
              <a:spcBef>
                <a:spcPts val="1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State space tree formation</a:t>
            </a:r>
          </a:p>
          <a:p>
            <a:pPr lvl="1">
              <a:spcBef>
                <a:spcPts val="1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Using fixed tuple size, one variable for each weight</a:t>
            </a:r>
          </a:p>
          <a:p>
            <a:pPr lvl="2" marL="1097416" indent="-244928">
              <a:spcBef>
                <a:spcPts val="1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Each variable has two values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t> 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lvl="2" marL="1097416" indent="-244928">
              <a:spcBef>
                <a:spcPts val="1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Thus, Each node has two children</a:t>
            </a:r>
          </a:p>
          <a:p>
            <a:pPr lvl="1">
              <a:spcBef>
                <a:spcPts val="1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Using variable tuple size, uses the index of weight</a:t>
            </a:r>
          </a:p>
          <a:p>
            <a:pPr lvl="2" marL="1097416" indent="-244928">
              <a:spcBef>
                <a:spcPts val="1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Can be easily built from fixed tuple size case</a:t>
            </a:r>
          </a:p>
          <a:p>
            <a:pPr marL="361156" indent="-321468">
              <a:spcBef>
                <a:spcPts val="1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Im</a:t>
            </a:r>
            <a:r>
              <a:rPr sz="2800"/>
              <a:t>plementation: define two terms:</a:t>
            </a:r>
            <a:endParaRPr sz="2800"/>
          </a:p>
          <a:p>
            <a:pPr lvl="2" marL="1097416" indent="-244928">
              <a:spcBef>
                <a:spcPts val="1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cost per node (what can be reached theoreically)</a:t>
            </a:r>
          </a:p>
          <a:p>
            <a:pPr lvl="2" marL="1097416" indent="-244928">
              <a:spcBef>
                <a:spcPts val="1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upper bound per node (what can be achieved)</a:t>
            </a:r>
          </a:p>
          <a:p>
            <a:pPr lvl="1">
              <a:spcBef>
                <a:spcPts val="1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Define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c(x)=-Σ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1≤i≤n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for each answer 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lvl="2" marL="1097416" indent="-244928">
              <a:spcBef>
                <a:spcPts val="1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c(x)=</a:t>
            </a:r>
            <a:r>
              <a:rPr sz="3400">
                <a:latin typeface="Courier New"/>
                <a:ea typeface="Courier New"/>
                <a:cs typeface="Courier New"/>
                <a:sym typeface="Courier New"/>
              </a:rPr>
              <a:t>∞</a:t>
            </a:r>
            <a:r>
              <a:t> for infeasible leaf nodes</a:t>
            </a:r>
          </a:p>
          <a:p>
            <a:pPr lvl="1">
              <a:spcBef>
                <a:spcPts val="1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For non-leaf nodes, define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c(x)</a:t>
            </a:r>
            <a:r>
              <a:t>recursively as</a:t>
            </a:r>
          </a:p>
          <a:p>
            <a:pPr lvl="2" marL="1097416" indent="-244928">
              <a:spcBef>
                <a:spcPts val="100"/>
              </a:spcBef>
              <a:defRPr sz="27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min{c(Lchild(x), Rchild(x)}</a:t>
            </a:r>
          </a:p>
          <a:p>
            <a:pPr lvl="2" marL="1097416" indent="-244928">
              <a:spcBef>
                <a:spcPts val="100"/>
              </a:spcBef>
              <a:defRPr sz="27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Thus, computation recursively becomes exponential</a:t>
            </a:r>
          </a:p>
        </p:txBody>
      </p:sp>
      <p:sp>
        <p:nvSpPr>
          <p:cNvPr id="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0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8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0-1 Knapsack Implemen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Courier New"/>
                <a:ea typeface="Courier New"/>
                <a:cs typeface="Courier New"/>
                <a:sym typeface="Courier New"/>
              </a:rPr>
              <a:t>0-1</a:t>
            </a:r>
            <a:r>
              <a:t> Knapsack Implementation</a:t>
            </a:r>
          </a:p>
        </p:txBody>
      </p:sp>
      <p:sp>
        <p:nvSpPr>
          <p:cNvPr id="84" name="Define ĉ(x): a heuristic value for c(x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1156" indent="-321468">
              <a:spcBef>
                <a:spcPts val="1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Define </a:t>
            </a:r>
            <a:r>
              <a:t>ĉ(x)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: a heuristic value for </a:t>
            </a:r>
            <a:r>
              <a:t>c(x)</a:t>
            </a:r>
          </a:p>
          <a:p>
            <a:pPr lvl="1">
              <a:spcBef>
                <a:spcPts val="1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cost till the first node which doesn’t fit the knapsack</a:t>
            </a:r>
          </a:p>
          <a:p>
            <a:pPr lvl="2" marL="1097416" indent="-244928">
              <a:spcBef>
                <a:spcPts val="1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Thus, include its partial value to max the knapsack</a:t>
            </a:r>
          </a:p>
          <a:p>
            <a:pPr marL="361156" indent="-321468">
              <a:spcBef>
                <a:spcPts val="1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Define </a:t>
            </a:r>
            <a:r>
              <a:t>u(x)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: an upper bound for node </a:t>
            </a:r>
            <a:r>
              <a:t>x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.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>
              <a:spcBef>
                <a:spcPts val="1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the cost till the first node which doesn’t fit the knapsack, but without including the partial value.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361156" indent="-321468">
              <a:spcBef>
                <a:spcPts val="1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Thus, two functions follows the constraints for node </a:t>
            </a:r>
            <a:r>
              <a:t>x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3" marL="0" indent="68580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ĉ(x)≤c(x)≤u(x)</a:t>
            </a:r>
          </a:p>
          <a:p>
            <a:pPr marL="342246" indent="-302558">
              <a:spcBef>
                <a:spcPts val="1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Maintain single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upper</a:t>
            </a:r>
            <a:r>
              <a:t> variable.</a:t>
            </a:r>
          </a:p>
          <a:p>
            <a:pPr lvl="1" marL="663178" indent="-267890">
              <a:spcBef>
                <a:spcPts val="100"/>
              </a:spcBef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This indicates the best value i.e. minimum cost solution achieved so far.</a:t>
            </a:r>
          </a:p>
          <a:p>
            <a:pPr marL="342246" indent="-302558">
              <a:spcBef>
                <a:spcPts val="1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Thus, for any node when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ĉ(x)&gt;upper</a:t>
            </a:r>
          </a:p>
          <a:p>
            <a:pPr lvl="1" marL="663178" indent="-267890">
              <a:spcBef>
                <a:spcPts val="100"/>
              </a:spcBef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Discard that path (i.e. kill that node), prune the tree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6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8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Example: LCBB 0-1 Knapsa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LCBB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0-1</a:t>
            </a:r>
            <a:r>
              <a:t> Knapsack</a:t>
            </a:r>
          </a:p>
        </p:txBody>
      </p:sp>
      <p:sp>
        <p:nvSpPr>
          <p:cNvPr id="90" name="Consider knapsack instance with n=4, m=15, an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Consider knapsack instance with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n=4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m=15</a:t>
            </a:r>
            <a:r>
              <a:t>, and</a:t>
            </a:r>
          </a:p>
          <a:p>
            <a:pPr lvl="1"/>
            <a:r>
              <a:t>values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t>)=(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10,10,12,18</a:t>
            </a:r>
            <a:r>
              <a:t>), and</a:t>
            </a:r>
          </a:p>
          <a:p>
            <a:pPr lvl="1"/>
            <a:r>
              <a:t>weights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t>)=(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2,4,6,9</a:t>
            </a:r>
            <a:r>
              <a:t>)</a:t>
            </a:r>
          </a:p>
          <a:p>
            <a:pPr/>
            <a:r>
              <a:t>Using fixed tuple implementation, trace LCBB</a:t>
            </a:r>
          </a:p>
          <a:p>
            <a:pPr lvl="1"/>
            <a:r>
              <a:t>Fixed implementation implies 4 tuple varaibles</a:t>
            </a:r>
          </a:p>
          <a:p>
            <a:pPr lvl="2"/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and each can take value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.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>
              <a:defRPr sz="3000"/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We need to compute following values for each node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4" marL="0" indent="914400">
              <a:spcBef>
                <a:spcPts val="10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ĉ(x),u(x), upper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42246" indent="-302558">
              <a:spcBef>
                <a:spcPts val="1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Consider root node i.e. start node at level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. </a:t>
            </a:r>
          </a:p>
          <a:p>
            <a:pPr lvl="1" marL="663178" indent="-267890">
              <a:spcBef>
                <a:spcPts val="100"/>
              </a:spcBef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Least Cost (LC) approach</a:t>
            </a:r>
          </a:p>
          <a:p>
            <a:pPr lvl="2">
              <a:spcBef>
                <a:spcPts val="1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Among all live nodes, choose the node with lowest cost to explore (i.e. it becomes E-node)</a:t>
            </a:r>
          </a:p>
          <a:p>
            <a:pPr lvl="2">
              <a:spcBef>
                <a:spcPts val="1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List L of live nodes is implemented as Heap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2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9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0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