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3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L43: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Hamiltonian Cycles &amp;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m-Coloring of a Graph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lgo: Hamiltonian Cycle (Main)"/>
          <p:cNvSpPr txBox="1"/>
          <p:nvPr>
            <p:ph type="title"/>
          </p:nvPr>
        </p:nvSpPr>
        <p:spPr>
          <a:xfrm>
            <a:off x="595715" y="-1891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147" name="Algo Hamiltonian(k)…"/>
          <p:cNvSpPr txBox="1"/>
          <p:nvPr>
            <p:ph type="body" idx="1"/>
          </p:nvPr>
        </p:nvSpPr>
        <p:spPr>
          <a:xfrm>
            <a:off x="666288" y="2871563"/>
            <a:ext cx="9225599" cy="424967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0"/>
              </a:spcBef>
              <a:buSzTx/>
              <a:buNone/>
              <a:defRPr i="1" sz="26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…………A1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…………A2</a:t>
            </a: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…………A5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…………A6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028035" y="658678"/>
            <a:ext cx="7264972" cy="2300594"/>
            <a:chOff x="0" y="0"/>
            <a:chExt cx="7264971" cy="2300593"/>
          </a:xfrm>
        </p:grpSpPr>
        <p:sp>
          <p:nvSpPr>
            <p:cNvPr id="151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5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6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7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8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4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p" bldLvl="5" animBg="1" rev="0" advAuto="0" spid="1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174" name="A2: x[K]==0 (False since k=2, x[2]=2)…"/>
          <p:cNvSpPr txBox="1"/>
          <p:nvPr>
            <p:ph type="body" idx="1"/>
          </p:nvPr>
        </p:nvSpPr>
        <p:spPr>
          <a:xfrm>
            <a:off x="666288" y="3141971"/>
            <a:ext cx="9055611" cy="39306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 since </a:t>
            </a:r>
            <a:r>
              <a:t>k=2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since</a:t>
            </a:r>
            <a:r>
              <a:t> k=2, n=8)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Hamiltonian(3) (since k=2)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NextValue(3)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N1:k=3→x[3]=(0+1)%9=1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G[x[2]][x[3]]→G[2][1]==1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edge exists)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x[1]==x[3]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</a:t>
            </a:r>
            <a:r>
              <a:t>1=1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node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already in path)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994778" y="736393"/>
            <a:ext cx="7264972" cy="2300594"/>
            <a:chOff x="0" y="0"/>
            <a:chExt cx="7264971" cy="2300593"/>
          </a:xfrm>
        </p:grpSpPr>
        <p:sp>
          <p:nvSpPr>
            <p:cNvPr id="178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2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3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4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4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2"/>
      <p:bldP build="whole" bldLvl="1" animBg="1" rev="0" advAuto="0" spid="19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01" name="N6: break (Continue from do-while loop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k=3, x[k]=(1+1)%9=2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no self edge</a:t>
            </a:r>
            <a:r>
              <a:t>)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 to next iteration of do-while</a:t>
            </a:r>
            <a:r>
              <a:t>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N1:k=3, x[3]=(2+1)%9=3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x[3]==0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G[G[x[2]][x[3]]→G[2][3]==1(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iterate over </a:t>
            </a:r>
            <a:r>
              <a:t>1, 2)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j=1,k=3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x[1]=1,x[3]=3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j=2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j=2,k=3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x[2]=2,x[3]=3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</a:t>
            </a:r>
            <a:r>
              <a:rPr sz="2200"/>
              <a:t>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05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7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8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9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0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2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0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28" name="N4: j=3 (loop condition breaks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N4: j=3 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  <a:endParaRPr sz="2200"/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N7: j==k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N8: k&lt;n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 </a:t>
            </a:r>
            <a:r>
              <a:rPr sz="2200"/>
              <a:t>k=3, n=8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N9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: return to </a:t>
            </a:r>
            <a:r>
              <a:rPr sz="2200"/>
              <a:t>A1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 sz="2200"/>
              <a:t>k=3,x[3]=3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A1: k=3, x[3]=3</a:t>
            </a:r>
            <a:endParaRPr sz="2200"/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A2: x[k]==0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Hamiltonian(k+1=4)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//next invocation.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Proceeding in this way will lead to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x[4]=4, Hamiltonian(5)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x[5]=5, Hamiltonian(6)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x[6]=6, Hamiltonian(7)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x[7]=7, Hamiltonian(8)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32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3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5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6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7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8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9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0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55" name="Invocation of Hamiltonian(8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Invocation of </a:t>
            </a:r>
            <a:r>
              <a:t>Hamiltonian(8)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invoke </a:t>
            </a:r>
            <a:r>
              <a:t>NextValue(8)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fail at condition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…N8</a:t>
            </a:r>
            <a:r>
              <a:t>, and then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N1, x[8]=(8+1)%=0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thus condition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N2, x[k]==0</a:t>
            </a:r>
            <a:r>
              <a:t> becomes True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return.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keeps returning from recursive invocation, and then at the first invocation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Hamiltonian(2),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k=2, x[2]=(2+1)%9=3</a:t>
            </a:r>
            <a:r>
              <a:t>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proceed in this further and will find a cycle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1,3,4,5,6,7,8,2.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59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0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1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3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4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5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7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m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  <a:r>
              <a:t> of Graph</a:t>
            </a:r>
          </a:p>
        </p:txBody>
      </p:sp>
      <p:sp>
        <p:nvSpPr>
          <p:cNvPr id="282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and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200"/>
              </a:spcBef>
            </a:pPr>
            <a:r>
              <a:t>color the nodes of the graph in such a way that</a:t>
            </a:r>
          </a:p>
          <a:p>
            <a:pPr lvl="1">
              <a:spcBef>
                <a:spcPts val="200"/>
              </a:spcBef>
            </a:pPr>
            <a:r>
              <a:t>no two adjacent nodes have same color</a:t>
            </a:r>
          </a:p>
          <a:p>
            <a:pPr lvl="1">
              <a:spcBef>
                <a:spcPts val="200"/>
              </a:spcBef>
            </a:pPr>
            <a:r>
              <a:t>and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 are used.</a:t>
            </a:r>
          </a:p>
          <a:p>
            <a:pPr>
              <a:spcBef>
                <a:spcPts val="200"/>
              </a:spcBef>
            </a:pPr>
            <a:r>
              <a:t>Note: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is degree of graph, then graph can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d+1</a:t>
            </a:r>
            <a:r>
              <a:t> colors.</a:t>
            </a:r>
          </a:p>
          <a:p>
            <a:pPr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m-colorability</a:t>
            </a:r>
            <a:r>
              <a:t> optimization problem</a:t>
            </a:r>
          </a:p>
          <a:p>
            <a:pPr lvl="1">
              <a:spcBef>
                <a:spcPts val="200"/>
              </a:spcBef>
            </a:pPr>
            <a:r>
              <a:t>Find smallest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for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can be colored.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chromatic number</a:t>
            </a:r>
            <a:r>
              <a:t> of G.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nar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Planar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Graph</a:t>
            </a:r>
          </a:p>
        </p:txBody>
      </p:sp>
      <p:sp>
        <p:nvSpPr>
          <p:cNvPr id="288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which can be drawn in a plane in such a way that no two edges cross each other.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A planar graph can always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colors.</a:t>
            </a:r>
          </a:p>
          <a:p>
            <a:pPr lvl="1">
              <a:spcBef>
                <a:spcPts val="200"/>
              </a:spcBef>
            </a:pPr>
            <a:r>
              <a:t>For a long time, value 5 was considered sufficient.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Planar graph has a useful application in map coloring.</a:t>
            </a:r>
          </a:p>
          <a:p>
            <a:pPr lvl="1">
              <a:spcBef>
                <a:spcPts val="200"/>
              </a:spcBef>
            </a:pPr>
            <a:r>
              <a:t>A map (in a plane) can always be represented as a graph.</a:t>
            </a:r>
          </a:p>
          <a:p>
            <a:pPr lvl="1">
              <a:spcBef>
                <a:spcPts val="200"/>
              </a:spcBef>
            </a:pPr>
            <a:r>
              <a:t>Each region in the map is a node</a:t>
            </a:r>
          </a:p>
          <a:p>
            <a:pPr lvl="1">
              <a:spcBef>
                <a:spcPts val="200"/>
              </a:spcBef>
            </a:pPr>
            <a:r>
              <a:t>For two neighbour regions in the map, graph has an edge between those two respective nodes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Consider graph is represented by adjacency matrix.</a:t>
            </a:r>
          </a:p>
          <a:p>
            <a:pPr lvl="1" marL="642937" indent="-247650">
              <a:spcBef>
                <a:spcPts val="200"/>
              </a:spcBef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G[i][j]=1</a:t>
            </a:r>
            <a:r>
              <a:t> </a:t>
            </a:r>
            <a:r>
              <a:rPr sz="2800"/>
              <a:t>if there is a edge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rPr sz="2600"/>
              <a:t> else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G[i][j]=0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-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m-coloring</a:t>
            </a:r>
            <a:r>
              <a:t> of Graph</a:t>
            </a:r>
          </a:p>
        </p:txBody>
      </p:sp>
      <p:sp>
        <p:nvSpPr>
          <p:cNvPr id="294" name="For simplicity, consider that colors are represent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For simplicity, consider that colors are represented as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1,2,3,…,m</a:t>
            </a:r>
            <a:r>
              <a:t>.</a:t>
            </a:r>
          </a:p>
          <a:p>
            <a:pPr/>
            <a:r>
              <a:t>Solution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-color problem is given by a tuple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the color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node</a:t>
            </a:r>
          </a:p>
          <a:p>
            <a:pPr/>
            <a:r>
              <a:t>Approach: Recursive backtracking formulation</a:t>
            </a:r>
          </a:p>
          <a:p>
            <a:pPr lvl="1"/>
            <a:r>
              <a:t>Consider state space tree of degree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2"/>
            <a:r>
              <a:t>Each edge represents color assignment to a node</a:t>
            </a:r>
          </a:p>
          <a:p>
            <a:pPr lvl="2"/>
            <a:r>
              <a:t>each intermediate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children.</a:t>
            </a:r>
          </a:p>
          <a:p>
            <a:pPr lvl="3"/>
            <a:r>
              <a:t>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2"/>
            <a:r>
              <a:t>Tree height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3"/>
            <a:r>
              <a:t>Nodes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are leaf nodes.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300" name="Algo mColoring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mColoring(k)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color for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given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, initialized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adjacency matrix,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when edge exists else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// generate all legal assignments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NextColor(k)</a:t>
            </a:r>
            <a:r>
              <a:t> //assign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a legal value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t> //no new color possible.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// all nodes have been colored,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 put the color of each node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  <a:r>
              <a:rPr i="1" u="sng"/>
              <a:t>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)</a:t>
            </a:r>
          </a:p>
          <a:p>
            <a:pPr lvl="2" marL="0" indent="457200">
              <a:spcBef>
                <a:spcPts val="2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mColoring(k+1)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True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0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306" name="proc NextColor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NextColor(k)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nodes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</a:t>
            </a:r>
            <a:r>
              <a:rPr sz="2600"/>
              <a:t>are assigned colors, range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[1..m]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assigned in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[0..m]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means no color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x[k]=(x[k]+1)%(m+1)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next highest color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// no color can be assigned.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j=1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//is color of </a:t>
            </a:r>
            <a:r>
              <a:rPr sz="2500"/>
              <a:t>x[k]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 is distinct from neighbours</a:t>
            </a:r>
            <a:endParaRPr sz="25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500"/>
              <a:t>G[k][j]==1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t>&amp;&amp;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400"/>
              <a:t>x[k]==x[j]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// adjacent same color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7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break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600"/>
              <a:t>j==n+1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) // for loop index completed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// new color found</a:t>
            </a:r>
            <a:endParaRPr sz="2500"/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//try to find next color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7.1,7.2,7.3,7.4,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of video lecture recording</a:t>
            </a:r>
          </a:p>
          <a:p>
            <a:pPr lvl="1">
              <a:defRPr sz="2800"/>
            </a:pPr>
            <a:r>
              <a:t>https://www.youtube.com/watch?v=LgLrJJ3CaiQ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omplexity Analysis: mCo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Complexity Analysis: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</a:p>
        </p:txBody>
      </p:sp>
      <p:sp>
        <p:nvSpPr>
          <p:cNvPr id="312" name="Number of internal nodes in state spac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internal nodes in state space tree</a:t>
            </a:r>
          </a:p>
          <a:p>
            <a:pPr lvl="1" marL="0" marR="0" indent="2286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each node,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O(mn)</a:t>
            </a:r>
            <a:r>
              <a:t> time is spent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</a:t>
            </a:r>
          </a:p>
          <a:p>
            <a:pPr lvl="1" marL="663178" marR="0" indent="-267890" defTabSz="457200">
              <a:lnSpc>
                <a:spcPct val="100000"/>
              </a:lnSpc>
              <a:spcBef>
                <a:spcPts val="4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determine children corresponding legal coloring</a:t>
            </a: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total time complexity is given by</a:t>
            </a: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=n((Σ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=n[(m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-1)/(m-1)-1]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=O(nm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18" name="Hamilotonian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  <a:p>
            <a:pPr/>
            <a:r>
              <a:t>m-Coloring of a graph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amilotonian Cy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54" name="Hamiltonian 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cycle:</a:t>
            </a:r>
          </a:p>
          <a:p>
            <a:pPr/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 hamiltonian cycle is</a:t>
            </a:r>
          </a:p>
          <a:p>
            <a:pPr lvl="1"/>
            <a:r>
              <a:t>a round trip path along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edges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lvl="1"/>
            <a:r>
              <a:t>that visits each vertex once, and </a:t>
            </a:r>
          </a:p>
          <a:p>
            <a:pPr lvl="1"/>
            <a:r>
              <a:t>returns to starting vertex.</a:t>
            </a:r>
          </a:p>
          <a:p>
            <a:pPr lvl="1"/>
            <a:r>
              <a:t>considering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∈G</a:t>
            </a:r>
            <a:r>
              <a:t> is the start vertex, and</a:t>
            </a:r>
          </a:p>
          <a:p>
            <a:pPr lvl="1"/>
            <a:r>
              <a:t>vertex visited are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edge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∈E,1≤i≤n,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distinct except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/>
            <a:r>
              <a:t>TSP:</a:t>
            </a:r>
          </a:p>
          <a:p>
            <a:pPr lvl="1"/>
            <a:r>
              <a:t>TSP is a hamiltonian cycle with minimum cost.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60" name="Does the following graphs have a hamiltonian cycle?"/>
          <p:cNvSpPr txBox="1"/>
          <p:nvPr>
            <p:ph type="body" sz="quarter" idx="1"/>
          </p:nvPr>
        </p:nvSpPr>
        <p:spPr>
          <a:xfrm>
            <a:off x="552194" y="788456"/>
            <a:ext cx="9055612" cy="65136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1294090" y="1806043"/>
            <a:ext cx="7264973" cy="2300594"/>
            <a:chOff x="0" y="0"/>
            <a:chExt cx="7264971" cy="2300593"/>
          </a:xfrm>
        </p:grpSpPr>
        <p:sp>
          <p:nvSpPr>
            <p:cNvPr id="64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9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2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HC1:…"/>
          <p:cNvSpPr txBox="1"/>
          <p:nvPr/>
        </p:nvSpPr>
        <p:spPr>
          <a:xfrm>
            <a:off x="552194" y="4606978"/>
            <a:ext cx="9055612" cy="219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"/>
      <p:bldP build="p" bldLvl="5" animBg="1" rev="0" advAuto="0" spid="84" grpId="3"/>
      <p:bldP build="whole" bldLvl="1" animBg="1" rev="0" advAuto="0" spid="8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88" name="Does the following graphs have a hamiltonian cycle?"/>
          <p:cNvSpPr txBox="1"/>
          <p:nvPr>
            <p:ph type="body" sz="quarter" idx="1"/>
          </p:nvPr>
        </p:nvSpPr>
        <p:spPr>
          <a:xfrm>
            <a:off x="196968" y="691137"/>
            <a:ext cx="9055612" cy="65136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778415" y="1412039"/>
            <a:ext cx="5421041" cy="1896089"/>
            <a:chOff x="0" y="0"/>
            <a:chExt cx="5421039" cy="1896088"/>
          </a:xfrm>
        </p:grpSpPr>
        <p:sp>
          <p:nvSpPr>
            <p:cNvPr id="92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>
              <a:off x="539672" y="262872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84861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5120007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Does the following graphs have a hamiltonian cycle?"/>
          <p:cNvSpPr txBox="1"/>
          <p:nvPr/>
        </p:nvSpPr>
        <p:spPr>
          <a:xfrm>
            <a:off x="196968" y="3369682"/>
            <a:ext cx="9055612" cy="65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Does the following graphs have a hamiltonian cycle?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1645387" y="4082602"/>
            <a:ext cx="5421041" cy="1896090"/>
            <a:chOff x="0" y="0"/>
            <a:chExt cx="5421039" cy="1896088"/>
          </a:xfrm>
        </p:grpSpPr>
        <p:sp>
          <p:nvSpPr>
            <p:cNvPr id="105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8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539672" y="262873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H="1">
              <a:off x="284861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>
              <a:off x="5120007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>
              <a:off x="624164" y="1671315"/>
              <a:ext cx="4223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Dingbat X"/>
          <p:cNvSpPr/>
          <p:nvPr/>
        </p:nvSpPr>
        <p:spPr>
          <a:xfrm>
            <a:off x="7711181" y="167694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" name="Dingbat Tick"/>
          <p:cNvSpPr/>
          <p:nvPr/>
        </p:nvSpPr>
        <p:spPr>
          <a:xfrm>
            <a:off x="7821438" y="4347507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" name="1,2,3,4,5,1 or…"/>
          <p:cNvSpPr txBox="1"/>
          <p:nvPr/>
        </p:nvSpPr>
        <p:spPr>
          <a:xfrm>
            <a:off x="2693460" y="5950907"/>
            <a:ext cx="3324895" cy="153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1,2,3,4,5,1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1,5,4,3,2,1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4"/>
      <p:bldP build="whole" bldLvl="1" animBg="1" rev="0" advAuto="0" spid="88" grpId="1"/>
      <p:bldP build="whole" bldLvl="1" animBg="1" rev="0" advAuto="0" spid="103" grpId="2"/>
      <p:bldP build="whole" bldLvl="1" animBg="1" rev="0" advAuto="0" spid="117" grpId="5"/>
      <p:bldP build="whole" bldLvl="1" animBg="1" rev="0" advAuto="0" spid="118" grpId="3"/>
      <p:bldP build="p" bldLvl="5" animBg="1" rev="0" advAuto="0" spid="120" grpId="7"/>
      <p:bldP build="whole" bldLvl="1" animBg="1" rev="0" advAuto="0" spid="119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23" name="It is an NP complete problem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an NP complete problem i.e.</a:t>
            </a:r>
          </a:p>
          <a:p>
            <a:pPr lvl="1"/>
            <a:r>
              <a:t>there is no easy way (polynomial time computation) to know if the graph contains a hamiltonian cycle.</a:t>
            </a:r>
          </a:p>
          <a:p>
            <a:pPr/>
            <a:r>
              <a:t>Backtracking is an approach to find all hamiltonian cycles</a:t>
            </a:r>
          </a:p>
          <a:p>
            <a:pPr lvl="1"/>
            <a:r>
              <a:t>Graph can be directed or undirected.</a:t>
            </a:r>
          </a:p>
          <a:p>
            <a:pPr/>
            <a:r>
              <a:t>Backtracking approach</a:t>
            </a:r>
          </a:p>
          <a:p>
            <a:pPr lvl="1"/>
            <a:r>
              <a:t>Consider solution vector: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represents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visited vertex of proposed cycle</a:t>
            </a:r>
          </a:p>
          <a:p>
            <a:pPr lvl="1"/>
            <a:r>
              <a:t>How to compute possible vertices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when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has already been chosen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C: Backtrack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HC: Backtracking Approach</a:t>
            </a:r>
          </a:p>
        </p:txBody>
      </p:sp>
      <p:sp>
        <p:nvSpPr>
          <p:cNvPr id="129" name="Graph G is maintained as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maintained as adjacency matrix</a:t>
            </a:r>
          </a:p>
          <a:p>
            <a:pPr>
              <a:spcBef>
                <a:spcPts val="200"/>
              </a:spcBef>
            </a:pPr>
            <a:r>
              <a:t>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t>is chosen</a:t>
            </a:r>
          </a:p>
          <a:p>
            <a:pPr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k=1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</a:p>
          <a:p>
            <a:pPr>
              <a:spcBef>
                <a:spcPts val="200"/>
              </a:spcBef>
            </a:pPr>
            <a:r>
              <a:t>For simplicity,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1&lt;k&lt;n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is distinct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connected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 an edge.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must be connected to both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algo has two parts, 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nextValue(k)</a:t>
            </a:r>
            <a:r>
              <a:t> to determine next vertex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main algo loop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lgo: Hamiltonian Cyc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Cycle…</a:t>
            </a:r>
          </a:p>
        </p:txBody>
      </p:sp>
      <p:sp>
        <p:nvSpPr>
          <p:cNvPr id="135" name="proc NextValue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NextValue(k)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is a path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distinct vertices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x[k]=0</a:t>
            </a:r>
            <a:r>
              <a:t> implies no vertex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sz="2600"/>
              <a:t> </a:t>
            </a:r>
            <a:r>
              <a:rPr sz="2400"/>
              <a:t>is a vertex not in 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rPr sz="2300"/>
              <a:t>,</a:t>
            </a:r>
            <a:r>
              <a:rPr sz="2500"/>
              <a:t> </a:t>
            </a:r>
            <a:r>
              <a:rPr sz="2400"/>
              <a:t>and connected to</a:t>
            </a:r>
            <a:r>
              <a:rPr sz="2500"/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7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 % (n+1)</a:t>
            </a:r>
            <a:r>
              <a:t> // next vertex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               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 is there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—x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                         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vertex already in the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                 …………N</a:t>
            </a:r>
            <a:r>
              <a:rPr sz="2600"/>
              <a:t>6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</a:t>
            </a:r>
            <a:r>
              <a:rPr sz="2400"/>
              <a:t>/if last vertex, check for edge with</a:t>
            </a:r>
            <a:r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            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t>…………N</a:t>
            </a:r>
            <a:r>
              <a:rPr sz="2600"/>
              <a:t>9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lgo: Hamiltonian Cycle (Mai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141" name="Algo Hamiltonian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uses recursive formulation of backtracking to find all HCs of G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stored as adjacency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G[1:n][1:n]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//All cycles start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</a:t>
            </a:r>
            <a:r>
              <a:rPr sz="2600"/>
              <a:t>A1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</a:t>
            </a:r>
            <a:r>
              <a:rPr sz="2600"/>
              <a:t>A2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</a:t>
            </a:r>
            <a:r>
              <a:rPr sz="2600"/>
              <a:t>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</a:t>
            </a:r>
            <a:r>
              <a:rPr sz="2600"/>
              <a:t>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</a:t>
            </a:r>
            <a:r>
              <a:rPr sz="2600"/>
              <a:t>A5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</a:t>
            </a:r>
            <a:r>
              <a:rPr sz="2600"/>
              <a:t>A6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